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handoutMasterIdLst>
    <p:handoutMasterId r:id="rId74"/>
  </p:handoutMasterIdLst>
  <p:sldIdLst>
    <p:sldId id="266" r:id="rId2"/>
    <p:sldId id="333" r:id="rId3"/>
    <p:sldId id="334" r:id="rId4"/>
    <p:sldId id="335" r:id="rId5"/>
    <p:sldId id="388" r:id="rId6"/>
    <p:sldId id="282" r:id="rId7"/>
    <p:sldId id="270" r:id="rId8"/>
    <p:sldId id="280" r:id="rId9"/>
    <p:sldId id="271" r:id="rId10"/>
    <p:sldId id="281" r:id="rId11"/>
    <p:sldId id="283" r:id="rId12"/>
    <p:sldId id="284" r:id="rId13"/>
    <p:sldId id="285" r:id="rId14"/>
    <p:sldId id="286" r:id="rId15"/>
    <p:sldId id="287" r:id="rId16"/>
    <p:sldId id="288" r:id="rId17"/>
    <p:sldId id="289" r:id="rId18"/>
    <p:sldId id="290" r:id="rId19"/>
    <p:sldId id="291" r:id="rId20"/>
    <p:sldId id="377" r:id="rId21"/>
    <p:sldId id="378" r:id="rId22"/>
    <p:sldId id="292" r:id="rId23"/>
    <p:sldId id="293" r:id="rId24"/>
    <p:sldId id="379" r:id="rId25"/>
    <p:sldId id="381" r:id="rId26"/>
    <p:sldId id="382" r:id="rId27"/>
    <p:sldId id="383" r:id="rId28"/>
    <p:sldId id="384" r:id="rId29"/>
    <p:sldId id="385" r:id="rId30"/>
    <p:sldId id="386" r:id="rId31"/>
    <p:sldId id="321" r:id="rId32"/>
    <p:sldId id="336" r:id="rId33"/>
    <p:sldId id="387" r:id="rId34"/>
    <p:sldId id="314" r:id="rId35"/>
    <p:sldId id="315" r:id="rId36"/>
    <p:sldId id="353" r:id="rId37"/>
    <p:sldId id="354" r:id="rId38"/>
    <p:sldId id="355" r:id="rId39"/>
    <p:sldId id="356" r:id="rId40"/>
    <p:sldId id="357" r:id="rId41"/>
    <p:sldId id="358" r:id="rId42"/>
    <p:sldId id="359" r:id="rId43"/>
    <p:sldId id="361" r:id="rId44"/>
    <p:sldId id="352" r:id="rId45"/>
    <p:sldId id="347" r:id="rId46"/>
    <p:sldId id="362" r:id="rId47"/>
    <p:sldId id="363" r:id="rId48"/>
    <p:sldId id="364" r:id="rId49"/>
    <p:sldId id="348" r:id="rId50"/>
    <p:sldId id="349" r:id="rId51"/>
    <p:sldId id="350" r:id="rId52"/>
    <p:sldId id="365" r:id="rId53"/>
    <p:sldId id="366" r:id="rId54"/>
    <p:sldId id="389" r:id="rId55"/>
    <p:sldId id="351" r:id="rId56"/>
    <p:sldId id="390" r:id="rId57"/>
    <p:sldId id="391" r:id="rId58"/>
    <p:sldId id="392" r:id="rId59"/>
    <p:sldId id="396" r:id="rId60"/>
    <p:sldId id="393" r:id="rId61"/>
    <p:sldId id="394" r:id="rId62"/>
    <p:sldId id="395" r:id="rId63"/>
    <p:sldId id="369" r:id="rId64"/>
    <p:sldId id="370" r:id="rId65"/>
    <p:sldId id="371" r:id="rId66"/>
    <p:sldId id="372" r:id="rId67"/>
    <p:sldId id="373" r:id="rId68"/>
    <p:sldId id="374" r:id="rId69"/>
    <p:sldId id="375" r:id="rId70"/>
    <p:sldId id="376" r:id="rId71"/>
    <p:sldId id="269" r:id="rId72"/>
  </p:sldIdLst>
  <p:sldSz cx="9144000" cy="6858000" type="screen4x3"/>
  <p:notesSz cx="6819900" cy="9931400"/>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Arial" charset="0"/>
      </a:defRPr>
    </a:lvl1pPr>
    <a:lvl2pPr marL="457200" algn="l" rtl="0" fontAlgn="base">
      <a:spcBef>
        <a:spcPct val="0"/>
      </a:spcBef>
      <a:spcAft>
        <a:spcPct val="0"/>
      </a:spcAft>
      <a:defRPr sz="1200" kern="1200">
        <a:solidFill>
          <a:srgbClr val="0F5494"/>
        </a:solidFill>
        <a:latin typeface="Verdana" pitchFamily="34" charset="0"/>
        <a:ea typeface="+mn-ea"/>
        <a:cs typeface="Arial" charset="0"/>
      </a:defRPr>
    </a:lvl2pPr>
    <a:lvl3pPr marL="914400" algn="l" rtl="0" fontAlgn="base">
      <a:spcBef>
        <a:spcPct val="0"/>
      </a:spcBef>
      <a:spcAft>
        <a:spcPct val="0"/>
      </a:spcAft>
      <a:defRPr sz="1200" kern="1200">
        <a:solidFill>
          <a:srgbClr val="0F5494"/>
        </a:solidFill>
        <a:latin typeface="Verdana" pitchFamily="34" charset="0"/>
        <a:ea typeface="+mn-ea"/>
        <a:cs typeface="Arial" charset="0"/>
      </a:defRPr>
    </a:lvl3pPr>
    <a:lvl4pPr marL="1371600" algn="l" rtl="0" fontAlgn="base">
      <a:spcBef>
        <a:spcPct val="0"/>
      </a:spcBef>
      <a:spcAft>
        <a:spcPct val="0"/>
      </a:spcAft>
      <a:defRPr sz="1200" kern="1200">
        <a:solidFill>
          <a:srgbClr val="0F5494"/>
        </a:solidFill>
        <a:latin typeface="Verdana" pitchFamily="34" charset="0"/>
        <a:ea typeface="+mn-ea"/>
        <a:cs typeface="Arial" charset="0"/>
      </a:defRPr>
    </a:lvl4pPr>
    <a:lvl5pPr marL="1828800" algn="l" rtl="0" fontAlgn="base">
      <a:spcBef>
        <a:spcPct val="0"/>
      </a:spcBef>
      <a:spcAft>
        <a:spcPct val="0"/>
      </a:spcAft>
      <a:defRPr sz="1200" kern="1200">
        <a:solidFill>
          <a:srgbClr val="0F5494"/>
        </a:solidFill>
        <a:latin typeface="Verdana" pitchFamily="34" charset="0"/>
        <a:ea typeface="+mn-ea"/>
        <a:cs typeface="Arial" charset="0"/>
      </a:defRPr>
    </a:lvl5pPr>
    <a:lvl6pPr marL="2286000" algn="l" defTabSz="914400" rtl="0" eaLnBrk="1" latinLnBrk="0" hangingPunct="1">
      <a:defRPr sz="1200" kern="1200">
        <a:solidFill>
          <a:srgbClr val="0F5494"/>
        </a:solidFill>
        <a:latin typeface="Verdana" pitchFamily="34" charset="0"/>
        <a:ea typeface="+mn-ea"/>
        <a:cs typeface="Arial" charset="0"/>
      </a:defRPr>
    </a:lvl6pPr>
    <a:lvl7pPr marL="2743200" algn="l" defTabSz="914400" rtl="0" eaLnBrk="1" latinLnBrk="0" hangingPunct="1">
      <a:defRPr sz="1200" kern="1200">
        <a:solidFill>
          <a:srgbClr val="0F5494"/>
        </a:solidFill>
        <a:latin typeface="Verdana" pitchFamily="34" charset="0"/>
        <a:ea typeface="+mn-ea"/>
        <a:cs typeface="Arial" charset="0"/>
      </a:defRPr>
    </a:lvl7pPr>
    <a:lvl8pPr marL="3200400" algn="l" defTabSz="914400" rtl="0" eaLnBrk="1" latinLnBrk="0" hangingPunct="1">
      <a:defRPr sz="1200" kern="1200">
        <a:solidFill>
          <a:srgbClr val="0F5494"/>
        </a:solidFill>
        <a:latin typeface="Verdana" pitchFamily="34" charset="0"/>
        <a:ea typeface="+mn-ea"/>
        <a:cs typeface="Arial" charset="0"/>
      </a:defRPr>
    </a:lvl8pPr>
    <a:lvl9pPr marL="3657600" algn="l" defTabSz="914400" rtl="0" eaLnBrk="1" latinLnBrk="0" hangingPunct="1">
      <a:defRPr sz="1200" kern="1200">
        <a:solidFill>
          <a:srgbClr val="0F5494"/>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BDDEFF"/>
    <a:srgbClr val="3E6FD2"/>
    <a:srgbClr val="99CCFF"/>
    <a:srgbClr val="0F5494"/>
    <a:srgbClr val="3166CF"/>
    <a:srgbClr val="2D5EC1"/>
    <a:srgbClr val="FFD624"/>
    <a:srgbClr val="808080"/>
  </p:clrMru>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243" autoAdjust="0"/>
    <p:restoredTop sz="94660"/>
  </p:normalViewPr>
  <p:slideViewPr>
    <p:cSldViewPr>
      <p:cViewPr varScale="1">
        <p:scale>
          <a:sx n="82" d="100"/>
          <a:sy n="82" d="100"/>
        </p:scale>
        <p:origin x="-172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55925" cy="496888"/>
          </a:xfrm>
          <a:prstGeom prst="rect">
            <a:avLst/>
          </a:prstGeom>
          <a:noFill/>
          <a:ln>
            <a:noFill/>
          </a:ln>
          <a:effectLst/>
          <a:extLst>
            <a:ext uri="{909E8E84-426E-40DD-AFC4-6F175D3DCCD1}"/>
            <a:ext uri="{91240B29-F687-4F45-9708-019B960494DF}"/>
            <a:ext uri="{AF507438-7753-43E0-B8FC-AC1667EBCBE1}"/>
          </a:extLst>
        </p:spPr>
        <p:txBody>
          <a:bodyPr vert="horz" wrap="square" lIns="91586" tIns="45793" rIns="91586" bIns="45793" numCol="1" anchor="t" anchorCtr="0" compatLnSpc="1">
            <a:prstTxWarp prst="textNoShape">
              <a:avLst/>
            </a:prstTxWarp>
          </a:bodyPr>
          <a:lstStyle>
            <a:lvl1pPr>
              <a:defRPr>
                <a:solidFill>
                  <a:schemeClr val="tx1"/>
                </a:solidFill>
                <a:latin typeface="Arial" charset="0"/>
                <a:cs typeface="+mn-cs"/>
              </a:defRPr>
            </a:lvl1pPr>
          </a:lstStyle>
          <a:p>
            <a:pPr>
              <a:defRPr/>
            </a:pPr>
            <a:endParaRPr lang="en-GB"/>
          </a:p>
        </p:txBody>
      </p:sp>
      <p:sp>
        <p:nvSpPr>
          <p:cNvPr id="37891" name="Rectangle 3"/>
          <p:cNvSpPr>
            <a:spLocks noGrp="1" noChangeArrowheads="1"/>
          </p:cNvSpPr>
          <p:nvPr>
            <p:ph type="dt" sz="quarter" idx="1"/>
          </p:nvPr>
        </p:nvSpPr>
        <p:spPr bwMode="auto">
          <a:xfrm>
            <a:off x="3862388" y="0"/>
            <a:ext cx="2955925" cy="496888"/>
          </a:xfrm>
          <a:prstGeom prst="rect">
            <a:avLst/>
          </a:prstGeom>
          <a:noFill/>
          <a:ln>
            <a:noFill/>
          </a:ln>
          <a:effectLst/>
          <a:extLst>
            <a:ext uri="{909E8E84-426E-40DD-AFC4-6F175D3DCCD1}"/>
            <a:ext uri="{91240B29-F687-4F45-9708-019B960494DF}"/>
            <a:ext uri="{AF507438-7753-43E0-B8FC-AC1667EBCBE1}"/>
          </a:extLst>
        </p:spPr>
        <p:txBody>
          <a:bodyPr vert="horz" wrap="square" lIns="91586" tIns="45793" rIns="91586" bIns="45793" numCol="1" anchor="t" anchorCtr="0" compatLnSpc="1">
            <a:prstTxWarp prst="textNoShape">
              <a:avLst/>
            </a:prstTxWarp>
          </a:bodyPr>
          <a:lstStyle>
            <a:lvl1pPr algn="r">
              <a:defRPr>
                <a:solidFill>
                  <a:schemeClr val="tx1"/>
                </a:solidFill>
                <a:latin typeface="Arial" charset="0"/>
                <a:cs typeface="+mn-cs"/>
              </a:defRPr>
            </a:lvl1pPr>
          </a:lstStyle>
          <a:p>
            <a:pPr>
              <a:defRPr/>
            </a:pPr>
            <a:endParaRPr lang="en-GB"/>
          </a:p>
        </p:txBody>
      </p:sp>
      <p:sp>
        <p:nvSpPr>
          <p:cNvPr id="37892" name="Rectangle 4"/>
          <p:cNvSpPr>
            <a:spLocks noGrp="1" noChangeArrowheads="1"/>
          </p:cNvSpPr>
          <p:nvPr>
            <p:ph type="ftr" sz="quarter" idx="2"/>
          </p:nvPr>
        </p:nvSpPr>
        <p:spPr bwMode="auto">
          <a:xfrm>
            <a:off x="0" y="9432925"/>
            <a:ext cx="2955925" cy="496888"/>
          </a:xfrm>
          <a:prstGeom prst="rect">
            <a:avLst/>
          </a:prstGeom>
          <a:noFill/>
          <a:ln>
            <a:noFill/>
          </a:ln>
          <a:effectLst/>
          <a:extLst>
            <a:ext uri="{909E8E84-426E-40DD-AFC4-6F175D3DCCD1}"/>
            <a:ext uri="{91240B29-F687-4F45-9708-019B960494DF}"/>
            <a:ext uri="{AF507438-7753-43E0-B8FC-AC1667EBCBE1}"/>
          </a:extLst>
        </p:spPr>
        <p:txBody>
          <a:bodyPr vert="horz" wrap="square" lIns="91586" tIns="45793" rIns="91586" bIns="45793" numCol="1" anchor="b" anchorCtr="0" compatLnSpc="1">
            <a:prstTxWarp prst="textNoShape">
              <a:avLst/>
            </a:prstTxWarp>
          </a:bodyPr>
          <a:lstStyle>
            <a:lvl1pPr>
              <a:defRPr>
                <a:solidFill>
                  <a:schemeClr val="tx1"/>
                </a:solidFill>
                <a:latin typeface="Arial" charset="0"/>
                <a:cs typeface="+mn-cs"/>
              </a:defRPr>
            </a:lvl1pPr>
          </a:lstStyle>
          <a:p>
            <a:pPr>
              <a:defRPr/>
            </a:pPr>
            <a:endParaRPr lang="en-GB"/>
          </a:p>
        </p:txBody>
      </p:sp>
      <p:sp>
        <p:nvSpPr>
          <p:cNvPr id="37893" name="Rectangle 5"/>
          <p:cNvSpPr>
            <a:spLocks noGrp="1" noChangeArrowheads="1"/>
          </p:cNvSpPr>
          <p:nvPr>
            <p:ph type="sldNum" sz="quarter" idx="3"/>
          </p:nvPr>
        </p:nvSpPr>
        <p:spPr bwMode="auto">
          <a:xfrm>
            <a:off x="3862388" y="9432925"/>
            <a:ext cx="2955925" cy="496888"/>
          </a:xfrm>
          <a:prstGeom prst="rect">
            <a:avLst/>
          </a:prstGeom>
          <a:noFill/>
          <a:ln>
            <a:noFill/>
          </a:ln>
          <a:effectLst/>
          <a:extLst>
            <a:ext uri="{909E8E84-426E-40DD-AFC4-6F175D3DCCD1}"/>
            <a:ext uri="{91240B29-F687-4F45-9708-019B960494DF}"/>
            <a:ext uri="{AF507438-7753-43E0-B8FC-AC1667EBCBE1}"/>
          </a:extLst>
        </p:spPr>
        <p:txBody>
          <a:bodyPr vert="horz" wrap="square" lIns="91586" tIns="45793" rIns="91586" bIns="45793" numCol="1" anchor="b" anchorCtr="0" compatLnSpc="1">
            <a:prstTxWarp prst="textNoShape">
              <a:avLst/>
            </a:prstTxWarp>
          </a:bodyPr>
          <a:lstStyle>
            <a:lvl1pPr algn="r">
              <a:defRPr>
                <a:solidFill>
                  <a:schemeClr val="tx1"/>
                </a:solidFill>
                <a:latin typeface="Arial" charset="0"/>
                <a:cs typeface="+mn-cs"/>
              </a:defRPr>
            </a:lvl1pPr>
          </a:lstStyle>
          <a:p>
            <a:pPr>
              <a:defRPr/>
            </a:pPr>
            <a:fld id="{1E808FD2-A622-4427-93C2-51BDFCC1EDDF}" type="slidenum">
              <a:rPr lang="en-GB"/>
              <a:pPr>
                <a:defRPr/>
              </a:pPr>
              <a:t>‹N›</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55925" cy="496888"/>
          </a:xfrm>
          <a:prstGeom prst="rect">
            <a:avLst/>
          </a:prstGeom>
          <a:noFill/>
          <a:ln>
            <a:noFill/>
          </a:ln>
          <a:effectLst/>
          <a:extLst>
            <a:ext uri="{909E8E84-426E-40DD-AFC4-6F175D3DCCD1}"/>
            <a:ext uri="{91240B29-F687-4F45-9708-019B960494DF}"/>
            <a:ext uri="{AF507438-7753-43E0-B8FC-AC1667EBCBE1}"/>
          </a:extLst>
        </p:spPr>
        <p:txBody>
          <a:bodyPr vert="horz" wrap="square" lIns="91586" tIns="45793" rIns="91586" bIns="45793" numCol="1" anchor="t" anchorCtr="0" compatLnSpc="1">
            <a:prstTxWarp prst="textNoShape">
              <a:avLst/>
            </a:prstTxWarp>
          </a:bodyPr>
          <a:lstStyle>
            <a:lvl1pPr>
              <a:defRPr>
                <a:solidFill>
                  <a:schemeClr val="tx1"/>
                </a:solidFill>
                <a:latin typeface="Arial" charset="0"/>
                <a:cs typeface="+mn-cs"/>
              </a:defRPr>
            </a:lvl1pPr>
          </a:lstStyle>
          <a:p>
            <a:pPr>
              <a:defRPr/>
            </a:pPr>
            <a:endParaRPr lang="en-GB"/>
          </a:p>
        </p:txBody>
      </p:sp>
      <p:sp>
        <p:nvSpPr>
          <p:cNvPr id="36867" name="Rectangle 3"/>
          <p:cNvSpPr>
            <a:spLocks noGrp="1" noChangeArrowheads="1"/>
          </p:cNvSpPr>
          <p:nvPr>
            <p:ph type="dt" idx="1"/>
          </p:nvPr>
        </p:nvSpPr>
        <p:spPr bwMode="auto">
          <a:xfrm>
            <a:off x="3862388" y="0"/>
            <a:ext cx="2955925" cy="496888"/>
          </a:xfrm>
          <a:prstGeom prst="rect">
            <a:avLst/>
          </a:prstGeom>
          <a:noFill/>
          <a:ln>
            <a:noFill/>
          </a:ln>
          <a:effectLst/>
          <a:extLst>
            <a:ext uri="{909E8E84-426E-40DD-AFC4-6F175D3DCCD1}"/>
            <a:ext uri="{91240B29-F687-4F45-9708-019B960494DF}"/>
            <a:ext uri="{AF507438-7753-43E0-B8FC-AC1667EBCBE1}"/>
          </a:extLst>
        </p:spPr>
        <p:txBody>
          <a:bodyPr vert="horz" wrap="square" lIns="91586" tIns="45793" rIns="91586" bIns="45793" numCol="1" anchor="t" anchorCtr="0" compatLnSpc="1">
            <a:prstTxWarp prst="textNoShape">
              <a:avLst/>
            </a:prstTxWarp>
          </a:bodyPr>
          <a:lstStyle>
            <a:lvl1pPr algn="r">
              <a:defRPr>
                <a:solidFill>
                  <a:schemeClr val="tx1"/>
                </a:solidFill>
                <a:latin typeface="Arial" charset="0"/>
                <a:cs typeface="+mn-cs"/>
              </a:defRPr>
            </a:lvl1pPr>
          </a:lstStyle>
          <a:p>
            <a:pPr>
              <a:defRPr/>
            </a:pPr>
            <a:endParaRPr lang="en-GB"/>
          </a:p>
        </p:txBody>
      </p:sp>
      <p:sp>
        <p:nvSpPr>
          <p:cNvPr id="75780" name="Rectangle 4"/>
          <p:cNvSpPr>
            <a:spLocks noGrp="1" noRot="1" noChangeAspect="1" noChangeArrowheads="1" noTextEdit="1"/>
          </p:cNvSpPr>
          <p:nvPr>
            <p:ph type="sldImg" idx="2"/>
          </p:nvPr>
        </p:nvSpPr>
        <p:spPr bwMode="auto">
          <a:xfrm>
            <a:off x="927100" y="744538"/>
            <a:ext cx="4967288" cy="3724275"/>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81038" y="4716463"/>
            <a:ext cx="5457825" cy="4470400"/>
          </a:xfrm>
          <a:prstGeom prst="rect">
            <a:avLst/>
          </a:prstGeom>
          <a:noFill/>
          <a:ln>
            <a:noFill/>
          </a:ln>
          <a:effectLst/>
          <a:extLst>
            <a:ext uri="{909E8E84-426E-40DD-AFC4-6F175D3DCCD1}"/>
            <a:ext uri="{91240B29-F687-4F45-9708-019B960494DF}"/>
            <a:ext uri="{AF507438-7753-43E0-B8FC-AC1667EBCBE1}"/>
          </a:extLst>
        </p:spPr>
        <p:txBody>
          <a:bodyPr vert="horz" wrap="square" lIns="91586" tIns="45793" rIns="91586" bIns="45793"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0" y="9432925"/>
            <a:ext cx="2955925" cy="496888"/>
          </a:xfrm>
          <a:prstGeom prst="rect">
            <a:avLst/>
          </a:prstGeom>
          <a:noFill/>
          <a:ln>
            <a:noFill/>
          </a:ln>
          <a:effectLst/>
          <a:extLst>
            <a:ext uri="{909E8E84-426E-40DD-AFC4-6F175D3DCCD1}"/>
            <a:ext uri="{91240B29-F687-4F45-9708-019B960494DF}"/>
            <a:ext uri="{AF507438-7753-43E0-B8FC-AC1667EBCBE1}"/>
          </a:extLst>
        </p:spPr>
        <p:txBody>
          <a:bodyPr vert="horz" wrap="square" lIns="91586" tIns="45793" rIns="91586" bIns="45793" numCol="1" anchor="b" anchorCtr="0" compatLnSpc="1">
            <a:prstTxWarp prst="textNoShape">
              <a:avLst/>
            </a:prstTxWarp>
          </a:bodyPr>
          <a:lstStyle>
            <a:lvl1pPr>
              <a:defRPr>
                <a:solidFill>
                  <a:schemeClr val="tx1"/>
                </a:solidFill>
                <a:latin typeface="Arial" charset="0"/>
                <a:cs typeface="+mn-cs"/>
              </a:defRPr>
            </a:lvl1pPr>
          </a:lstStyle>
          <a:p>
            <a:pPr>
              <a:defRPr/>
            </a:pPr>
            <a:endParaRPr lang="en-GB"/>
          </a:p>
        </p:txBody>
      </p:sp>
      <p:sp>
        <p:nvSpPr>
          <p:cNvPr id="36871" name="Rectangle 7"/>
          <p:cNvSpPr>
            <a:spLocks noGrp="1" noChangeArrowheads="1"/>
          </p:cNvSpPr>
          <p:nvPr>
            <p:ph type="sldNum" sz="quarter" idx="5"/>
          </p:nvPr>
        </p:nvSpPr>
        <p:spPr bwMode="auto">
          <a:xfrm>
            <a:off x="3862388" y="9432925"/>
            <a:ext cx="2955925" cy="496888"/>
          </a:xfrm>
          <a:prstGeom prst="rect">
            <a:avLst/>
          </a:prstGeom>
          <a:noFill/>
          <a:ln>
            <a:noFill/>
          </a:ln>
          <a:effectLst/>
          <a:extLst>
            <a:ext uri="{909E8E84-426E-40DD-AFC4-6F175D3DCCD1}"/>
            <a:ext uri="{91240B29-F687-4F45-9708-019B960494DF}"/>
            <a:ext uri="{AF507438-7753-43E0-B8FC-AC1667EBCBE1}"/>
          </a:extLst>
        </p:spPr>
        <p:txBody>
          <a:bodyPr vert="horz" wrap="square" lIns="91586" tIns="45793" rIns="91586" bIns="45793" numCol="1" anchor="b" anchorCtr="0" compatLnSpc="1">
            <a:prstTxWarp prst="textNoShape">
              <a:avLst/>
            </a:prstTxWarp>
          </a:bodyPr>
          <a:lstStyle>
            <a:lvl1pPr algn="r">
              <a:defRPr>
                <a:solidFill>
                  <a:schemeClr val="tx1"/>
                </a:solidFill>
                <a:latin typeface="Arial" charset="0"/>
                <a:cs typeface="+mn-cs"/>
              </a:defRPr>
            </a:lvl1pPr>
          </a:lstStyle>
          <a:p>
            <a:pPr>
              <a:defRPr/>
            </a:pPr>
            <a:fld id="{2F20779A-D196-4A5B-8B0C-9F498A83A2C2}" type="slidenum">
              <a:rPr lang="en-GB"/>
              <a:pPr>
                <a:defRPr/>
              </a:pPr>
              <a:t>‹N›</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egnaposto immagine diapositiva 1"/>
          <p:cNvSpPr>
            <a:spLocks noGrp="1" noRot="1" noChangeAspect="1" noTextEdit="1"/>
          </p:cNvSpPr>
          <p:nvPr>
            <p:ph type="sldImg"/>
          </p:nvPr>
        </p:nvSpPr>
        <p:spPr>
          <a:ln/>
        </p:spPr>
      </p:sp>
      <p:sp>
        <p:nvSpPr>
          <p:cNvPr id="76803" name="Segnaposto note 2"/>
          <p:cNvSpPr>
            <a:spLocks noGrp="1"/>
          </p:cNvSpPr>
          <p:nvPr>
            <p:ph type="body" idx="1"/>
          </p:nvPr>
        </p:nvSpPr>
        <p:spPr>
          <a:noFill/>
        </p:spPr>
        <p:txBody>
          <a:bodyPr/>
          <a:lstStyle/>
          <a:p>
            <a:endParaRPr lang="en-US" smtClean="0"/>
          </a:p>
        </p:txBody>
      </p:sp>
      <p:sp>
        <p:nvSpPr>
          <p:cNvPr id="4" name="Segnaposto numero diapositiva 3"/>
          <p:cNvSpPr>
            <a:spLocks noGrp="1"/>
          </p:cNvSpPr>
          <p:nvPr>
            <p:ph type="sldNum" sz="quarter" idx="5"/>
          </p:nvPr>
        </p:nvSpPr>
        <p:spPr/>
        <p:txBody>
          <a:bodyPr/>
          <a:lstStyle/>
          <a:p>
            <a:pPr>
              <a:defRPr/>
            </a:pPr>
            <a:fld id="{45540FF7-1B31-43DF-9826-85AC71E6A25C}" type="slidenum">
              <a:rPr lang="en-GB" smtClean="0"/>
              <a:pPr>
                <a:defRPr/>
              </a:pPr>
              <a:t>8</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lvl1pPr defTabSz="457200" eaLnBrk="0" hangingPunct="0">
              <a:defRPr sz="1200">
                <a:solidFill>
                  <a:srgbClr val="0F5494"/>
                </a:solidFill>
                <a:latin typeface="Verdana" pitchFamily="34" charset="0"/>
                <a:cs typeface="Arial" pitchFamily="34" charset="0"/>
              </a:defRPr>
            </a:lvl1pPr>
            <a:lvl2pPr marL="742950" indent="-285750" defTabSz="457200" eaLnBrk="0" hangingPunct="0">
              <a:defRPr sz="1200">
                <a:solidFill>
                  <a:srgbClr val="0F5494"/>
                </a:solidFill>
                <a:latin typeface="Verdana" pitchFamily="34" charset="0"/>
                <a:cs typeface="Arial" pitchFamily="34" charset="0"/>
              </a:defRPr>
            </a:lvl2pPr>
            <a:lvl3pPr marL="1143000" indent="-228600" defTabSz="457200" eaLnBrk="0" hangingPunct="0">
              <a:defRPr sz="1200">
                <a:solidFill>
                  <a:srgbClr val="0F5494"/>
                </a:solidFill>
                <a:latin typeface="Verdana" pitchFamily="34" charset="0"/>
                <a:cs typeface="Arial" pitchFamily="34" charset="0"/>
              </a:defRPr>
            </a:lvl3pPr>
            <a:lvl4pPr marL="1600200" indent="-228600" defTabSz="457200" eaLnBrk="0" hangingPunct="0">
              <a:defRPr sz="1200">
                <a:solidFill>
                  <a:srgbClr val="0F5494"/>
                </a:solidFill>
                <a:latin typeface="Verdana" pitchFamily="34" charset="0"/>
                <a:cs typeface="Arial" pitchFamily="34" charset="0"/>
              </a:defRPr>
            </a:lvl4pPr>
            <a:lvl5pPr marL="2057400" indent="-228600" defTabSz="457200" eaLnBrk="0" hangingPunct="0">
              <a:defRPr sz="1200">
                <a:solidFill>
                  <a:srgbClr val="0F5494"/>
                </a:solidFill>
                <a:latin typeface="Verdana" pitchFamily="34" charset="0"/>
                <a:cs typeface="Arial" pitchFamily="34" charset="0"/>
              </a:defRPr>
            </a:lvl5pPr>
            <a:lvl6pPr marL="2514600" indent="-228600" defTabSz="457200" eaLnBrk="0" fontAlgn="base" hangingPunct="0">
              <a:spcBef>
                <a:spcPct val="0"/>
              </a:spcBef>
              <a:spcAft>
                <a:spcPct val="0"/>
              </a:spcAft>
              <a:defRPr sz="1200">
                <a:solidFill>
                  <a:srgbClr val="0F5494"/>
                </a:solidFill>
                <a:latin typeface="Verdana" pitchFamily="34" charset="0"/>
                <a:cs typeface="Arial" pitchFamily="34" charset="0"/>
              </a:defRPr>
            </a:lvl6pPr>
            <a:lvl7pPr marL="2971800" indent="-228600" defTabSz="457200" eaLnBrk="0" fontAlgn="base" hangingPunct="0">
              <a:spcBef>
                <a:spcPct val="0"/>
              </a:spcBef>
              <a:spcAft>
                <a:spcPct val="0"/>
              </a:spcAft>
              <a:defRPr sz="1200">
                <a:solidFill>
                  <a:srgbClr val="0F5494"/>
                </a:solidFill>
                <a:latin typeface="Verdana" pitchFamily="34" charset="0"/>
                <a:cs typeface="Arial" pitchFamily="34" charset="0"/>
              </a:defRPr>
            </a:lvl7pPr>
            <a:lvl8pPr marL="3429000" indent="-228600" defTabSz="457200" eaLnBrk="0" fontAlgn="base" hangingPunct="0">
              <a:spcBef>
                <a:spcPct val="0"/>
              </a:spcBef>
              <a:spcAft>
                <a:spcPct val="0"/>
              </a:spcAft>
              <a:defRPr sz="1200">
                <a:solidFill>
                  <a:srgbClr val="0F5494"/>
                </a:solidFill>
                <a:latin typeface="Verdana" pitchFamily="34" charset="0"/>
                <a:cs typeface="Arial" pitchFamily="34" charset="0"/>
              </a:defRPr>
            </a:lvl8pPr>
            <a:lvl9pPr marL="3886200" indent="-228600" defTabSz="457200" eaLnBrk="0" fontAlgn="base" hangingPunct="0">
              <a:spcBef>
                <a:spcPct val="0"/>
              </a:spcBef>
              <a:spcAft>
                <a:spcPct val="0"/>
              </a:spcAft>
              <a:defRPr sz="1200">
                <a:solidFill>
                  <a:srgbClr val="0F5494"/>
                </a:solidFill>
                <a:latin typeface="Verdana" pitchFamily="34" charset="0"/>
                <a:cs typeface="Arial" pitchFamily="34" charset="0"/>
              </a:defRPr>
            </a:lvl9pPr>
          </a:lstStyle>
          <a:p>
            <a:pPr algn="ctr" eaLnBrk="1" hangingPunct="1">
              <a:defRPr/>
            </a:pPr>
            <a:endParaRPr lang="en-US" altLang="it-IT" sz="1800" smtClean="0">
              <a:solidFill>
                <a:srgbClr val="FFFFFF"/>
              </a:solidFill>
            </a:endParaRPr>
          </a:p>
        </p:txBody>
      </p:sp>
      <p:pic>
        <p:nvPicPr>
          <p:cNvPr id="5" name="Picture 6" descr="LOGO CE-EN-quadri.eps"/>
          <p:cNvPicPr>
            <a:picLocks noChangeAspect="1"/>
          </p:cNvPicPr>
          <p:nvPr/>
        </p:nvPicPr>
        <p:blipFill>
          <a:blip r:embed="rId2"/>
          <a:srcRect/>
          <a:stretch>
            <a:fillRect/>
          </a:stretch>
        </p:blipFill>
        <p:spPr bwMode="auto">
          <a:xfrm>
            <a:off x="3957638" y="258763"/>
            <a:ext cx="1436687" cy="998537"/>
          </a:xfrm>
          <a:prstGeom prst="rect">
            <a:avLst/>
          </a:prstGeom>
          <a:noFill/>
          <a:ln w="9525">
            <a:noFill/>
            <a:miter lim="800000"/>
            <a:headEnd/>
            <a:tailEnd/>
          </a:ln>
        </p:spPr>
      </p:pic>
      <p:sp>
        <p:nvSpPr>
          <p:cNvPr id="6" name="Rectangle 11"/>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en-US" noProof="0" smtClean="0"/>
              <a:t>Click to edit Master title style</a:t>
            </a:r>
            <a:endParaRPr lang="en-GB" noProof="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en-US" noProof="0" smtClean="0"/>
              <a:t>Click to edit Master subtitle style</a:t>
            </a:r>
            <a:endParaRPr lang="en-GB" noProof="0" smtClean="0"/>
          </a:p>
        </p:txBody>
      </p:sp>
      <p:sp>
        <p:nvSpPr>
          <p:cNvPr id="7" name="Rectangle 12"/>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a:p>
        </p:txBody>
      </p:sp>
      <p:sp>
        <p:nvSpPr>
          <p:cNvPr id="8" name="Rectangle 13"/>
          <p:cNvSpPr>
            <a:spLocks noGrp="1" noChangeArrowheads="1"/>
          </p:cNvSpPr>
          <p:nvPr>
            <p:ph type="ftr" sz="quarter" idx="11"/>
          </p:nvPr>
        </p:nvSpPr>
        <p:spPr/>
        <p:txBody>
          <a:bodyPr/>
          <a:lstStyle>
            <a:lvl1pPr>
              <a:defRPr>
                <a:solidFill>
                  <a:schemeClr val="bg1"/>
                </a:solidFill>
                <a:latin typeface="+mn-lt"/>
              </a:defRPr>
            </a:lvl1pPr>
          </a:lstStyle>
          <a:p>
            <a:pPr>
              <a:defRPr/>
            </a:pPr>
            <a:endParaRPr lang="en-GB"/>
          </a:p>
        </p:txBody>
      </p:sp>
      <p:sp>
        <p:nvSpPr>
          <p:cNvPr id="9" name="Rectangle 15"/>
          <p:cNvSpPr>
            <a:spLocks noGrp="1" noChangeArrowheads="1"/>
          </p:cNvSpPr>
          <p:nvPr>
            <p:ph type="sldNum" sz="quarter" idx="12"/>
          </p:nvPr>
        </p:nvSpPr>
        <p:spPr/>
        <p:txBody>
          <a:bodyPr/>
          <a:lstStyle>
            <a:lvl1pPr>
              <a:defRPr>
                <a:solidFill>
                  <a:schemeClr val="bg1"/>
                </a:solidFill>
                <a:latin typeface="+mn-lt"/>
              </a:defRPr>
            </a:lvl1pPr>
          </a:lstStyle>
          <a:p>
            <a:pPr>
              <a:defRPr/>
            </a:pPr>
            <a:fld id="{030F00F4-3BEA-48F8-A2B7-BB628F2AC7B6}" type="slidenum">
              <a:rPr lang="en-GB"/>
              <a:pPr>
                <a:defRPr/>
              </a:pPr>
              <a:t>‹N›</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87AC662-33D6-478A-9274-CA44C6827820}" type="slidenum">
              <a:rPr lang="en-GB"/>
              <a:pPr>
                <a:defRPr/>
              </a:pPr>
              <a:t>‹N›</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1BDA754-094E-416F-946E-2CCCD40CA555}" type="slidenum">
              <a:rPr lang="en-GB"/>
              <a:pPr>
                <a:defRPr/>
              </a:pPr>
              <a:t>‹N›</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BA84205-484B-49AB-9E13-C44348632EBC}" type="slidenum">
              <a:rPr lang="en-GB"/>
              <a:pPr>
                <a:defRPr/>
              </a:pPr>
              <a:t>‹N›</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567AEC9-CCF7-49CF-9B62-AA2CE83C13FC}" type="slidenum">
              <a:rPr lang="en-GB"/>
              <a:pPr>
                <a:defRPr/>
              </a:pPr>
              <a:t>‹N›</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B359FE3-7F6B-4BB7-B100-F0B907448113}" type="slidenum">
              <a:rPr lang="en-GB"/>
              <a:pPr>
                <a:defRPr/>
              </a:pPr>
              <a:t>‹N›</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7C00C718-A1FE-4F7D-B179-EBC67AB5BF14}" type="slidenum">
              <a:rPr lang="en-GB"/>
              <a:pPr>
                <a:defRPr/>
              </a:pPr>
              <a:t>‹N›</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9E9A329F-8A30-43C7-ADFA-E649786CCD38}" type="slidenum">
              <a:rPr lang="en-GB"/>
              <a:pPr>
                <a:defRPr/>
              </a:pPr>
              <a:t>‹N›</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17ACB100-4449-4A3B-9634-78452DE51452}" type="slidenum">
              <a:rPr lang="en-GB"/>
              <a:pPr>
                <a:defRPr/>
              </a:pPr>
              <a:t>‹N›</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06D20CB-394F-4314-861C-7D513EED3B4C}" type="slidenum">
              <a:rPr lang="en-GB"/>
              <a:pPr>
                <a:defRPr/>
              </a:pPr>
              <a:t>‹N›</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CA2D8303-A888-4302-A558-665B898ECEE6}" type="slidenum">
              <a:rPr lang="en-GB"/>
              <a:pPr>
                <a:defRPr/>
              </a:pPr>
              <a:t>‹N›</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it-IT"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altLang="it-IT" smtClean="0"/>
              <a:t>Second level</a:t>
            </a:r>
            <a:endParaRPr lang="en-GB" altLang="it-IT" smtClean="0"/>
          </a:p>
          <a:p>
            <a:pPr lvl="1"/>
            <a:r>
              <a:rPr lang="en-GB" altLang="it-IT" smtClean="0"/>
              <a:t>Third level</a:t>
            </a:r>
          </a:p>
          <a:p>
            <a:pPr lvl="2"/>
            <a:r>
              <a:rPr lang="en-GB" altLang="it-IT"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cs typeface="+mn-cs"/>
              </a:defRPr>
            </a:lvl1pPr>
          </a:lstStyle>
          <a:p>
            <a:pPr>
              <a:defRPr/>
            </a:pPr>
            <a:fld id="{758CC3C7-3F8C-413A-9EBE-B2541D7796D9}" type="slidenum">
              <a:rPr lang="en-GB"/>
              <a:pPr>
                <a:defRPr/>
              </a:pPr>
              <a:t>‹N›</a:t>
            </a:fld>
            <a:endParaRPr lang="en-GB"/>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pic>
        <p:nvPicPr>
          <p:cNvPr id="1033" name="Picture 17" descr="LOGO CE_Vertical_EN_NEG_quadri_HR"/>
          <p:cNvPicPr>
            <a:picLocks noChangeAspect="1" noChangeArrowheads="1"/>
          </p:cNvPicPr>
          <p:nvPr/>
        </p:nvPicPr>
        <p:blipFill>
          <a:blip r:embed="rId13"/>
          <a:srcRect/>
          <a:stretch>
            <a:fillRect/>
          </a:stretch>
        </p:blipFill>
        <p:spPr bwMode="auto">
          <a:xfrm>
            <a:off x="3957638" y="258763"/>
            <a:ext cx="1436687" cy="10048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69" r:id="rId1"/>
    <p:sldLayoutId id="2147484259" r:id="rId2"/>
    <p:sldLayoutId id="2147484260" r:id="rId3"/>
    <p:sldLayoutId id="2147484261" r:id="rId4"/>
    <p:sldLayoutId id="2147484262" r:id="rId5"/>
    <p:sldLayoutId id="2147484263" r:id="rId6"/>
    <p:sldLayoutId id="2147484264" r:id="rId7"/>
    <p:sldLayoutId id="2147484265" r:id="rId8"/>
    <p:sldLayoutId id="2147484266" r:id="rId9"/>
    <p:sldLayoutId id="2147484267" r:id="rId10"/>
    <p:sldLayoutId id="2147484268" r:id="rId11"/>
  </p:sldLayoutIdLst>
  <p:hf hdr="0" ft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buChar char="•"/>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ec.europa.eu/contracts_grants/grants_en.htm" TargetMode="External"/><Relationship Id="rId2" Type="http://schemas.openxmlformats.org/officeDocument/2006/relationships/hyperlink" Target="http://ec.europa.eu/programmes/horizon2020/"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ted.europa.eu/TED/misc/chooseLanguage.do" TargetMode="External"/><Relationship Id="rId4" Type="http://schemas.openxmlformats.org/officeDocument/2006/relationships/hyperlink" Target="http://www.europafacile.net/"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ec.europa.eu/research/enquiries" TargetMode="External"/><Relationship Id="rId2" Type="http://schemas.openxmlformats.org/officeDocument/2006/relationships/hyperlink" Target="http://bit.ly/H2020PP" TargetMode="External"/><Relationship Id="rId1" Type="http://schemas.openxmlformats.org/officeDocument/2006/relationships/slideLayout" Target="../slideLayouts/slideLayout7.xml"/><Relationship Id="rId5" Type="http://schemas.openxmlformats.org/officeDocument/2006/relationships/hyperlink" Target="http://bit.ly/H2020NCP" TargetMode="External"/><Relationship Id="rId4" Type="http://schemas.openxmlformats.org/officeDocument/2006/relationships/hyperlink" Target="http://ec.europa.eu/horizon2020"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ec.europa.eu/research/participants/portal/desktop/en/opportunities/cosme/index.html"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5" descr="H2020 BACKDRP 3610x1760"/>
          <p:cNvPicPr>
            <a:picLocks noChangeAspect="1" noChangeArrowheads="1"/>
          </p:cNvPicPr>
          <p:nvPr/>
        </p:nvPicPr>
        <p:blipFill>
          <a:blip r:embed="rId2"/>
          <a:srcRect/>
          <a:stretch>
            <a:fillRect/>
          </a:stretch>
        </p:blipFill>
        <p:spPr bwMode="auto">
          <a:xfrm>
            <a:off x="-61913" y="71438"/>
            <a:ext cx="9139238" cy="6858000"/>
          </a:xfrm>
          <a:prstGeom prst="rect">
            <a:avLst/>
          </a:prstGeom>
          <a:noFill/>
          <a:ln w="9525">
            <a:noFill/>
            <a:miter lim="800000"/>
            <a:headEnd/>
            <a:tailEnd/>
          </a:ln>
        </p:spPr>
      </p:pic>
      <p:sp>
        <p:nvSpPr>
          <p:cNvPr id="4" name="Rectangle 3"/>
          <p:cNvSpPr>
            <a:spLocks noChangeArrowheads="1"/>
          </p:cNvSpPr>
          <p:nvPr/>
        </p:nvSpPr>
        <p:spPr bwMode="auto">
          <a:xfrm>
            <a:off x="0" y="1901825"/>
            <a:ext cx="9144000" cy="3527425"/>
          </a:xfrm>
          <a:prstGeom prst="rect">
            <a:avLst/>
          </a:prstGeom>
          <a:solidFill>
            <a:srgbClr val="0F5494"/>
          </a:solidFill>
          <a:ln>
            <a:noFill/>
          </a:ln>
          <a:effectLst>
            <a:outerShdw dist="23000" dir="5400000" rotWithShape="0">
              <a:srgbClr val="000000">
                <a:alpha val="34999"/>
              </a:srgbClr>
            </a:outerShdw>
          </a:effectLst>
          <a:extLst>
            <a:ext uri="{91240B29-F687-4F45-9708-019B960494DF}"/>
          </a:extLst>
        </p:spPr>
        <p:txBody>
          <a:bodyPr anchor="ctr"/>
          <a:lstStyle/>
          <a:p>
            <a:pPr algn="ctr" defTabSz="457200" fontAlgn="auto">
              <a:spcBef>
                <a:spcPts val="0"/>
              </a:spcBef>
              <a:spcAft>
                <a:spcPts val="0"/>
              </a:spcAft>
              <a:defRPr/>
            </a:pPr>
            <a:endParaRPr lang="en-US" sz="1800" dirty="0">
              <a:solidFill>
                <a:schemeClr val="lt1"/>
              </a:solidFill>
              <a:latin typeface="+mn-lt"/>
              <a:cs typeface="+mn-cs"/>
            </a:endParaRPr>
          </a:p>
        </p:txBody>
      </p:sp>
      <p:sp>
        <p:nvSpPr>
          <p:cNvPr id="3076" name="Rectangle 6"/>
          <p:cNvSpPr>
            <a:spLocks noGrp="1" noChangeArrowheads="1"/>
          </p:cNvSpPr>
          <p:nvPr>
            <p:ph type="subTitle" idx="1"/>
          </p:nvPr>
        </p:nvSpPr>
        <p:spPr>
          <a:xfrm>
            <a:off x="4716463" y="1341438"/>
            <a:ext cx="4284662" cy="649287"/>
          </a:xfrm>
        </p:spPr>
        <p:txBody>
          <a:bodyPr/>
          <a:lstStyle/>
          <a:p>
            <a:pPr eaLnBrk="1" hangingPunct="1"/>
            <a:r>
              <a:rPr lang="fr-BE" altLang="it-IT" smtClean="0">
                <a:solidFill>
                  <a:srgbClr val="FFD624"/>
                </a:solidFill>
              </a:rPr>
              <a:t> </a:t>
            </a:r>
            <a:endParaRPr lang="en-GB" altLang="it-IT" smtClean="0">
              <a:solidFill>
                <a:srgbClr val="FFD624"/>
              </a:solidFill>
            </a:endParaRPr>
          </a:p>
        </p:txBody>
      </p:sp>
      <p:sp>
        <p:nvSpPr>
          <p:cNvPr id="3077" name="Rectangle 9"/>
          <p:cNvSpPr>
            <a:spLocks noChangeArrowheads="1"/>
          </p:cNvSpPr>
          <p:nvPr/>
        </p:nvSpPr>
        <p:spPr bwMode="auto">
          <a:xfrm>
            <a:off x="214313" y="2643188"/>
            <a:ext cx="8715375" cy="2000250"/>
          </a:xfrm>
          <a:prstGeom prst="rect">
            <a:avLst/>
          </a:prstGeom>
          <a:noFill/>
          <a:ln w="9525">
            <a:noFill/>
            <a:miter lim="800000"/>
            <a:headEnd/>
            <a:tailEnd/>
          </a:ln>
        </p:spPr>
        <p:txBody>
          <a:bodyPr/>
          <a:lstStyle/>
          <a:p>
            <a:pPr algn="ctr">
              <a:spcBef>
                <a:spcPct val="20000"/>
              </a:spcBef>
              <a:buClr>
                <a:schemeClr val="bg1"/>
              </a:buClr>
            </a:pPr>
            <a:r>
              <a:rPr lang="en-US" altLang="it-IT" sz="4200" i="1">
                <a:solidFill>
                  <a:srgbClr val="FFD624"/>
                </a:solidFill>
              </a:rPr>
              <a:t>I Fondi Europei Diretti per le Piccole e Medie Imprese </a:t>
            </a:r>
            <a:endParaRPr lang="en-US" altLang="it-IT" sz="4200" i="1">
              <a:solidFill>
                <a:schemeClr val="bg1"/>
              </a:solidFill>
            </a:endParaRPr>
          </a:p>
        </p:txBody>
      </p:sp>
      <p:sp>
        <p:nvSpPr>
          <p:cNvPr id="3078" name="Rectangle 10"/>
          <p:cNvSpPr>
            <a:spLocks noChangeArrowheads="1"/>
          </p:cNvSpPr>
          <p:nvPr/>
        </p:nvSpPr>
        <p:spPr bwMode="auto">
          <a:xfrm>
            <a:off x="5386388" y="4786313"/>
            <a:ext cx="3384550" cy="433387"/>
          </a:xfrm>
          <a:prstGeom prst="rect">
            <a:avLst/>
          </a:prstGeom>
          <a:noFill/>
          <a:ln w="9525">
            <a:noFill/>
            <a:miter lim="800000"/>
            <a:headEnd/>
            <a:tailEnd/>
          </a:ln>
        </p:spPr>
        <p:txBody>
          <a:bodyPr/>
          <a:lstStyle/>
          <a:p>
            <a:pPr algn="ctr">
              <a:spcBef>
                <a:spcPct val="20000"/>
              </a:spcBef>
              <a:buClr>
                <a:schemeClr val="bg1"/>
              </a:buClr>
            </a:pPr>
            <a:r>
              <a:rPr lang="fr-BE" altLang="it-IT" sz="2000" b="1">
                <a:solidFill>
                  <a:schemeClr val="bg1"/>
                </a:solidFill>
              </a:rPr>
              <a:t>Andrea Boffi</a:t>
            </a:r>
            <a:endParaRPr lang="en-GB" altLang="it-IT" sz="2000" b="1">
              <a:solidFill>
                <a:schemeClr val="bg1"/>
              </a:solidFill>
            </a:endParaRPr>
          </a:p>
        </p:txBody>
      </p:sp>
      <p:sp>
        <p:nvSpPr>
          <p:cNvPr id="3079" name="Rectangle 11"/>
          <p:cNvSpPr>
            <a:spLocks noChangeArrowheads="1"/>
          </p:cNvSpPr>
          <p:nvPr/>
        </p:nvSpPr>
        <p:spPr bwMode="auto">
          <a:xfrm>
            <a:off x="5313363" y="5106988"/>
            <a:ext cx="3457575" cy="719137"/>
          </a:xfrm>
          <a:prstGeom prst="rect">
            <a:avLst/>
          </a:prstGeom>
          <a:noFill/>
          <a:ln w="9525">
            <a:noFill/>
            <a:miter lim="800000"/>
            <a:headEnd/>
            <a:tailEnd/>
          </a:ln>
        </p:spPr>
        <p:txBody>
          <a:bodyPr/>
          <a:lstStyle/>
          <a:p>
            <a:pPr algn="ctr">
              <a:spcBef>
                <a:spcPct val="20000"/>
              </a:spcBef>
              <a:buClr>
                <a:schemeClr val="bg1"/>
              </a:buClr>
            </a:pPr>
            <a:endParaRPr lang="en-GB" altLang="it-IT" sz="1400" b="1">
              <a:solidFill>
                <a:schemeClr val="bg1"/>
              </a:solidFill>
            </a:endParaRPr>
          </a:p>
        </p:txBody>
      </p:sp>
      <p:sp>
        <p:nvSpPr>
          <p:cNvPr id="3080" name="Rettangolo 9"/>
          <p:cNvSpPr>
            <a:spLocks noChangeArrowheads="1"/>
          </p:cNvSpPr>
          <p:nvPr/>
        </p:nvSpPr>
        <p:spPr bwMode="auto">
          <a:xfrm>
            <a:off x="3714750" y="285750"/>
            <a:ext cx="1714500" cy="1143000"/>
          </a:xfrm>
          <a:prstGeom prst="rect">
            <a:avLst/>
          </a:prstGeom>
          <a:noFill/>
          <a:ln w="9525">
            <a:noFill/>
            <a:miter lim="800000"/>
            <a:headEnd/>
            <a:tailEnd/>
          </a:ln>
        </p:spPr>
        <p:txBody>
          <a:bodyPr anchor="ctr"/>
          <a:lstStyle/>
          <a:p>
            <a:pPr marL="3175"/>
            <a:endParaRPr lang="en-US"/>
          </a:p>
        </p:txBody>
      </p:sp>
      <p:pic>
        <p:nvPicPr>
          <p:cNvPr id="3081" name="Picture 6"/>
          <p:cNvPicPr>
            <a:picLocks noChangeAspect="1" noChangeArrowheads="1"/>
          </p:cNvPicPr>
          <p:nvPr/>
        </p:nvPicPr>
        <p:blipFill>
          <a:blip r:embed="rId3"/>
          <a:srcRect/>
          <a:stretch>
            <a:fillRect/>
          </a:stretch>
        </p:blipFill>
        <p:spPr bwMode="auto">
          <a:xfrm>
            <a:off x="8072438" y="0"/>
            <a:ext cx="1071562" cy="1071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uppo 3"/>
          <p:cNvGrpSpPr>
            <a:grpSpLocks/>
          </p:cNvGrpSpPr>
          <p:nvPr/>
        </p:nvGrpSpPr>
        <p:grpSpPr bwMode="auto">
          <a:xfrm>
            <a:off x="3714750" y="0"/>
            <a:ext cx="1928813" cy="1357313"/>
            <a:chOff x="3714744" y="-24"/>
            <a:chExt cx="1928826" cy="1357322"/>
          </a:xfrm>
        </p:grpSpPr>
        <p:sp>
          <p:nvSpPr>
            <p:cNvPr id="12297" name="Rettangolo 4"/>
            <p:cNvSpPr>
              <a:spLocks noChangeArrowheads="1"/>
            </p:cNvSpPr>
            <p:nvPr/>
          </p:nvSpPr>
          <p:spPr bwMode="auto">
            <a:xfrm>
              <a:off x="3714744" y="-24"/>
              <a:ext cx="1928826" cy="1000132"/>
            </a:xfrm>
            <a:prstGeom prst="rect">
              <a:avLst/>
            </a:prstGeom>
            <a:solidFill>
              <a:srgbClr val="0F5494"/>
            </a:solidFill>
            <a:ln w="9525">
              <a:noFill/>
              <a:miter lim="800000"/>
              <a:headEnd/>
              <a:tailEnd/>
            </a:ln>
          </p:spPr>
          <p:txBody>
            <a:bodyPr anchor="ctr"/>
            <a:lstStyle/>
            <a:p>
              <a:pPr marL="3175"/>
              <a:endParaRPr lang="en-US"/>
            </a:p>
          </p:txBody>
        </p:sp>
        <p:sp>
          <p:nvSpPr>
            <p:cNvPr id="12298" name="Rettangolo 5"/>
            <p:cNvSpPr>
              <a:spLocks noChangeArrowheads="1"/>
            </p:cNvSpPr>
            <p:nvPr/>
          </p:nvSpPr>
          <p:spPr bwMode="auto">
            <a:xfrm>
              <a:off x="4143372" y="1000108"/>
              <a:ext cx="1000132" cy="357190"/>
            </a:xfrm>
            <a:prstGeom prst="rect">
              <a:avLst/>
            </a:prstGeom>
            <a:solidFill>
              <a:schemeClr val="bg1"/>
            </a:solidFill>
            <a:ln w="9525">
              <a:noFill/>
              <a:miter lim="800000"/>
              <a:headEnd/>
              <a:tailEnd/>
            </a:ln>
          </p:spPr>
          <p:txBody>
            <a:bodyPr anchor="ctr"/>
            <a:lstStyle/>
            <a:p>
              <a:pPr marL="3175"/>
              <a:endParaRPr lang="en-US"/>
            </a:p>
          </p:txBody>
        </p:sp>
      </p:grpSp>
      <p:sp>
        <p:nvSpPr>
          <p:cNvPr id="12291" name="CasellaDiTesto 3"/>
          <p:cNvSpPr txBox="1">
            <a:spLocks noChangeArrowheads="1"/>
          </p:cNvSpPr>
          <p:nvPr/>
        </p:nvSpPr>
        <p:spPr bwMode="auto">
          <a:xfrm>
            <a:off x="285750" y="1143000"/>
            <a:ext cx="8572500" cy="4570413"/>
          </a:xfrm>
          <a:prstGeom prst="rect">
            <a:avLst/>
          </a:prstGeom>
          <a:noFill/>
          <a:ln w="9525">
            <a:noFill/>
            <a:miter lim="800000"/>
            <a:headEnd/>
            <a:tailEnd/>
          </a:ln>
        </p:spPr>
        <p:txBody>
          <a:bodyPr>
            <a:spAutoFit/>
          </a:bodyPr>
          <a:lstStyle/>
          <a:p>
            <a:pPr algn="just">
              <a:lnSpc>
                <a:spcPct val="150000"/>
              </a:lnSpc>
            </a:pPr>
            <a:r>
              <a:rPr lang="en-US" sz="1800">
                <a:solidFill>
                  <a:schemeClr val="tx1"/>
                </a:solidFill>
                <a:latin typeface="Calibri" pitchFamily="34" charset="0"/>
              </a:rPr>
              <a:t>Vi sono 2 tipologie principali di finanziamento:</a:t>
            </a:r>
          </a:p>
          <a:p>
            <a:pPr algn="just">
              <a:lnSpc>
                <a:spcPct val="150000"/>
              </a:lnSpc>
            </a:pPr>
            <a:endParaRPr lang="en-US" sz="1600">
              <a:solidFill>
                <a:schemeClr val="tx1"/>
              </a:solidFill>
              <a:latin typeface="Calibri" pitchFamily="34" charset="0"/>
            </a:endParaRPr>
          </a:p>
          <a:p>
            <a:pPr algn="just">
              <a:lnSpc>
                <a:spcPct val="150000"/>
              </a:lnSpc>
            </a:pPr>
            <a:r>
              <a:rPr lang="en-US" sz="1600">
                <a:solidFill>
                  <a:schemeClr val="tx1"/>
                </a:solidFill>
                <a:latin typeface="Calibri" pitchFamily="34" charset="0"/>
              </a:rPr>
              <a:t>	</a:t>
            </a:r>
            <a:r>
              <a:rPr lang="en-US" sz="1800" b="1">
                <a:solidFill>
                  <a:schemeClr val="tx1"/>
                </a:solidFill>
                <a:latin typeface="Calibri" pitchFamily="34" charset="0"/>
              </a:rPr>
              <a:t>Fondi diretti</a:t>
            </a:r>
            <a:r>
              <a:rPr lang="en-US" sz="1800">
                <a:solidFill>
                  <a:schemeClr val="tx1"/>
                </a:solidFill>
                <a:latin typeface="Calibri" pitchFamily="34" charset="0"/>
              </a:rPr>
              <a:t>, che sono gestiti direttamente dalla Commissione Europea a dalle 	sue agenzie. Pertanto, </a:t>
            </a:r>
            <a:r>
              <a:rPr lang="it-IT" sz="1800">
                <a:solidFill>
                  <a:schemeClr val="tx1"/>
                </a:solidFill>
                <a:latin typeface="Calibri" pitchFamily="34" charset="0"/>
              </a:rPr>
              <a:t>nel caso di finanziamenti a gestione diretta è la 	Commissione Europea che eroga i fondi e che stabilisce autonomamente i criteri 	e i principi di funzionamento dei vari programmi (i cosiddetti “bandi 	comunitari”)</a:t>
            </a:r>
            <a:endParaRPr lang="en-US" sz="1800">
              <a:solidFill>
                <a:schemeClr val="tx1"/>
              </a:solidFill>
              <a:latin typeface="Calibri" pitchFamily="34" charset="0"/>
            </a:endParaRPr>
          </a:p>
          <a:p>
            <a:pPr algn="just">
              <a:lnSpc>
                <a:spcPct val="150000"/>
              </a:lnSpc>
            </a:pPr>
            <a:r>
              <a:rPr lang="en-US" sz="1600">
                <a:solidFill>
                  <a:schemeClr val="tx1"/>
                </a:solidFill>
                <a:latin typeface="Calibri" pitchFamily="34" charset="0"/>
              </a:rPr>
              <a:t>	</a:t>
            </a:r>
          </a:p>
          <a:p>
            <a:pPr algn="just">
              <a:lnSpc>
                <a:spcPct val="150000"/>
              </a:lnSpc>
            </a:pPr>
            <a:r>
              <a:rPr lang="en-US" sz="1600" b="1">
                <a:solidFill>
                  <a:schemeClr val="tx1"/>
                </a:solidFill>
                <a:latin typeface="Calibri" pitchFamily="34" charset="0"/>
              </a:rPr>
              <a:t>	</a:t>
            </a:r>
            <a:r>
              <a:rPr lang="en-US" sz="1800" b="1">
                <a:solidFill>
                  <a:schemeClr val="tx1"/>
                </a:solidFill>
                <a:latin typeface="Calibri" pitchFamily="34" charset="0"/>
              </a:rPr>
              <a:t>Fondi indiretti</a:t>
            </a:r>
            <a:r>
              <a:rPr lang="en-US" sz="1800">
                <a:solidFill>
                  <a:schemeClr val="tx1"/>
                </a:solidFill>
                <a:latin typeface="Calibri" pitchFamily="34" charset="0"/>
              </a:rPr>
              <a:t>, la cui gestione é demandata </a:t>
            </a:r>
            <a:r>
              <a:rPr lang="it-IT" sz="1800">
                <a:solidFill>
                  <a:schemeClr val="tx1"/>
                </a:solidFill>
                <a:latin typeface="Calibri" pitchFamily="34" charset="0"/>
              </a:rPr>
              <a:t>agli Stati membri ed in particolare 	alle regioni, le quali, sulla base di una programmazione approvata dalla 	Commissione stessa, ne dispongono l’utilizzazione. </a:t>
            </a:r>
          </a:p>
        </p:txBody>
      </p:sp>
      <p:sp>
        <p:nvSpPr>
          <p:cNvPr id="4" name="Freccia a destra rientrata 3"/>
          <p:cNvSpPr/>
          <p:nvPr/>
        </p:nvSpPr>
        <p:spPr bwMode="auto">
          <a:xfrm>
            <a:off x="357188" y="2000250"/>
            <a:ext cx="857250" cy="428625"/>
          </a:xfrm>
          <a:prstGeom prst="notchedRightArrow">
            <a:avLst/>
          </a:prstGeom>
          <a:solidFill>
            <a:srgbClr val="00B0F0"/>
          </a:solidFill>
          <a:ln/>
          <a:extLst>
            <a:ext uri="{909E8E84-426E-40DD-AFC4-6F175D3DCCD1}"/>
            <a:ext uri="{91240B29-F687-4F45-9708-019B960494DF}"/>
            <a:ext uri="{AF507438-7753-43E0-B8FC-AC1667EBCBE1}"/>
          </a:extLst>
        </p:spPr>
        <p:style>
          <a:lnRef idx="2">
            <a:schemeClr val="accent4"/>
          </a:lnRef>
          <a:fillRef idx="1">
            <a:schemeClr val="lt1"/>
          </a:fillRef>
          <a:effectRef idx="0">
            <a:schemeClr val="accent4"/>
          </a:effectRef>
          <a:fontRef idx="minor">
            <a:schemeClr val="dk1"/>
          </a:fontRef>
        </p:style>
        <p:txBody>
          <a:bodyPr anchor="ctr"/>
          <a:lstStyle/>
          <a:p>
            <a:pPr marL="3175">
              <a:defRPr/>
            </a:pPr>
            <a:endParaRPr lang="en-GB">
              <a:solidFill>
                <a:srgbClr val="0F5494"/>
              </a:solidFill>
            </a:endParaRPr>
          </a:p>
        </p:txBody>
      </p:sp>
      <p:sp>
        <p:nvSpPr>
          <p:cNvPr id="5" name="Freccia a destra rientrata 4"/>
          <p:cNvSpPr/>
          <p:nvPr/>
        </p:nvSpPr>
        <p:spPr bwMode="auto">
          <a:xfrm>
            <a:off x="357188" y="4429125"/>
            <a:ext cx="857250" cy="428625"/>
          </a:xfrm>
          <a:prstGeom prst="notchedRightArrow">
            <a:avLst/>
          </a:prstGeom>
          <a:solidFill>
            <a:srgbClr val="00B0F0"/>
          </a:solidFill>
          <a:ln/>
          <a:extLst>
            <a:ext uri="{909E8E84-426E-40DD-AFC4-6F175D3DCCD1}"/>
            <a:ext uri="{91240B29-F687-4F45-9708-019B960494DF}"/>
            <a:ext uri="{AF507438-7753-43E0-B8FC-AC1667EBCBE1}"/>
          </a:extLst>
        </p:spPr>
        <p:style>
          <a:lnRef idx="2">
            <a:schemeClr val="accent4"/>
          </a:lnRef>
          <a:fillRef idx="1">
            <a:schemeClr val="lt1"/>
          </a:fillRef>
          <a:effectRef idx="0">
            <a:schemeClr val="accent4"/>
          </a:effectRef>
          <a:fontRef idx="minor">
            <a:schemeClr val="dk1"/>
          </a:fontRef>
        </p:style>
        <p:txBody>
          <a:bodyPr anchor="ctr"/>
          <a:lstStyle/>
          <a:p>
            <a:pPr marL="3175">
              <a:defRPr/>
            </a:pPr>
            <a:endParaRPr lang="en-GB">
              <a:solidFill>
                <a:srgbClr val="0F5494"/>
              </a:solidFill>
            </a:endParaRPr>
          </a:p>
        </p:txBody>
      </p:sp>
      <p:sp>
        <p:nvSpPr>
          <p:cNvPr id="2" name="CasellaDiTesto 1"/>
          <p:cNvSpPr txBox="1"/>
          <p:nvPr/>
        </p:nvSpPr>
        <p:spPr>
          <a:xfrm>
            <a:off x="214313" y="201613"/>
            <a:ext cx="5143500" cy="584200"/>
          </a:xfrm>
          <a:prstGeom prst="rect">
            <a:avLst/>
          </a:prstGeom>
          <a:noFill/>
        </p:spPr>
        <p:txBody>
          <a:bodyPr>
            <a:spAutoFit/>
          </a:bodyPr>
          <a:lstStyle/>
          <a:p>
            <a:pPr>
              <a:defRPr/>
            </a:pPr>
            <a:r>
              <a:rPr lang="fr-BE" sz="3200" b="1" u="sng" dirty="0">
                <a:solidFill>
                  <a:schemeClr val="bg1"/>
                </a:solidFill>
                <a:effectLst>
                  <a:outerShdw blurRad="38100" dist="38100" dir="2700000" algn="tl">
                    <a:srgbClr val="000000">
                      <a:alpha val="43137"/>
                    </a:srgbClr>
                  </a:outerShdw>
                </a:effectLst>
                <a:latin typeface="Calibri" pitchFamily="34" charset="0"/>
              </a:rPr>
              <a:t> </a:t>
            </a:r>
            <a:r>
              <a:rPr lang="fr-BE" sz="3200" b="1" u="sng" dirty="0" err="1">
                <a:solidFill>
                  <a:schemeClr val="bg1"/>
                </a:solidFill>
                <a:effectLst>
                  <a:outerShdw blurRad="38100" dist="38100" dir="2700000" algn="tl">
                    <a:srgbClr val="000000">
                      <a:alpha val="43137"/>
                    </a:srgbClr>
                  </a:outerShdw>
                </a:effectLst>
                <a:latin typeface="Calibri" pitchFamily="34" charset="0"/>
              </a:rPr>
              <a:t>Tipologie</a:t>
            </a:r>
            <a:r>
              <a:rPr lang="fr-BE" sz="3200" b="1" u="sng" dirty="0">
                <a:solidFill>
                  <a:schemeClr val="bg1"/>
                </a:solidFill>
                <a:effectLst>
                  <a:outerShdw blurRad="38100" dist="38100" dir="2700000" algn="tl">
                    <a:srgbClr val="000000">
                      <a:alpha val="43137"/>
                    </a:srgbClr>
                  </a:outerShdw>
                </a:effectLst>
                <a:latin typeface="Calibri" pitchFamily="34" charset="0"/>
              </a:rPr>
              <a:t> di </a:t>
            </a:r>
            <a:r>
              <a:rPr lang="fr-BE" sz="3200" b="1" u="sng" dirty="0" err="1">
                <a:solidFill>
                  <a:schemeClr val="bg1"/>
                </a:solidFill>
                <a:effectLst>
                  <a:outerShdw blurRad="38100" dist="38100" dir="2700000" algn="tl">
                    <a:srgbClr val="000000">
                      <a:alpha val="43137"/>
                    </a:srgbClr>
                  </a:outerShdw>
                </a:effectLst>
                <a:latin typeface="Calibri" pitchFamily="34" charset="0"/>
              </a:rPr>
              <a:t>finanziamento</a:t>
            </a:r>
            <a:endParaRPr lang="it-IT" sz="3200" b="1" u="sng" dirty="0">
              <a:solidFill>
                <a:schemeClr val="bg1"/>
              </a:solidFill>
              <a:effectLst>
                <a:outerShdw blurRad="38100" dist="38100" dir="2700000" algn="tl">
                  <a:srgbClr val="000000">
                    <a:alpha val="43137"/>
                  </a:srgbClr>
                </a:outerShdw>
              </a:effectLst>
              <a:latin typeface="Calibri" pitchFamily="34" charset="0"/>
            </a:endParaRPr>
          </a:p>
        </p:txBody>
      </p:sp>
      <p:sp>
        <p:nvSpPr>
          <p:cNvPr id="9" name="Segnaposto numero diapositiva 8"/>
          <p:cNvSpPr>
            <a:spLocks noGrp="1"/>
          </p:cNvSpPr>
          <p:nvPr>
            <p:ph type="sldNum" sz="quarter" idx="12"/>
          </p:nvPr>
        </p:nvSpPr>
        <p:spPr/>
        <p:txBody>
          <a:bodyPr/>
          <a:lstStyle/>
          <a:p>
            <a:pPr>
              <a:defRPr/>
            </a:pPr>
            <a:fld id="{436B8C95-7FAE-41CE-BABC-CDA433DB7398}" type="slidenum">
              <a:rPr lang="en-GB" smtClean="0"/>
              <a:pPr>
                <a:defRPr/>
              </a:pPr>
              <a:t>10</a:t>
            </a:fld>
            <a:endParaRPr lang="en-GB"/>
          </a:p>
        </p:txBody>
      </p:sp>
      <p:pic>
        <p:nvPicPr>
          <p:cNvPr id="12296" name="Picture 6"/>
          <p:cNvPicPr>
            <a:picLocks noChangeAspect="1" noChangeArrowheads="1"/>
          </p:cNvPicPr>
          <p:nvPr/>
        </p:nvPicPr>
        <p:blipFill>
          <a:blip r:embed="rId2"/>
          <a:srcRect/>
          <a:stretch>
            <a:fillRect/>
          </a:stretch>
        </p:blipFill>
        <p:spPr bwMode="auto">
          <a:xfrm>
            <a:off x="8072438" y="0"/>
            <a:ext cx="1071562" cy="1071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olo 1"/>
          <p:cNvSpPr>
            <a:spLocks noGrp="1"/>
          </p:cNvSpPr>
          <p:nvPr>
            <p:ph type="ctrTitle"/>
          </p:nvPr>
        </p:nvSpPr>
        <p:spPr>
          <a:xfrm>
            <a:off x="1571625" y="3209925"/>
            <a:ext cx="6178550" cy="790575"/>
          </a:xfrm>
        </p:spPr>
        <p:txBody>
          <a:bodyPr/>
          <a:lstStyle/>
          <a:p>
            <a:pPr algn="ctr"/>
            <a:r>
              <a:rPr lang="en-GB" smtClean="0">
                <a:solidFill>
                  <a:srgbClr val="00B0F0"/>
                </a:solidFill>
                <a:latin typeface="Calibri" pitchFamily="34" charset="0"/>
              </a:rPr>
              <a:t>I Fondi Diretti</a:t>
            </a:r>
          </a:p>
        </p:txBody>
      </p:sp>
      <p:pic>
        <p:nvPicPr>
          <p:cNvPr id="13315" name="Picture 6"/>
          <p:cNvPicPr>
            <a:picLocks noChangeAspect="1" noChangeArrowheads="1"/>
          </p:cNvPicPr>
          <p:nvPr/>
        </p:nvPicPr>
        <p:blipFill>
          <a:blip r:embed="rId2"/>
          <a:srcRect/>
          <a:stretch>
            <a:fillRect/>
          </a:stretch>
        </p:blipFill>
        <p:spPr bwMode="auto">
          <a:xfrm>
            <a:off x="8072438" y="0"/>
            <a:ext cx="1071562" cy="1071563"/>
          </a:xfrm>
          <a:prstGeom prst="rect">
            <a:avLst/>
          </a:prstGeom>
          <a:noFill/>
          <a:ln w="9525">
            <a:noFill/>
            <a:miter lim="800000"/>
            <a:headEnd/>
            <a:tailEnd/>
          </a:ln>
        </p:spPr>
      </p:pic>
      <p:grpSp>
        <p:nvGrpSpPr>
          <p:cNvPr id="13316" name="Gruppo 2"/>
          <p:cNvGrpSpPr>
            <a:grpSpLocks/>
          </p:cNvGrpSpPr>
          <p:nvPr/>
        </p:nvGrpSpPr>
        <p:grpSpPr bwMode="auto">
          <a:xfrm>
            <a:off x="3571875" y="214313"/>
            <a:ext cx="2143125" cy="1071562"/>
            <a:chOff x="3571868" y="214290"/>
            <a:chExt cx="2143140" cy="1071570"/>
          </a:xfrm>
        </p:grpSpPr>
        <p:sp>
          <p:nvSpPr>
            <p:cNvPr id="13317" name="Rettangolo 3"/>
            <p:cNvSpPr>
              <a:spLocks noChangeArrowheads="1"/>
            </p:cNvSpPr>
            <p:nvPr/>
          </p:nvSpPr>
          <p:spPr bwMode="auto">
            <a:xfrm>
              <a:off x="3571868" y="214290"/>
              <a:ext cx="2143140" cy="785818"/>
            </a:xfrm>
            <a:prstGeom prst="rect">
              <a:avLst/>
            </a:prstGeom>
            <a:solidFill>
              <a:schemeClr val="bg1"/>
            </a:solidFill>
            <a:ln w="9525">
              <a:noFill/>
              <a:miter lim="800000"/>
              <a:headEnd/>
              <a:tailEnd/>
            </a:ln>
          </p:spPr>
          <p:txBody>
            <a:bodyPr anchor="ctr"/>
            <a:lstStyle/>
            <a:p>
              <a:pPr marL="3175"/>
              <a:endParaRPr lang="en-US"/>
            </a:p>
          </p:txBody>
        </p:sp>
        <p:sp>
          <p:nvSpPr>
            <p:cNvPr id="13318" name="Rettangolo 4"/>
            <p:cNvSpPr>
              <a:spLocks noChangeArrowheads="1"/>
            </p:cNvSpPr>
            <p:nvPr/>
          </p:nvSpPr>
          <p:spPr bwMode="auto">
            <a:xfrm>
              <a:off x="4143372" y="1000108"/>
              <a:ext cx="857256" cy="285752"/>
            </a:xfrm>
            <a:prstGeom prst="rect">
              <a:avLst/>
            </a:prstGeom>
            <a:solidFill>
              <a:srgbClr val="0F5494"/>
            </a:solidFill>
            <a:ln w="9525">
              <a:noFill/>
              <a:miter lim="800000"/>
              <a:headEnd/>
              <a:tailEnd/>
            </a:ln>
          </p:spPr>
          <p:txBody>
            <a:bodyPr anchor="ctr"/>
            <a:lstStyle/>
            <a:p>
              <a:pPr marL="3175"/>
              <a:endParaRPr lang="en-US"/>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ttangolo 4"/>
          <p:cNvSpPr>
            <a:spLocks noChangeArrowheads="1"/>
          </p:cNvSpPr>
          <p:nvPr/>
        </p:nvSpPr>
        <p:spPr bwMode="auto">
          <a:xfrm>
            <a:off x="1000125" y="1428750"/>
            <a:ext cx="7215188" cy="1143000"/>
          </a:xfrm>
          <a:prstGeom prst="rect">
            <a:avLst/>
          </a:prstGeom>
          <a:noFill/>
          <a:ln w="9525">
            <a:noFill/>
            <a:miter lim="800000"/>
            <a:headEnd/>
            <a:tailEnd/>
          </a:ln>
        </p:spPr>
        <p:txBody>
          <a:bodyPr anchor="ctr"/>
          <a:lstStyle/>
          <a:p>
            <a:pPr marL="3175"/>
            <a:endParaRPr lang="en-US"/>
          </a:p>
        </p:txBody>
      </p:sp>
      <p:sp>
        <p:nvSpPr>
          <p:cNvPr id="14339" name="Rettangolo arrotondato 6"/>
          <p:cNvSpPr>
            <a:spLocks noChangeArrowheads="1"/>
          </p:cNvSpPr>
          <p:nvPr/>
        </p:nvSpPr>
        <p:spPr bwMode="auto">
          <a:xfrm>
            <a:off x="428625" y="1357313"/>
            <a:ext cx="8215313" cy="714375"/>
          </a:xfrm>
          <a:prstGeom prst="roundRect">
            <a:avLst>
              <a:gd name="adj" fmla="val 16667"/>
            </a:avLst>
          </a:prstGeom>
          <a:solidFill>
            <a:schemeClr val="bg1"/>
          </a:solidFill>
          <a:ln w="19050">
            <a:solidFill>
              <a:srgbClr val="00B0F0"/>
            </a:solidFill>
            <a:round/>
            <a:headEnd/>
            <a:tailEnd/>
          </a:ln>
        </p:spPr>
        <p:txBody>
          <a:bodyPr anchor="ctr"/>
          <a:lstStyle/>
          <a:p>
            <a:pPr marL="3175" algn="ctr"/>
            <a:r>
              <a:rPr lang="it-IT" sz="2000">
                <a:solidFill>
                  <a:schemeClr val="tx1"/>
                </a:solidFill>
                <a:latin typeface="Calibri" pitchFamily="34" charset="0"/>
              </a:rPr>
              <a:t>La Commissione Europea predispone dei programmi pluriennali</a:t>
            </a:r>
            <a:r>
              <a:rPr lang="en-GB" sz="2000">
                <a:solidFill>
                  <a:schemeClr val="tx1"/>
                </a:solidFill>
                <a:latin typeface="Calibri" pitchFamily="34" charset="0"/>
              </a:rPr>
              <a:t> </a:t>
            </a:r>
          </a:p>
        </p:txBody>
      </p:sp>
      <p:sp>
        <p:nvSpPr>
          <p:cNvPr id="14340" name="Rettangolo arrotondato 8"/>
          <p:cNvSpPr>
            <a:spLocks noChangeArrowheads="1"/>
          </p:cNvSpPr>
          <p:nvPr/>
        </p:nvSpPr>
        <p:spPr bwMode="auto">
          <a:xfrm>
            <a:off x="500063" y="2786063"/>
            <a:ext cx="8215312" cy="1071562"/>
          </a:xfrm>
          <a:prstGeom prst="roundRect">
            <a:avLst>
              <a:gd name="adj" fmla="val 16667"/>
            </a:avLst>
          </a:prstGeom>
          <a:solidFill>
            <a:schemeClr val="bg1"/>
          </a:solidFill>
          <a:ln w="19050">
            <a:solidFill>
              <a:srgbClr val="00B0F0"/>
            </a:solidFill>
            <a:round/>
            <a:headEnd/>
            <a:tailEnd/>
          </a:ln>
        </p:spPr>
        <p:txBody>
          <a:bodyPr anchor="ctr"/>
          <a:lstStyle/>
          <a:p>
            <a:pPr marL="3175" algn="ctr"/>
            <a:r>
              <a:rPr lang="it-IT" sz="2000">
                <a:solidFill>
                  <a:schemeClr val="tx1"/>
                </a:solidFill>
                <a:latin typeface="Calibri" pitchFamily="34" charset="0"/>
              </a:rPr>
              <a:t>La DG competente gestisce direttamente gli stanziamenti previsti attraverso la pubblicazione periodica di bandi comunitari</a:t>
            </a:r>
            <a:endParaRPr lang="en-GB" sz="2000">
              <a:solidFill>
                <a:schemeClr val="tx1"/>
              </a:solidFill>
              <a:latin typeface="Calibri" pitchFamily="34" charset="0"/>
            </a:endParaRPr>
          </a:p>
        </p:txBody>
      </p:sp>
      <p:sp>
        <p:nvSpPr>
          <p:cNvPr id="14341" name="Rettangolo arrotondato 9"/>
          <p:cNvSpPr>
            <a:spLocks noChangeArrowheads="1"/>
          </p:cNvSpPr>
          <p:nvPr/>
        </p:nvSpPr>
        <p:spPr bwMode="auto">
          <a:xfrm>
            <a:off x="500063" y="4643438"/>
            <a:ext cx="8143875" cy="1643062"/>
          </a:xfrm>
          <a:prstGeom prst="roundRect">
            <a:avLst>
              <a:gd name="adj" fmla="val 16667"/>
            </a:avLst>
          </a:prstGeom>
          <a:solidFill>
            <a:schemeClr val="bg1"/>
          </a:solidFill>
          <a:ln w="19050">
            <a:solidFill>
              <a:srgbClr val="00B0F0"/>
            </a:solidFill>
            <a:round/>
            <a:headEnd/>
            <a:tailEnd/>
          </a:ln>
        </p:spPr>
        <p:txBody>
          <a:bodyPr anchor="ctr"/>
          <a:lstStyle/>
          <a:p>
            <a:pPr marL="3175" algn="ctr"/>
            <a:endParaRPr lang="it-IT" sz="2400">
              <a:solidFill>
                <a:schemeClr val="tx1"/>
              </a:solidFill>
              <a:latin typeface="Calibri" pitchFamily="34" charset="0"/>
            </a:endParaRPr>
          </a:p>
          <a:p>
            <a:pPr marL="3175" algn="ctr"/>
            <a:r>
              <a:rPr lang="it-IT" sz="2000">
                <a:solidFill>
                  <a:schemeClr val="tx1"/>
                </a:solidFill>
                <a:latin typeface="Calibri" pitchFamily="34" charset="0"/>
              </a:rPr>
              <a:t>I bandi pubblicati contengono la descrizione del programma, la sua dotazione finanziaria, la procedura e i termini di presentazione delle proposte, l</a:t>
            </a:r>
            <a:r>
              <a:rPr lang="it-IT" altLang="it-IT" sz="2000">
                <a:solidFill>
                  <a:schemeClr val="tx1"/>
                </a:solidFill>
                <a:latin typeface="Calibri" pitchFamily="34" charset="0"/>
              </a:rPr>
              <a:t>’</a:t>
            </a:r>
            <a:r>
              <a:rPr lang="it-IT" sz="2000">
                <a:solidFill>
                  <a:schemeClr val="tx1"/>
                </a:solidFill>
                <a:latin typeface="Calibri" pitchFamily="34" charset="0"/>
              </a:rPr>
              <a:t>importo del contributo erogabile, i requisiti minimi per poter partecipare, i criteri di selezione e gli indirizzi utili.</a:t>
            </a:r>
          </a:p>
          <a:p>
            <a:pPr marL="3175" algn="ctr"/>
            <a:endParaRPr lang="en-GB" sz="2400">
              <a:solidFill>
                <a:schemeClr val="tx1"/>
              </a:solidFill>
              <a:latin typeface="Calibri" pitchFamily="34" charset="0"/>
            </a:endParaRPr>
          </a:p>
        </p:txBody>
      </p:sp>
      <p:sp>
        <p:nvSpPr>
          <p:cNvPr id="11" name="Freccia in giù 10"/>
          <p:cNvSpPr/>
          <p:nvPr/>
        </p:nvSpPr>
        <p:spPr bwMode="auto">
          <a:xfrm>
            <a:off x="4214813" y="2214563"/>
            <a:ext cx="857250" cy="357187"/>
          </a:xfrm>
          <a:prstGeom prst="downArrow">
            <a:avLst/>
          </a:prstGeom>
          <a:ln>
            <a:solidFill>
              <a:srgbClr val="3166CF"/>
            </a:solidFill>
          </a:ln>
          <a:extLst>
            <a:ext uri="{909E8E84-426E-40DD-AFC4-6F175D3DCCD1}"/>
            <a:ext uri="{91240B29-F687-4F45-9708-019B960494DF}"/>
            <a:ext uri="{AF507438-7753-43E0-B8FC-AC1667EBCBE1}"/>
          </a:extLst>
        </p:spPr>
        <p:style>
          <a:lnRef idx="2">
            <a:schemeClr val="accent4"/>
          </a:lnRef>
          <a:fillRef idx="1">
            <a:schemeClr val="lt1"/>
          </a:fillRef>
          <a:effectRef idx="0">
            <a:schemeClr val="accent4"/>
          </a:effectRef>
          <a:fontRef idx="minor">
            <a:schemeClr val="dk1"/>
          </a:fontRef>
        </p:style>
        <p:txBody>
          <a:bodyPr anchor="ctr"/>
          <a:lstStyle/>
          <a:p>
            <a:pPr marL="3175">
              <a:defRPr/>
            </a:pPr>
            <a:endParaRPr lang="en-GB">
              <a:solidFill>
                <a:srgbClr val="0F5494"/>
              </a:solidFill>
            </a:endParaRPr>
          </a:p>
        </p:txBody>
      </p:sp>
      <p:sp>
        <p:nvSpPr>
          <p:cNvPr id="12" name="Freccia in giù 11"/>
          <p:cNvSpPr/>
          <p:nvPr/>
        </p:nvSpPr>
        <p:spPr bwMode="auto">
          <a:xfrm>
            <a:off x="4143375" y="4071938"/>
            <a:ext cx="857250" cy="357187"/>
          </a:xfrm>
          <a:prstGeom prst="downArrow">
            <a:avLst/>
          </a:prstGeom>
          <a:ln>
            <a:solidFill>
              <a:srgbClr val="3166CF"/>
            </a:solidFill>
          </a:ln>
          <a:extLst>
            <a:ext uri="{909E8E84-426E-40DD-AFC4-6F175D3DCCD1}"/>
            <a:ext uri="{91240B29-F687-4F45-9708-019B960494DF}"/>
            <a:ext uri="{AF507438-7753-43E0-B8FC-AC1667EBCBE1}"/>
          </a:extLst>
        </p:spPr>
        <p:style>
          <a:lnRef idx="2">
            <a:schemeClr val="accent4"/>
          </a:lnRef>
          <a:fillRef idx="1">
            <a:schemeClr val="lt1"/>
          </a:fillRef>
          <a:effectRef idx="0">
            <a:schemeClr val="accent4"/>
          </a:effectRef>
          <a:fontRef idx="minor">
            <a:schemeClr val="dk1"/>
          </a:fontRef>
        </p:style>
        <p:txBody>
          <a:bodyPr anchor="ctr"/>
          <a:lstStyle/>
          <a:p>
            <a:pPr marL="3175">
              <a:defRPr/>
            </a:pPr>
            <a:endParaRPr lang="en-GB">
              <a:solidFill>
                <a:srgbClr val="0F5494"/>
              </a:solidFill>
            </a:endParaRPr>
          </a:p>
        </p:txBody>
      </p:sp>
      <p:sp>
        <p:nvSpPr>
          <p:cNvPr id="13" name="Segnaposto numero diapositiva 12"/>
          <p:cNvSpPr>
            <a:spLocks noGrp="1"/>
          </p:cNvSpPr>
          <p:nvPr>
            <p:ph type="sldNum" sz="quarter" idx="12"/>
          </p:nvPr>
        </p:nvSpPr>
        <p:spPr>
          <a:xfrm>
            <a:off x="6553200" y="6310313"/>
            <a:ext cx="2133600" cy="476250"/>
          </a:xfrm>
        </p:spPr>
        <p:txBody>
          <a:bodyPr/>
          <a:lstStyle/>
          <a:p>
            <a:pPr>
              <a:defRPr/>
            </a:pPr>
            <a:fld id="{34C5B856-0F9F-4A19-893C-613DA0C4F620}" type="slidenum">
              <a:rPr lang="en-GB" smtClean="0"/>
              <a:pPr>
                <a:defRPr/>
              </a:pPr>
              <a:t>12</a:t>
            </a:fld>
            <a:endParaRPr lang="en-GB" dirty="0"/>
          </a:p>
        </p:txBody>
      </p:sp>
      <p:pic>
        <p:nvPicPr>
          <p:cNvPr id="14345" name="Picture 6"/>
          <p:cNvPicPr>
            <a:picLocks noChangeAspect="1" noChangeArrowheads="1"/>
          </p:cNvPicPr>
          <p:nvPr/>
        </p:nvPicPr>
        <p:blipFill>
          <a:blip r:embed="rId2"/>
          <a:srcRect/>
          <a:stretch>
            <a:fillRect/>
          </a:stretch>
        </p:blipFill>
        <p:spPr bwMode="auto">
          <a:xfrm>
            <a:off x="8072438" y="0"/>
            <a:ext cx="1071562" cy="1071563"/>
          </a:xfrm>
          <a:prstGeom prst="rect">
            <a:avLst/>
          </a:prstGeom>
          <a:noFill/>
          <a:ln w="9525">
            <a:noFill/>
            <a:miter lim="800000"/>
            <a:headEnd/>
            <a:tailEnd/>
          </a:ln>
        </p:spPr>
      </p:pic>
      <p:grpSp>
        <p:nvGrpSpPr>
          <p:cNvPr id="14346" name="Gruppo 3"/>
          <p:cNvGrpSpPr>
            <a:grpSpLocks/>
          </p:cNvGrpSpPr>
          <p:nvPr/>
        </p:nvGrpSpPr>
        <p:grpSpPr bwMode="auto">
          <a:xfrm>
            <a:off x="3714750" y="0"/>
            <a:ext cx="1928813" cy="1357313"/>
            <a:chOff x="3714744" y="-24"/>
            <a:chExt cx="1928826" cy="1357322"/>
          </a:xfrm>
        </p:grpSpPr>
        <p:sp>
          <p:nvSpPr>
            <p:cNvPr id="14348" name="Rettangolo 4"/>
            <p:cNvSpPr>
              <a:spLocks noChangeArrowheads="1"/>
            </p:cNvSpPr>
            <p:nvPr/>
          </p:nvSpPr>
          <p:spPr bwMode="auto">
            <a:xfrm>
              <a:off x="3714744" y="-24"/>
              <a:ext cx="1928826" cy="1000132"/>
            </a:xfrm>
            <a:prstGeom prst="rect">
              <a:avLst/>
            </a:prstGeom>
            <a:solidFill>
              <a:srgbClr val="0F5494"/>
            </a:solidFill>
            <a:ln w="9525">
              <a:noFill/>
              <a:miter lim="800000"/>
              <a:headEnd/>
              <a:tailEnd/>
            </a:ln>
          </p:spPr>
          <p:txBody>
            <a:bodyPr anchor="ctr"/>
            <a:lstStyle/>
            <a:p>
              <a:pPr marL="3175"/>
              <a:endParaRPr lang="en-US"/>
            </a:p>
          </p:txBody>
        </p:sp>
        <p:sp>
          <p:nvSpPr>
            <p:cNvPr id="14349" name="Rettangolo 5"/>
            <p:cNvSpPr>
              <a:spLocks noChangeArrowheads="1"/>
            </p:cNvSpPr>
            <p:nvPr/>
          </p:nvSpPr>
          <p:spPr bwMode="auto">
            <a:xfrm>
              <a:off x="4143372" y="1000108"/>
              <a:ext cx="1000132" cy="357190"/>
            </a:xfrm>
            <a:prstGeom prst="rect">
              <a:avLst/>
            </a:prstGeom>
            <a:solidFill>
              <a:schemeClr val="bg1"/>
            </a:solidFill>
            <a:ln w="9525">
              <a:noFill/>
              <a:miter lim="800000"/>
              <a:headEnd/>
              <a:tailEnd/>
            </a:ln>
          </p:spPr>
          <p:txBody>
            <a:bodyPr anchor="ctr"/>
            <a:lstStyle/>
            <a:p>
              <a:pPr marL="3175"/>
              <a:endParaRPr lang="en-US"/>
            </a:p>
          </p:txBody>
        </p:sp>
      </p:grpSp>
      <p:sp>
        <p:nvSpPr>
          <p:cNvPr id="4" name="CasellaDiTesto 3"/>
          <p:cNvSpPr txBox="1"/>
          <p:nvPr/>
        </p:nvSpPr>
        <p:spPr>
          <a:xfrm>
            <a:off x="214313" y="201613"/>
            <a:ext cx="6929437" cy="584200"/>
          </a:xfrm>
          <a:prstGeom prst="rect">
            <a:avLst/>
          </a:prstGeom>
          <a:noFill/>
        </p:spPr>
        <p:txBody>
          <a:bodyPr>
            <a:spAutoFit/>
          </a:bodyPr>
          <a:lstStyle/>
          <a:p>
            <a:pPr>
              <a:defRPr/>
            </a:pPr>
            <a:r>
              <a:rPr lang="en-US" sz="3200" b="1" u="sng" dirty="0" err="1">
                <a:solidFill>
                  <a:schemeClr val="bg1"/>
                </a:solidFill>
                <a:effectLst>
                  <a:outerShdw blurRad="38100" dist="38100" dir="2700000" algn="tl">
                    <a:srgbClr val="000000">
                      <a:alpha val="43137"/>
                    </a:srgbClr>
                  </a:outerShdw>
                </a:effectLst>
                <a:latin typeface="Calibri" pitchFamily="34" charset="0"/>
              </a:rPr>
              <a:t>Iter</a:t>
            </a:r>
            <a:r>
              <a:rPr lang="en-US" sz="3200" b="1" u="sng" dirty="0">
                <a:solidFill>
                  <a:schemeClr val="bg1"/>
                </a:solidFill>
                <a:effectLst>
                  <a:outerShdw blurRad="38100" dist="38100" dir="2700000" algn="tl">
                    <a:srgbClr val="000000">
                      <a:alpha val="43137"/>
                    </a:srgbClr>
                  </a:outerShdw>
                </a:effectLst>
                <a:latin typeface="Calibri" pitchFamily="34" charset="0"/>
              </a:rPr>
              <a:t> </a:t>
            </a:r>
            <a:r>
              <a:rPr lang="en-US" sz="3200" b="1" u="sng" dirty="0" err="1">
                <a:solidFill>
                  <a:schemeClr val="bg1"/>
                </a:solidFill>
                <a:effectLst>
                  <a:outerShdw blurRad="38100" dist="38100" dir="2700000" algn="tl">
                    <a:srgbClr val="000000">
                      <a:alpha val="43137"/>
                    </a:srgbClr>
                  </a:outerShdw>
                </a:effectLst>
                <a:latin typeface="Calibri" pitchFamily="34" charset="0"/>
              </a:rPr>
              <a:t>di</a:t>
            </a:r>
            <a:r>
              <a:rPr lang="en-US" sz="3200" b="1" u="sng" dirty="0">
                <a:solidFill>
                  <a:schemeClr val="bg1"/>
                </a:solidFill>
                <a:effectLst>
                  <a:outerShdw blurRad="38100" dist="38100" dir="2700000" algn="tl">
                    <a:srgbClr val="000000">
                      <a:alpha val="43137"/>
                    </a:srgbClr>
                  </a:outerShdw>
                </a:effectLst>
                <a:latin typeface="Calibri" pitchFamily="34" charset="0"/>
              </a:rPr>
              <a:t> </a:t>
            </a:r>
            <a:r>
              <a:rPr lang="en-US" sz="3200" b="1" u="sng" dirty="0" err="1">
                <a:solidFill>
                  <a:schemeClr val="bg1"/>
                </a:solidFill>
                <a:effectLst>
                  <a:outerShdw blurRad="38100" dist="38100" dir="2700000" algn="tl">
                    <a:srgbClr val="000000">
                      <a:alpha val="43137"/>
                    </a:srgbClr>
                  </a:outerShdw>
                </a:effectLst>
                <a:latin typeface="Calibri" pitchFamily="34" charset="0"/>
              </a:rPr>
              <a:t>erogazione</a:t>
            </a:r>
            <a:r>
              <a:rPr lang="en-US" sz="3200" b="1" u="sng" dirty="0">
                <a:solidFill>
                  <a:schemeClr val="bg1"/>
                </a:solidFill>
                <a:effectLst>
                  <a:outerShdw blurRad="38100" dist="38100" dir="2700000" algn="tl">
                    <a:srgbClr val="000000">
                      <a:alpha val="43137"/>
                    </a:srgbClr>
                  </a:outerShdw>
                </a:effectLst>
                <a:latin typeface="Calibri" pitchFamily="34" charset="0"/>
              </a:rPr>
              <a:t> </a:t>
            </a:r>
            <a:r>
              <a:rPr lang="en-US" sz="3200" b="1" u="sng" dirty="0" err="1">
                <a:solidFill>
                  <a:schemeClr val="bg1"/>
                </a:solidFill>
                <a:effectLst>
                  <a:outerShdw blurRad="38100" dist="38100" dir="2700000" algn="tl">
                    <a:srgbClr val="000000">
                      <a:alpha val="43137"/>
                    </a:srgbClr>
                  </a:outerShdw>
                </a:effectLst>
                <a:latin typeface="Calibri" pitchFamily="34" charset="0"/>
              </a:rPr>
              <a:t>dei</a:t>
            </a:r>
            <a:r>
              <a:rPr lang="en-US" sz="3200" b="1" u="sng" dirty="0">
                <a:solidFill>
                  <a:schemeClr val="bg1"/>
                </a:solidFill>
                <a:effectLst>
                  <a:outerShdw blurRad="38100" dist="38100" dir="2700000" algn="tl">
                    <a:srgbClr val="000000">
                      <a:alpha val="43137"/>
                    </a:srgbClr>
                  </a:outerShdw>
                </a:effectLst>
                <a:latin typeface="Calibri" pitchFamily="34" charset="0"/>
              </a:rPr>
              <a:t> </a:t>
            </a:r>
            <a:r>
              <a:rPr lang="en-US" sz="3200" b="1" u="sng" dirty="0" err="1">
                <a:solidFill>
                  <a:schemeClr val="bg1"/>
                </a:solidFill>
                <a:effectLst>
                  <a:outerShdw blurRad="38100" dist="38100" dir="2700000" algn="tl">
                    <a:srgbClr val="000000">
                      <a:alpha val="43137"/>
                    </a:srgbClr>
                  </a:outerShdw>
                </a:effectLst>
                <a:latin typeface="Calibri" pitchFamily="34" charset="0"/>
              </a:rPr>
              <a:t>fondi</a:t>
            </a:r>
            <a:r>
              <a:rPr lang="en-US" sz="3200" b="1" u="sng" dirty="0">
                <a:solidFill>
                  <a:schemeClr val="bg1"/>
                </a:solidFill>
                <a:effectLst>
                  <a:outerShdw blurRad="38100" dist="38100" dir="2700000" algn="tl">
                    <a:srgbClr val="000000">
                      <a:alpha val="43137"/>
                    </a:srgbClr>
                  </a:outerShdw>
                </a:effectLst>
                <a:latin typeface="Calibri" pitchFamily="34" charset="0"/>
              </a:rPr>
              <a:t> </a:t>
            </a:r>
            <a:r>
              <a:rPr lang="en-US" sz="3200" b="1" u="sng" dirty="0" err="1">
                <a:solidFill>
                  <a:schemeClr val="bg1"/>
                </a:solidFill>
                <a:effectLst>
                  <a:outerShdw blurRad="38100" dist="38100" dir="2700000" algn="tl">
                    <a:srgbClr val="000000">
                      <a:alpha val="43137"/>
                    </a:srgbClr>
                  </a:outerShdw>
                </a:effectLst>
                <a:latin typeface="Calibri" pitchFamily="34" charset="0"/>
              </a:rPr>
              <a:t>diretti</a:t>
            </a:r>
            <a:endParaRPr lang="en-US" sz="3200" b="1" u="sng"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uppo 13"/>
          <p:cNvGrpSpPr>
            <a:grpSpLocks/>
          </p:cNvGrpSpPr>
          <p:nvPr/>
        </p:nvGrpSpPr>
        <p:grpSpPr bwMode="auto">
          <a:xfrm>
            <a:off x="857250" y="1500188"/>
            <a:ext cx="7358063" cy="4714875"/>
            <a:chOff x="500034" y="1357298"/>
            <a:chExt cx="7358114" cy="4714908"/>
          </a:xfrm>
        </p:grpSpPr>
        <p:grpSp>
          <p:nvGrpSpPr>
            <p:cNvPr id="15369" name="Gruppo 6"/>
            <p:cNvGrpSpPr>
              <a:grpSpLocks/>
            </p:cNvGrpSpPr>
            <p:nvPr/>
          </p:nvGrpSpPr>
          <p:grpSpPr bwMode="auto">
            <a:xfrm>
              <a:off x="500034" y="1357298"/>
              <a:ext cx="2786082" cy="4714908"/>
              <a:chOff x="500034" y="1357298"/>
              <a:chExt cx="2786082" cy="4714908"/>
            </a:xfrm>
          </p:grpSpPr>
          <p:sp>
            <p:nvSpPr>
              <p:cNvPr id="15374" name="Rettangolo arrotondato 3"/>
              <p:cNvSpPr>
                <a:spLocks noChangeArrowheads="1"/>
              </p:cNvSpPr>
              <p:nvPr/>
            </p:nvSpPr>
            <p:spPr bwMode="auto">
              <a:xfrm>
                <a:off x="500034" y="1357298"/>
                <a:ext cx="2786082" cy="857256"/>
              </a:xfrm>
              <a:prstGeom prst="roundRect">
                <a:avLst>
                  <a:gd name="adj" fmla="val 16667"/>
                </a:avLst>
              </a:prstGeom>
              <a:solidFill>
                <a:schemeClr val="bg1"/>
              </a:solidFill>
              <a:ln w="19050">
                <a:solidFill>
                  <a:srgbClr val="3E6FD2"/>
                </a:solidFill>
                <a:round/>
                <a:headEnd/>
                <a:tailEnd/>
              </a:ln>
            </p:spPr>
            <p:txBody>
              <a:bodyPr anchor="ctr"/>
              <a:lstStyle/>
              <a:p>
                <a:pPr marL="3175" algn="ctr">
                  <a:lnSpc>
                    <a:spcPct val="150000"/>
                  </a:lnSpc>
                </a:pPr>
                <a:r>
                  <a:rPr lang="en-GB" sz="1400">
                    <a:solidFill>
                      <a:schemeClr val="tx1"/>
                    </a:solidFill>
                    <a:latin typeface="Calibri" pitchFamily="34" charset="0"/>
                  </a:rPr>
                  <a:t>Contratti di appalto pubblico</a:t>
                </a:r>
              </a:p>
              <a:p>
                <a:pPr marL="3175" algn="ctr">
                  <a:lnSpc>
                    <a:spcPct val="150000"/>
                  </a:lnSpc>
                </a:pPr>
                <a:r>
                  <a:rPr lang="en-GB" sz="1400">
                    <a:solidFill>
                      <a:schemeClr val="tx1"/>
                    </a:solidFill>
                    <a:latin typeface="Calibri" pitchFamily="34" charset="0"/>
                  </a:rPr>
                  <a:t>(Public Procurement Contracts)</a:t>
                </a:r>
              </a:p>
            </p:txBody>
          </p:sp>
          <p:sp>
            <p:nvSpPr>
              <p:cNvPr id="15375" name="Rettangolo arrotondato 4"/>
              <p:cNvSpPr>
                <a:spLocks noChangeArrowheads="1"/>
              </p:cNvSpPr>
              <p:nvPr/>
            </p:nvSpPr>
            <p:spPr bwMode="auto">
              <a:xfrm>
                <a:off x="500034" y="2357430"/>
                <a:ext cx="2786082" cy="2643206"/>
              </a:xfrm>
              <a:prstGeom prst="roundRect">
                <a:avLst>
                  <a:gd name="adj" fmla="val 16667"/>
                </a:avLst>
              </a:prstGeom>
              <a:solidFill>
                <a:schemeClr val="bg1"/>
              </a:solidFill>
              <a:ln w="19050">
                <a:solidFill>
                  <a:srgbClr val="3E6FD2"/>
                </a:solidFill>
                <a:round/>
                <a:headEnd/>
                <a:tailEnd/>
              </a:ln>
            </p:spPr>
            <p:txBody>
              <a:bodyPr anchor="ctr"/>
              <a:lstStyle/>
              <a:p>
                <a:pPr marL="3175" algn="ctr">
                  <a:lnSpc>
                    <a:spcPct val="150000"/>
                  </a:lnSpc>
                </a:pPr>
                <a:r>
                  <a:rPr lang="en-GB" sz="1400">
                    <a:solidFill>
                      <a:schemeClr val="tx1"/>
                    </a:solidFill>
                    <a:latin typeface="Calibri" pitchFamily="34" charset="0"/>
                  </a:rPr>
                  <a:t>Contratti a titolo oneroso per ottenere, contro il pagamento di un prezzo in tutto o in parte a carico del bilancio, la fornitura di un bene mobile ed immobile, l’esecuzione di lavori o la prestazione di servizi </a:t>
                </a:r>
              </a:p>
            </p:txBody>
          </p:sp>
          <p:sp>
            <p:nvSpPr>
              <p:cNvPr id="15376" name="Rettangolo arrotondato 5"/>
              <p:cNvSpPr>
                <a:spLocks noChangeArrowheads="1"/>
              </p:cNvSpPr>
              <p:nvPr/>
            </p:nvSpPr>
            <p:spPr bwMode="auto">
              <a:xfrm>
                <a:off x="500034" y="5214950"/>
                <a:ext cx="2786082" cy="857256"/>
              </a:xfrm>
              <a:prstGeom prst="roundRect">
                <a:avLst>
                  <a:gd name="adj" fmla="val 16667"/>
                </a:avLst>
              </a:prstGeom>
              <a:solidFill>
                <a:schemeClr val="bg1"/>
              </a:solidFill>
              <a:ln w="19050">
                <a:solidFill>
                  <a:srgbClr val="3E6FD2"/>
                </a:solidFill>
                <a:round/>
                <a:headEnd/>
                <a:tailEnd/>
              </a:ln>
            </p:spPr>
            <p:txBody>
              <a:bodyPr anchor="ctr"/>
              <a:lstStyle/>
              <a:p>
                <a:pPr marL="3175" algn="ctr">
                  <a:lnSpc>
                    <a:spcPct val="150000"/>
                  </a:lnSpc>
                </a:pPr>
                <a:r>
                  <a:rPr lang="en-GB" sz="1400">
                    <a:solidFill>
                      <a:schemeClr val="tx1"/>
                    </a:solidFill>
                    <a:latin typeface="Calibri" pitchFamily="34" charset="0"/>
                  </a:rPr>
                  <a:t>Gara di appalto</a:t>
                </a:r>
              </a:p>
              <a:p>
                <a:pPr marL="3175" algn="ctr">
                  <a:lnSpc>
                    <a:spcPct val="150000"/>
                  </a:lnSpc>
                </a:pPr>
                <a:r>
                  <a:rPr lang="en-GB" sz="1400">
                    <a:solidFill>
                      <a:schemeClr val="tx1"/>
                    </a:solidFill>
                    <a:latin typeface="Calibri" pitchFamily="34" charset="0"/>
                  </a:rPr>
                  <a:t>( CALL FOR TENDERS)</a:t>
                </a:r>
              </a:p>
            </p:txBody>
          </p:sp>
        </p:grpSp>
        <p:sp>
          <p:nvSpPr>
            <p:cNvPr id="15370" name="Rettangolo arrotondato 9"/>
            <p:cNvSpPr>
              <a:spLocks noChangeArrowheads="1"/>
            </p:cNvSpPr>
            <p:nvPr/>
          </p:nvSpPr>
          <p:spPr bwMode="auto">
            <a:xfrm>
              <a:off x="5072066" y="1357298"/>
              <a:ext cx="2786082" cy="857256"/>
            </a:xfrm>
            <a:prstGeom prst="roundRect">
              <a:avLst>
                <a:gd name="adj" fmla="val 16667"/>
              </a:avLst>
            </a:prstGeom>
            <a:solidFill>
              <a:schemeClr val="bg1"/>
            </a:solidFill>
            <a:ln w="19050">
              <a:solidFill>
                <a:srgbClr val="00B050"/>
              </a:solidFill>
              <a:round/>
              <a:headEnd/>
              <a:tailEnd/>
            </a:ln>
          </p:spPr>
          <p:txBody>
            <a:bodyPr anchor="ctr"/>
            <a:lstStyle/>
            <a:p>
              <a:pPr marL="3175" algn="ctr">
                <a:lnSpc>
                  <a:spcPct val="150000"/>
                </a:lnSpc>
              </a:pPr>
              <a:r>
                <a:rPr lang="en-GB" sz="1400">
                  <a:solidFill>
                    <a:schemeClr val="tx1"/>
                  </a:solidFill>
                  <a:latin typeface="Calibri" pitchFamily="34" charset="0"/>
                </a:rPr>
                <a:t>Convenzioni di sovvenzione</a:t>
              </a:r>
            </a:p>
            <a:p>
              <a:pPr marL="3175" algn="ctr">
                <a:lnSpc>
                  <a:spcPct val="150000"/>
                </a:lnSpc>
              </a:pPr>
              <a:r>
                <a:rPr lang="en-GB" sz="1400">
                  <a:solidFill>
                    <a:schemeClr val="tx1"/>
                  </a:solidFill>
                  <a:latin typeface="Calibri" pitchFamily="34" charset="0"/>
                </a:rPr>
                <a:t>(Grant Agreements)</a:t>
              </a:r>
            </a:p>
          </p:txBody>
        </p:sp>
        <p:sp>
          <p:nvSpPr>
            <p:cNvPr id="15371" name="Rettangolo arrotondato 10"/>
            <p:cNvSpPr>
              <a:spLocks noChangeArrowheads="1"/>
            </p:cNvSpPr>
            <p:nvPr/>
          </p:nvSpPr>
          <p:spPr bwMode="auto">
            <a:xfrm>
              <a:off x="5072066" y="2357430"/>
              <a:ext cx="2786082" cy="2643206"/>
            </a:xfrm>
            <a:prstGeom prst="roundRect">
              <a:avLst>
                <a:gd name="adj" fmla="val 16667"/>
              </a:avLst>
            </a:prstGeom>
            <a:solidFill>
              <a:schemeClr val="bg1"/>
            </a:solidFill>
            <a:ln w="19050">
              <a:solidFill>
                <a:srgbClr val="00B050"/>
              </a:solidFill>
              <a:round/>
              <a:headEnd/>
              <a:tailEnd/>
            </a:ln>
          </p:spPr>
          <p:txBody>
            <a:bodyPr anchor="ctr"/>
            <a:lstStyle/>
            <a:p>
              <a:pPr marL="3175" algn="ctr">
                <a:lnSpc>
                  <a:spcPct val="150000"/>
                </a:lnSpc>
              </a:pPr>
              <a:r>
                <a:rPr lang="en-GB" sz="1400">
                  <a:solidFill>
                    <a:schemeClr val="tx1"/>
                  </a:solidFill>
                  <a:latin typeface="Calibri" pitchFamily="34" charset="0"/>
                </a:rPr>
                <a:t>Contributi finanziari diretti a carico del bilancio, accordati per relizzare principalmente azioni che promuovono la realizzazione di un obeittivo UE (ad esempio, innovazione, cultura europea, etc.)</a:t>
              </a:r>
            </a:p>
          </p:txBody>
        </p:sp>
        <p:sp>
          <p:nvSpPr>
            <p:cNvPr id="15372" name="Rettangolo arrotondato 11"/>
            <p:cNvSpPr>
              <a:spLocks noChangeArrowheads="1"/>
            </p:cNvSpPr>
            <p:nvPr/>
          </p:nvSpPr>
          <p:spPr bwMode="auto">
            <a:xfrm>
              <a:off x="5072066" y="5214950"/>
              <a:ext cx="2786082" cy="857256"/>
            </a:xfrm>
            <a:prstGeom prst="roundRect">
              <a:avLst>
                <a:gd name="adj" fmla="val 16667"/>
              </a:avLst>
            </a:prstGeom>
            <a:solidFill>
              <a:schemeClr val="bg1"/>
            </a:solidFill>
            <a:ln w="19050">
              <a:solidFill>
                <a:srgbClr val="00B050"/>
              </a:solidFill>
              <a:round/>
              <a:headEnd/>
              <a:tailEnd/>
            </a:ln>
          </p:spPr>
          <p:txBody>
            <a:bodyPr anchor="ctr"/>
            <a:lstStyle/>
            <a:p>
              <a:pPr marL="3175" algn="ctr">
                <a:lnSpc>
                  <a:spcPct val="150000"/>
                </a:lnSpc>
              </a:pPr>
              <a:r>
                <a:rPr lang="en-GB" sz="1400">
                  <a:solidFill>
                    <a:schemeClr val="tx1"/>
                  </a:solidFill>
                  <a:latin typeface="Calibri" pitchFamily="34" charset="0"/>
                </a:rPr>
                <a:t>Invito a presentare proposte</a:t>
              </a:r>
            </a:p>
            <a:p>
              <a:pPr marL="3175" algn="ctr">
                <a:lnSpc>
                  <a:spcPct val="150000"/>
                </a:lnSpc>
              </a:pPr>
              <a:r>
                <a:rPr lang="en-GB" sz="1400">
                  <a:solidFill>
                    <a:schemeClr val="tx1"/>
                  </a:solidFill>
                  <a:latin typeface="Calibri" pitchFamily="34" charset="0"/>
                </a:rPr>
                <a:t>( CALL FOR PROPOSAL)</a:t>
              </a:r>
            </a:p>
          </p:txBody>
        </p:sp>
        <p:sp>
          <p:nvSpPr>
            <p:cNvPr id="13" name="CasellaDiTesto 12"/>
            <p:cNvSpPr txBox="1"/>
            <p:nvPr/>
          </p:nvSpPr>
          <p:spPr>
            <a:xfrm>
              <a:off x="3571868" y="3000371"/>
              <a:ext cx="1143008" cy="1108083"/>
            </a:xfrm>
            <a:prstGeom prst="rect">
              <a:avLst/>
            </a:prstGeom>
            <a:noFill/>
          </p:spPr>
          <p:txBody>
            <a:bodyPr>
              <a:spAutoFit/>
            </a:bodyPr>
            <a:lstStyle/>
            <a:p>
              <a:pPr algn="ctr">
                <a:defRPr/>
              </a:pPr>
              <a:r>
                <a:rPr lang="en-GB" sz="6600" b="1" dirty="0">
                  <a:effectLst>
                    <a:outerShdw blurRad="38100" dist="38100" dir="2700000" algn="tl">
                      <a:srgbClr val="000000">
                        <a:alpha val="43137"/>
                      </a:srgbClr>
                    </a:outerShdw>
                  </a:effectLst>
                  <a:latin typeface="Calibri" pitchFamily="34" charset="0"/>
                </a:rPr>
                <a:t>VS</a:t>
              </a:r>
            </a:p>
          </p:txBody>
        </p:sp>
      </p:grpSp>
      <p:sp>
        <p:nvSpPr>
          <p:cNvPr id="15" name="Segnaposto numero diapositiva 14"/>
          <p:cNvSpPr>
            <a:spLocks noGrp="1"/>
          </p:cNvSpPr>
          <p:nvPr>
            <p:ph type="sldNum" sz="quarter" idx="12"/>
          </p:nvPr>
        </p:nvSpPr>
        <p:spPr/>
        <p:txBody>
          <a:bodyPr/>
          <a:lstStyle/>
          <a:p>
            <a:pPr>
              <a:defRPr/>
            </a:pPr>
            <a:fld id="{C88D33B5-4632-4E18-BE12-A61A65A53FE3}" type="slidenum">
              <a:rPr lang="en-GB" smtClean="0"/>
              <a:pPr>
                <a:defRPr/>
              </a:pPr>
              <a:t>13</a:t>
            </a:fld>
            <a:endParaRPr lang="en-GB" dirty="0"/>
          </a:p>
        </p:txBody>
      </p:sp>
      <p:pic>
        <p:nvPicPr>
          <p:cNvPr id="15364" name="Picture 6"/>
          <p:cNvPicPr>
            <a:picLocks noChangeAspect="1" noChangeArrowheads="1"/>
          </p:cNvPicPr>
          <p:nvPr/>
        </p:nvPicPr>
        <p:blipFill>
          <a:blip r:embed="rId2"/>
          <a:srcRect/>
          <a:stretch>
            <a:fillRect/>
          </a:stretch>
        </p:blipFill>
        <p:spPr bwMode="auto">
          <a:xfrm>
            <a:off x="8072438" y="0"/>
            <a:ext cx="1071562" cy="1071563"/>
          </a:xfrm>
          <a:prstGeom prst="rect">
            <a:avLst/>
          </a:prstGeom>
          <a:noFill/>
          <a:ln w="9525">
            <a:noFill/>
            <a:miter lim="800000"/>
            <a:headEnd/>
            <a:tailEnd/>
          </a:ln>
        </p:spPr>
      </p:pic>
      <p:grpSp>
        <p:nvGrpSpPr>
          <p:cNvPr id="15365" name="Gruppo 3"/>
          <p:cNvGrpSpPr>
            <a:grpSpLocks/>
          </p:cNvGrpSpPr>
          <p:nvPr/>
        </p:nvGrpSpPr>
        <p:grpSpPr bwMode="auto">
          <a:xfrm>
            <a:off x="3714750" y="0"/>
            <a:ext cx="1928813" cy="1357313"/>
            <a:chOff x="3714744" y="-24"/>
            <a:chExt cx="1928826" cy="1357322"/>
          </a:xfrm>
        </p:grpSpPr>
        <p:sp>
          <p:nvSpPr>
            <p:cNvPr id="15367" name="Rettangolo 4"/>
            <p:cNvSpPr>
              <a:spLocks noChangeArrowheads="1"/>
            </p:cNvSpPr>
            <p:nvPr/>
          </p:nvSpPr>
          <p:spPr bwMode="auto">
            <a:xfrm>
              <a:off x="3714744" y="-24"/>
              <a:ext cx="1928826" cy="1000132"/>
            </a:xfrm>
            <a:prstGeom prst="rect">
              <a:avLst/>
            </a:prstGeom>
            <a:solidFill>
              <a:srgbClr val="0F5494"/>
            </a:solidFill>
            <a:ln w="9525">
              <a:noFill/>
              <a:miter lim="800000"/>
              <a:headEnd/>
              <a:tailEnd/>
            </a:ln>
          </p:spPr>
          <p:txBody>
            <a:bodyPr anchor="ctr"/>
            <a:lstStyle/>
            <a:p>
              <a:pPr marL="3175"/>
              <a:endParaRPr lang="en-US"/>
            </a:p>
          </p:txBody>
        </p:sp>
        <p:sp>
          <p:nvSpPr>
            <p:cNvPr id="15368" name="Rettangolo 5"/>
            <p:cNvSpPr>
              <a:spLocks noChangeArrowheads="1"/>
            </p:cNvSpPr>
            <p:nvPr/>
          </p:nvSpPr>
          <p:spPr bwMode="auto">
            <a:xfrm>
              <a:off x="4143372" y="1000108"/>
              <a:ext cx="1000132" cy="357190"/>
            </a:xfrm>
            <a:prstGeom prst="rect">
              <a:avLst/>
            </a:prstGeom>
            <a:solidFill>
              <a:schemeClr val="bg1"/>
            </a:solidFill>
            <a:ln w="9525">
              <a:noFill/>
              <a:miter lim="800000"/>
              <a:headEnd/>
              <a:tailEnd/>
            </a:ln>
          </p:spPr>
          <p:txBody>
            <a:bodyPr anchor="ctr"/>
            <a:lstStyle/>
            <a:p>
              <a:pPr marL="3175"/>
              <a:endParaRPr lang="en-US"/>
            </a:p>
          </p:txBody>
        </p:sp>
      </p:grpSp>
      <p:sp>
        <p:nvSpPr>
          <p:cNvPr id="2" name="CasellaDiTesto 1"/>
          <p:cNvSpPr txBox="1"/>
          <p:nvPr/>
        </p:nvSpPr>
        <p:spPr>
          <a:xfrm>
            <a:off x="214313" y="201613"/>
            <a:ext cx="6929437" cy="584200"/>
          </a:xfrm>
          <a:prstGeom prst="rect">
            <a:avLst/>
          </a:prstGeom>
          <a:noFill/>
        </p:spPr>
        <p:txBody>
          <a:bodyPr>
            <a:spAutoFit/>
          </a:bodyPr>
          <a:lstStyle/>
          <a:p>
            <a:pPr>
              <a:defRPr/>
            </a:pPr>
            <a:r>
              <a:rPr lang="en-US" sz="3200" b="1" u="sng" dirty="0" err="1">
                <a:solidFill>
                  <a:schemeClr val="bg1"/>
                </a:solidFill>
                <a:effectLst>
                  <a:outerShdw blurRad="38100" dist="38100" dir="2700000" algn="tl">
                    <a:srgbClr val="000000">
                      <a:alpha val="43137"/>
                    </a:srgbClr>
                  </a:outerShdw>
                </a:effectLst>
                <a:latin typeface="Calibri" pitchFamily="34" charset="0"/>
              </a:rPr>
              <a:t>Contratti</a:t>
            </a:r>
            <a:r>
              <a:rPr lang="en-US" sz="3200" b="1" u="sng" dirty="0">
                <a:solidFill>
                  <a:schemeClr val="bg1"/>
                </a:solidFill>
                <a:effectLst>
                  <a:outerShdw blurRad="38100" dist="38100" dir="2700000" algn="tl">
                    <a:srgbClr val="000000">
                      <a:alpha val="43137"/>
                    </a:srgbClr>
                  </a:outerShdw>
                </a:effectLst>
                <a:latin typeface="Calibri" pitchFamily="34" charset="0"/>
              </a:rPr>
              <a:t> </a:t>
            </a:r>
            <a:r>
              <a:rPr lang="en-US" sz="3200" b="1" u="sng" dirty="0" err="1">
                <a:solidFill>
                  <a:schemeClr val="bg1"/>
                </a:solidFill>
                <a:effectLst>
                  <a:outerShdw blurRad="38100" dist="38100" dir="2700000" algn="tl">
                    <a:srgbClr val="000000">
                      <a:alpha val="43137"/>
                    </a:srgbClr>
                  </a:outerShdw>
                </a:effectLst>
                <a:latin typeface="Calibri" pitchFamily="34" charset="0"/>
              </a:rPr>
              <a:t>di</a:t>
            </a:r>
            <a:r>
              <a:rPr lang="en-US" sz="3200" b="1" u="sng" dirty="0">
                <a:solidFill>
                  <a:schemeClr val="bg1"/>
                </a:solidFill>
                <a:effectLst>
                  <a:outerShdw blurRad="38100" dist="38100" dir="2700000" algn="tl">
                    <a:srgbClr val="000000">
                      <a:alpha val="43137"/>
                    </a:srgbClr>
                  </a:outerShdw>
                </a:effectLst>
                <a:latin typeface="Calibri" pitchFamily="34" charset="0"/>
              </a:rPr>
              <a:t> </a:t>
            </a:r>
            <a:r>
              <a:rPr lang="en-US" sz="3200" b="1" u="sng" dirty="0" err="1">
                <a:solidFill>
                  <a:schemeClr val="bg1"/>
                </a:solidFill>
                <a:effectLst>
                  <a:outerShdw blurRad="38100" dist="38100" dir="2700000" algn="tl">
                    <a:srgbClr val="000000">
                      <a:alpha val="43137"/>
                    </a:srgbClr>
                  </a:outerShdw>
                </a:effectLst>
                <a:latin typeface="Calibri" pitchFamily="34" charset="0"/>
              </a:rPr>
              <a:t>appalto</a:t>
            </a:r>
            <a:r>
              <a:rPr lang="en-US" sz="3200" b="1" u="sng" dirty="0">
                <a:solidFill>
                  <a:schemeClr val="bg1"/>
                </a:solidFill>
                <a:effectLst>
                  <a:outerShdw blurRad="38100" dist="38100" dir="2700000" algn="tl">
                    <a:srgbClr val="000000">
                      <a:alpha val="43137"/>
                    </a:srgbClr>
                  </a:outerShdw>
                </a:effectLst>
                <a:latin typeface="Calibri" pitchFamily="34" charset="0"/>
              </a:rPr>
              <a:t> </a:t>
            </a:r>
            <a:r>
              <a:rPr lang="en-US" sz="3200" b="1" u="sng" dirty="0" err="1">
                <a:solidFill>
                  <a:schemeClr val="bg1"/>
                </a:solidFill>
                <a:effectLst>
                  <a:outerShdw blurRad="38100" dist="38100" dir="2700000" algn="tl">
                    <a:srgbClr val="000000">
                      <a:alpha val="43137"/>
                    </a:srgbClr>
                  </a:outerShdw>
                </a:effectLst>
                <a:latin typeface="Calibri" pitchFamily="34" charset="0"/>
              </a:rPr>
              <a:t>vs</a:t>
            </a:r>
            <a:r>
              <a:rPr lang="en-US" sz="3200" b="1" u="sng" dirty="0">
                <a:solidFill>
                  <a:schemeClr val="bg1"/>
                </a:solidFill>
                <a:effectLst>
                  <a:outerShdw blurRad="38100" dist="38100" dir="2700000" algn="tl">
                    <a:srgbClr val="000000">
                      <a:alpha val="43137"/>
                    </a:srgbClr>
                  </a:outerShdw>
                </a:effectLst>
                <a:latin typeface="Calibri" pitchFamily="34" charset="0"/>
              </a:rPr>
              <a:t> </a:t>
            </a:r>
            <a:r>
              <a:rPr lang="en-US" sz="3200" b="1" u="sng" dirty="0" err="1">
                <a:solidFill>
                  <a:schemeClr val="bg1"/>
                </a:solidFill>
                <a:effectLst>
                  <a:outerShdw blurRad="38100" dist="38100" dir="2700000" algn="tl">
                    <a:srgbClr val="000000">
                      <a:alpha val="43137"/>
                    </a:srgbClr>
                  </a:outerShdw>
                </a:effectLst>
                <a:latin typeface="Calibri" pitchFamily="34" charset="0"/>
              </a:rPr>
              <a:t>sovvenzioni</a:t>
            </a:r>
            <a:endParaRPr lang="en-US" sz="3200" b="1" u="sng"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olo 1"/>
          <p:cNvSpPr>
            <a:spLocks noGrp="1"/>
          </p:cNvSpPr>
          <p:nvPr>
            <p:ph type="ctrTitle"/>
          </p:nvPr>
        </p:nvSpPr>
        <p:spPr>
          <a:xfrm>
            <a:off x="1571625" y="3209925"/>
            <a:ext cx="6178550" cy="790575"/>
          </a:xfrm>
        </p:spPr>
        <p:txBody>
          <a:bodyPr/>
          <a:lstStyle/>
          <a:p>
            <a:pPr algn="ctr"/>
            <a:r>
              <a:rPr lang="en-GB" smtClean="0">
                <a:solidFill>
                  <a:srgbClr val="00B0F0"/>
                </a:solidFill>
                <a:latin typeface="Calibri" pitchFamily="34" charset="0"/>
              </a:rPr>
              <a:t>Gli inviti a presentare proposte</a:t>
            </a:r>
          </a:p>
        </p:txBody>
      </p:sp>
      <p:pic>
        <p:nvPicPr>
          <p:cNvPr id="16387" name="Picture 6"/>
          <p:cNvPicPr>
            <a:picLocks noChangeAspect="1" noChangeArrowheads="1"/>
          </p:cNvPicPr>
          <p:nvPr/>
        </p:nvPicPr>
        <p:blipFill>
          <a:blip r:embed="rId2"/>
          <a:srcRect/>
          <a:stretch>
            <a:fillRect/>
          </a:stretch>
        </p:blipFill>
        <p:spPr bwMode="auto">
          <a:xfrm>
            <a:off x="8072438" y="0"/>
            <a:ext cx="1071562" cy="1071563"/>
          </a:xfrm>
          <a:prstGeom prst="rect">
            <a:avLst/>
          </a:prstGeom>
          <a:noFill/>
          <a:ln w="9525">
            <a:noFill/>
            <a:miter lim="800000"/>
            <a:headEnd/>
            <a:tailEnd/>
          </a:ln>
        </p:spPr>
      </p:pic>
      <p:grpSp>
        <p:nvGrpSpPr>
          <p:cNvPr id="16388" name="Gruppo 2"/>
          <p:cNvGrpSpPr>
            <a:grpSpLocks/>
          </p:cNvGrpSpPr>
          <p:nvPr/>
        </p:nvGrpSpPr>
        <p:grpSpPr bwMode="auto">
          <a:xfrm>
            <a:off x="3571875" y="214313"/>
            <a:ext cx="2143125" cy="1071562"/>
            <a:chOff x="3571868" y="214290"/>
            <a:chExt cx="2143140" cy="1071570"/>
          </a:xfrm>
        </p:grpSpPr>
        <p:sp>
          <p:nvSpPr>
            <p:cNvPr id="16389" name="Rettangolo 3"/>
            <p:cNvSpPr>
              <a:spLocks noChangeArrowheads="1"/>
            </p:cNvSpPr>
            <p:nvPr/>
          </p:nvSpPr>
          <p:spPr bwMode="auto">
            <a:xfrm>
              <a:off x="3571868" y="214290"/>
              <a:ext cx="2143140" cy="785818"/>
            </a:xfrm>
            <a:prstGeom prst="rect">
              <a:avLst/>
            </a:prstGeom>
            <a:solidFill>
              <a:schemeClr val="bg1"/>
            </a:solidFill>
            <a:ln w="9525">
              <a:noFill/>
              <a:miter lim="800000"/>
              <a:headEnd/>
              <a:tailEnd/>
            </a:ln>
          </p:spPr>
          <p:txBody>
            <a:bodyPr anchor="ctr"/>
            <a:lstStyle/>
            <a:p>
              <a:pPr marL="3175"/>
              <a:endParaRPr lang="en-US"/>
            </a:p>
          </p:txBody>
        </p:sp>
        <p:sp>
          <p:nvSpPr>
            <p:cNvPr id="16390" name="Rettangolo 4"/>
            <p:cNvSpPr>
              <a:spLocks noChangeArrowheads="1"/>
            </p:cNvSpPr>
            <p:nvPr/>
          </p:nvSpPr>
          <p:spPr bwMode="auto">
            <a:xfrm>
              <a:off x="4143372" y="1000108"/>
              <a:ext cx="857256" cy="285752"/>
            </a:xfrm>
            <a:prstGeom prst="rect">
              <a:avLst/>
            </a:prstGeom>
            <a:solidFill>
              <a:srgbClr val="0F5494"/>
            </a:solidFill>
            <a:ln w="9525">
              <a:noFill/>
              <a:miter lim="800000"/>
              <a:headEnd/>
              <a:tailEnd/>
            </a:ln>
          </p:spPr>
          <p:txBody>
            <a:bodyPr anchor="ctr"/>
            <a:lstStyle/>
            <a:p>
              <a:pPr marL="3175"/>
              <a:endParaRPr lang="en-US"/>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214313" y="201613"/>
            <a:ext cx="3500437" cy="584200"/>
          </a:xfrm>
          <a:prstGeom prst="rect">
            <a:avLst/>
          </a:prstGeom>
          <a:noFill/>
        </p:spPr>
        <p:txBody>
          <a:bodyPr>
            <a:spAutoFit/>
          </a:bodyPr>
          <a:lstStyle/>
          <a:p>
            <a:pPr>
              <a:defRPr/>
            </a:pPr>
            <a:r>
              <a:rPr lang="en-US" sz="3200" b="1" u="sng" dirty="0">
                <a:solidFill>
                  <a:schemeClr val="bg1"/>
                </a:solidFill>
                <a:effectLst>
                  <a:outerShdw blurRad="38100" dist="38100" dir="2700000" algn="tl">
                    <a:srgbClr val="000000">
                      <a:alpha val="43137"/>
                    </a:srgbClr>
                  </a:outerShdw>
                </a:effectLst>
                <a:latin typeface="Calibri" pitchFamily="34" charset="0"/>
              </a:rPr>
              <a:t>Come </a:t>
            </a:r>
            <a:r>
              <a:rPr lang="en-US" sz="3200" b="1" u="sng" dirty="0" err="1">
                <a:solidFill>
                  <a:schemeClr val="bg1"/>
                </a:solidFill>
                <a:effectLst>
                  <a:outerShdw blurRad="38100" dist="38100" dir="2700000" algn="tl">
                    <a:srgbClr val="000000">
                      <a:alpha val="43137"/>
                    </a:srgbClr>
                  </a:outerShdw>
                </a:effectLst>
                <a:latin typeface="Calibri" pitchFamily="34" charset="0"/>
              </a:rPr>
              <a:t>si</a:t>
            </a:r>
            <a:r>
              <a:rPr lang="en-US" sz="3200" b="1" u="sng" dirty="0">
                <a:solidFill>
                  <a:schemeClr val="bg1"/>
                </a:solidFill>
                <a:effectLst>
                  <a:outerShdw blurRad="38100" dist="38100" dir="2700000" algn="tl">
                    <a:srgbClr val="000000">
                      <a:alpha val="43137"/>
                    </a:srgbClr>
                  </a:outerShdw>
                </a:effectLst>
                <a:latin typeface="Calibri" pitchFamily="34" charset="0"/>
              </a:rPr>
              <a:t> </a:t>
            </a:r>
            <a:r>
              <a:rPr lang="en-US" sz="3200" b="1" u="sng" dirty="0" err="1">
                <a:solidFill>
                  <a:schemeClr val="bg1"/>
                </a:solidFill>
                <a:effectLst>
                  <a:outerShdw blurRad="38100" dist="38100" dir="2700000" algn="tl">
                    <a:srgbClr val="000000">
                      <a:alpha val="43137"/>
                    </a:srgbClr>
                  </a:outerShdw>
                </a:effectLst>
                <a:latin typeface="Calibri" pitchFamily="34" charset="0"/>
              </a:rPr>
              <a:t>presenta</a:t>
            </a:r>
            <a:endParaRPr lang="en-US" sz="3200" b="1" u="sng" dirty="0">
              <a:solidFill>
                <a:schemeClr val="bg1"/>
              </a:solidFill>
              <a:effectLst>
                <a:outerShdw blurRad="38100" dist="38100" dir="2700000" algn="tl">
                  <a:srgbClr val="000000">
                    <a:alpha val="43137"/>
                  </a:srgbClr>
                </a:outerShdw>
              </a:effectLst>
              <a:latin typeface="Calibri" pitchFamily="34" charset="0"/>
            </a:endParaRPr>
          </a:p>
        </p:txBody>
      </p:sp>
      <p:pic>
        <p:nvPicPr>
          <p:cNvPr id="17411" name="Picture 2"/>
          <p:cNvPicPr>
            <a:picLocks noChangeAspect="1" noChangeArrowheads="1"/>
          </p:cNvPicPr>
          <p:nvPr/>
        </p:nvPicPr>
        <p:blipFill>
          <a:blip r:embed="rId2"/>
          <a:srcRect/>
          <a:stretch>
            <a:fillRect/>
          </a:stretch>
        </p:blipFill>
        <p:spPr bwMode="auto">
          <a:xfrm>
            <a:off x="1214438" y="1500188"/>
            <a:ext cx="6715125" cy="4857750"/>
          </a:xfrm>
          <a:prstGeom prst="rect">
            <a:avLst/>
          </a:prstGeom>
          <a:noFill/>
          <a:ln w="9525">
            <a:noFill/>
            <a:miter lim="800000"/>
            <a:headEnd/>
            <a:tailEnd/>
          </a:ln>
        </p:spPr>
      </p:pic>
      <p:sp>
        <p:nvSpPr>
          <p:cNvPr id="7" name="Segnaposto numero diapositiva 6"/>
          <p:cNvSpPr>
            <a:spLocks noGrp="1"/>
          </p:cNvSpPr>
          <p:nvPr>
            <p:ph type="sldNum" sz="quarter" idx="12"/>
          </p:nvPr>
        </p:nvSpPr>
        <p:spPr/>
        <p:txBody>
          <a:bodyPr/>
          <a:lstStyle/>
          <a:p>
            <a:pPr>
              <a:defRPr/>
            </a:pPr>
            <a:fld id="{B416EC38-8B1E-48FC-93C3-228BDCA8CCB7}" type="slidenum">
              <a:rPr lang="en-GB" smtClean="0"/>
              <a:pPr>
                <a:defRPr/>
              </a:pPr>
              <a:t>15</a:t>
            </a:fld>
            <a:endParaRPr lang="en-GB"/>
          </a:p>
        </p:txBody>
      </p:sp>
      <p:pic>
        <p:nvPicPr>
          <p:cNvPr id="17413" name="Picture 6"/>
          <p:cNvPicPr>
            <a:picLocks noChangeAspect="1" noChangeArrowheads="1"/>
          </p:cNvPicPr>
          <p:nvPr/>
        </p:nvPicPr>
        <p:blipFill>
          <a:blip r:embed="rId3"/>
          <a:srcRect/>
          <a:stretch>
            <a:fillRect/>
          </a:stretch>
        </p:blipFill>
        <p:spPr bwMode="auto">
          <a:xfrm>
            <a:off x="8072438" y="0"/>
            <a:ext cx="1071562" cy="1071563"/>
          </a:xfrm>
          <a:prstGeom prst="rect">
            <a:avLst/>
          </a:prstGeom>
          <a:noFill/>
          <a:ln w="9525">
            <a:noFill/>
            <a:miter lim="800000"/>
            <a:headEnd/>
            <a:tailEnd/>
          </a:ln>
        </p:spPr>
      </p:pic>
      <p:grpSp>
        <p:nvGrpSpPr>
          <p:cNvPr id="17414" name="Gruppo 3"/>
          <p:cNvGrpSpPr>
            <a:grpSpLocks/>
          </p:cNvGrpSpPr>
          <p:nvPr/>
        </p:nvGrpSpPr>
        <p:grpSpPr bwMode="auto">
          <a:xfrm>
            <a:off x="3714750" y="0"/>
            <a:ext cx="1928813" cy="1357313"/>
            <a:chOff x="3714744" y="-24"/>
            <a:chExt cx="1928826" cy="1357322"/>
          </a:xfrm>
        </p:grpSpPr>
        <p:sp>
          <p:nvSpPr>
            <p:cNvPr id="17415" name="Rettangolo 4"/>
            <p:cNvSpPr>
              <a:spLocks noChangeArrowheads="1"/>
            </p:cNvSpPr>
            <p:nvPr/>
          </p:nvSpPr>
          <p:spPr bwMode="auto">
            <a:xfrm>
              <a:off x="3714744" y="-24"/>
              <a:ext cx="1928826" cy="1000132"/>
            </a:xfrm>
            <a:prstGeom prst="rect">
              <a:avLst/>
            </a:prstGeom>
            <a:solidFill>
              <a:srgbClr val="0F5494"/>
            </a:solidFill>
            <a:ln w="9525">
              <a:noFill/>
              <a:miter lim="800000"/>
              <a:headEnd/>
              <a:tailEnd/>
            </a:ln>
          </p:spPr>
          <p:txBody>
            <a:bodyPr anchor="ctr"/>
            <a:lstStyle/>
            <a:p>
              <a:pPr marL="3175"/>
              <a:endParaRPr lang="en-US"/>
            </a:p>
          </p:txBody>
        </p:sp>
        <p:sp>
          <p:nvSpPr>
            <p:cNvPr id="17416" name="Rettangolo 5"/>
            <p:cNvSpPr>
              <a:spLocks noChangeArrowheads="1"/>
            </p:cNvSpPr>
            <p:nvPr/>
          </p:nvSpPr>
          <p:spPr bwMode="auto">
            <a:xfrm>
              <a:off x="4143372" y="1000108"/>
              <a:ext cx="1000132" cy="357190"/>
            </a:xfrm>
            <a:prstGeom prst="rect">
              <a:avLst/>
            </a:prstGeom>
            <a:solidFill>
              <a:schemeClr val="bg1"/>
            </a:solidFill>
            <a:ln w="9525">
              <a:noFill/>
              <a:miter lim="800000"/>
              <a:headEnd/>
              <a:tailEnd/>
            </a:ln>
          </p:spPr>
          <p:txBody>
            <a:bodyPr anchor="ctr"/>
            <a:lstStyle/>
            <a:p>
              <a:pPr marL="3175"/>
              <a:endParaRPr lang="en-US"/>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14313" y="201613"/>
            <a:ext cx="3500437" cy="584200"/>
          </a:xfrm>
          <a:prstGeom prst="rect">
            <a:avLst/>
          </a:prstGeom>
          <a:noFill/>
        </p:spPr>
        <p:txBody>
          <a:bodyPr>
            <a:spAutoFit/>
          </a:bodyPr>
          <a:lstStyle/>
          <a:p>
            <a:pPr>
              <a:defRPr/>
            </a:pPr>
            <a:r>
              <a:rPr lang="en-US" sz="3200" b="1" u="sng" dirty="0" err="1">
                <a:solidFill>
                  <a:schemeClr val="bg1"/>
                </a:solidFill>
                <a:effectLst>
                  <a:outerShdw blurRad="38100" dist="38100" dir="2700000" algn="tl">
                    <a:srgbClr val="000000">
                      <a:alpha val="43137"/>
                    </a:srgbClr>
                  </a:outerShdw>
                </a:effectLst>
                <a:latin typeface="Calibri" pitchFamily="34" charset="0"/>
              </a:rPr>
              <a:t>Beneficiari</a:t>
            </a:r>
            <a:endParaRPr lang="en-US" sz="3200" b="1" u="sng" dirty="0">
              <a:solidFill>
                <a:schemeClr val="bg1"/>
              </a:solidFill>
              <a:effectLst>
                <a:outerShdw blurRad="38100" dist="38100" dir="2700000" algn="tl">
                  <a:srgbClr val="000000">
                    <a:alpha val="43137"/>
                  </a:srgbClr>
                </a:outerShdw>
              </a:effectLst>
              <a:latin typeface="Calibri" pitchFamily="34" charset="0"/>
            </a:endParaRPr>
          </a:p>
        </p:txBody>
      </p:sp>
      <p:sp>
        <p:nvSpPr>
          <p:cNvPr id="4" name="Segnaposto contenuto 2"/>
          <p:cNvSpPr txBox="1">
            <a:spLocks/>
          </p:cNvSpPr>
          <p:nvPr/>
        </p:nvSpPr>
        <p:spPr>
          <a:xfrm>
            <a:off x="571500" y="1539875"/>
            <a:ext cx="7958138" cy="3603625"/>
          </a:xfrm>
          <a:prstGeom prst="rect">
            <a:avLst/>
          </a:prstGeom>
        </p:spPr>
        <p:txBody>
          <a:bodyPr/>
          <a:lstStyle/>
          <a:p>
            <a:pPr algn="just" eaLnBrk="0" hangingPunct="0">
              <a:lnSpc>
                <a:spcPct val="120000"/>
              </a:lnSpc>
              <a:spcBef>
                <a:spcPct val="20000"/>
              </a:spcBef>
              <a:buClr>
                <a:schemeClr val="bg1"/>
              </a:buClr>
              <a:buFont typeface="Wingdings" pitchFamily="2" charset="2"/>
              <a:buNone/>
              <a:defRPr/>
            </a:pPr>
            <a:r>
              <a:rPr lang="it-IT" sz="2400" i="1" kern="0" dirty="0">
                <a:latin typeface="Calibri" pitchFamily="34" charset="0"/>
                <a:cs typeface="+mn-cs"/>
              </a:rPr>
              <a:t>L</a:t>
            </a:r>
            <a:r>
              <a:rPr lang="it-IT" altLang="it-IT" sz="2400" i="1" kern="0" dirty="0">
                <a:latin typeface="Calibri" pitchFamily="34" charset="0"/>
                <a:cs typeface="+mn-cs"/>
              </a:rPr>
              <a:t>’</a:t>
            </a:r>
            <a:r>
              <a:rPr lang="it-IT" sz="2400" i="1" kern="0" dirty="0">
                <a:latin typeface="Calibri" pitchFamily="34" charset="0"/>
                <a:cs typeface="+mn-cs"/>
              </a:rPr>
              <a:t>UE concede sovvenzioni in modo diretto a coloro (organizzazioni pubbliche o privati, Università, aziende, organizzazioni non governative e, in alcuni casi, persone fisiche) che presentano proposte di progetti atti a promuovere le politiche europee nelle varie aree (ricerca e sviluppo, educazione, formazione, ambiente, protezione del consumatore e informazione). </a:t>
            </a:r>
          </a:p>
          <a:p>
            <a:pPr algn="just" eaLnBrk="0" hangingPunct="0">
              <a:spcBef>
                <a:spcPct val="20000"/>
              </a:spcBef>
              <a:buClr>
                <a:schemeClr val="bg1"/>
              </a:buClr>
              <a:buFont typeface="Wingdings" pitchFamily="2" charset="2"/>
              <a:buNone/>
              <a:defRPr/>
            </a:pPr>
            <a:endParaRPr lang="it-IT" sz="2400" i="1" kern="0" dirty="0">
              <a:latin typeface="Calibri" pitchFamily="34" charset="0"/>
              <a:cs typeface="+mn-cs"/>
            </a:endParaRPr>
          </a:p>
          <a:p>
            <a:pPr algn="just" eaLnBrk="0" hangingPunct="0">
              <a:lnSpc>
                <a:spcPct val="120000"/>
              </a:lnSpc>
              <a:spcBef>
                <a:spcPct val="20000"/>
              </a:spcBef>
              <a:buClr>
                <a:schemeClr val="bg1"/>
              </a:buClr>
              <a:buFont typeface="Wingdings" pitchFamily="2" charset="2"/>
              <a:buNone/>
              <a:defRPr/>
            </a:pPr>
            <a:r>
              <a:rPr lang="it-IT" sz="2400" i="1" kern="0" dirty="0">
                <a:latin typeface="Calibri" pitchFamily="34" charset="0"/>
                <a:cs typeface="+mn-cs"/>
              </a:rPr>
              <a:t>Esistono innumerevoli tipi di finanziamento disponibili e ognuno ha la sua logica e la sua base giuridica. </a:t>
            </a:r>
          </a:p>
          <a:p>
            <a:pPr eaLnBrk="0" hangingPunct="0">
              <a:lnSpc>
                <a:spcPct val="120000"/>
              </a:lnSpc>
              <a:spcBef>
                <a:spcPct val="20000"/>
              </a:spcBef>
              <a:buClr>
                <a:schemeClr val="bg1"/>
              </a:buClr>
              <a:buFontTx/>
              <a:buChar char="•"/>
              <a:defRPr/>
            </a:pPr>
            <a:endParaRPr lang="it-IT" sz="2400" i="1" kern="0" dirty="0">
              <a:latin typeface="+mn-lt"/>
              <a:cs typeface="+mn-cs"/>
            </a:endParaRPr>
          </a:p>
        </p:txBody>
      </p:sp>
      <p:sp>
        <p:nvSpPr>
          <p:cNvPr id="8" name="Segnaposto numero diapositiva 7"/>
          <p:cNvSpPr>
            <a:spLocks noGrp="1"/>
          </p:cNvSpPr>
          <p:nvPr>
            <p:ph type="sldNum" sz="quarter" idx="12"/>
          </p:nvPr>
        </p:nvSpPr>
        <p:spPr/>
        <p:txBody>
          <a:bodyPr/>
          <a:lstStyle/>
          <a:p>
            <a:pPr>
              <a:defRPr/>
            </a:pPr>
            <a:fld id="{95D4E743-888D-4F41-B8EE-08C6F5B40F8A}" type="slidenum">
              <a:rPr lang="en-GB" smtClean="0"/>
              <a:pPr>
                <a:defRPr/>
              </a:pPr>
              <a:t>16</a:t>
            </a:fld>
            <a:endParaRPr lang="en-GB"/>
          </a:p>
        </p:txBody>
      </p:sp>
      <p:pic>
        <p:nvPicPr>
          <p:cNvPr id="18437" name="Picture 6"/>
          <p:cNvPicPr>
            <a:picLocks noChangeAspect="1" noChangeArrowheads="1"/>
          </p:cNvPicPr>
          <p:nvPr/>
        </p:nvPicPr>
        <p:blipFill>
          <a:blip r:embed="rId2"/>
          <a:srcRect/>
          <a:stretch>
            <a:fillRect/>
          </a:stretch>
        </p:blipFill>
        <p:spPr bwMode="auto">
          <a:xfrm>
            <a:off x="8072438" y="0"/>
            <a:ext cx="1071562" cy="1071563"/>
          </a:xfrm>
          <a:prstGeom prst="rect">
            <a:avLst/>
          </a:prstGeom>
          <a:noFill/>
          <a:ln w="9525">
            <a:noFill/>
            <a:miter lim="800000"/>
            <a:headEnd/>
            <a:tailEnd/>
          </a:ln>
        </p:spPr>
      </p:pic>
      <p:grpSp>
        <p:nvGrpSpPr>
          <p:cNvPr id="18438" name="Gruppo 3"/>
          <p:cNvGrpSpPr>
            <a:grpSpLocks/>
          </p:cNvGrpSpPr>
          <p:nvPr/>
        </p:nvGrpSpPr>
        <p:grpSpPr bwMode="auto">
          <a:xfrm>
            <a:off x="3714750" y="0"/>
            <a:ext cx="1928813" cy="1357313"/>
            <a:chOff x="3714744" y="-24"/>
            <a:chExt cx="1928826" cy="1357322"/>
          </a:xfrm>
        </p:grpSpPr>
        <p:sp>
          <p:nvSpPr>
            <p:cNvPr id="18439" name="Rettangolo 4"/>
            <p:cNvSpPr>
              <a:spLocks noChangeArrowheads="1"/>
            </p:cNvSpPr>
            <p:nvPr/>
          </p:nvSpPr>
          <p:spPr bwMode="auto">
            <a:xfrm>
              <a:off x="3714744" y="-24"/>
              <a:ext cx="1928826" cy="1000132"/>
            </a:xfrm>
            <a:prstGeom prst="rect">
              <a:avLst/>
            </a:prstGeom>
            <a:solidFill>
              <a:srgbClr val="0F5494"/>
            </a:solidFill>
            <a:ln w="9525">
              <a:noFill/>
              <a:miter lim="800000"/>
              <a:headEnd/>
              <a:tailEnd/>
            </a:ln>
          </p:spPr>
          <p:txBody>
            <a:bodyPr anchor="ctr"/>
            <a:lstStyle/>
            <a:p>
              <a:pPr marL="3175"/>
              <a:endParaRPr lang="en-US"/>
            </a:p>
          </p:txBody>
        </p:sp>
        <p:sp>
          <p:nvSpPr>
            <p:cNvPr id="18440" name="Rettangolo 5"/>
            <p:cNvSpPr>
              <a:spLocks noChangeArrowheads="1"/>
            </p:cNvSpPr>
            <p:nvPr/>
          </p:nvSpPr>
          <p:spPr bwMode="auto">
            <a:xfrm>
              <a:off x="4143372" y="1000108"/>
              <a:ext cx="1000132" cy="357190"/>
            </a:xfrm>
            <a:prstGeom prst="rect">
              <a:avLst/>
            </a:prstGeom>
            <a:solidFill>
              <a:schemeClr val="bg1"/>
            </a:solidFill>
            <a:ln w="9525">
              <a:noFill/>
              <a:miter lim="800000"/>
              <a:headEnd/>
              <a:tailEnd/>
            </a:ln>
          </p:spPr>
          <p:txBody>
            <a:bodyPr anchor="ctr"/>
            <a:lstStyle/>
            <a:p>
              <a:pPr marL="3175"/>
              <a:endParaRPr lang="en-US"/>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txBox="1">
            <a:spLocks/>
          </p:cNvSpPr>
          <p:nvPr/>
        </p:nvSpPr>
        <p:spPr>
          <a:xfrm>
            <a:off x="500063" y="1500188"/>
            <a:ext cx="8215312" cy="4786312"/>
          </a:xfrm>
          <a:prstGeom prst="rect">
            <a:avLst/>
          </a:prstGeom>
        </p:spPr>
        <p:txBody>
          <a:bodyPr/>
          <a:lstStyle/>
          <a:p>
            <a:pPr algn="just" eaLnBrk="0" hangingPunct="0">
              <a:lnSpc>
                <a:spcPct val="120000"/>
              </a:lnSpc>
              <a:spcBef>
                <a:spcPct val="20000"/>
              </a:spcBef>
              <a:buClr>
                <a:schemeClr val="bg1"/>
              </a:buClr>
              <a:defRPr/>
            </a:pPr>
            <a:r>
              <a:rPr lang="it-IT" sz="1800" kern="0" dirty="0">
                <a:solidFill>
                  <a:schemeClr val="tx1"/>
                </a:solidFill>
                <a:latin typeface="Calibri" pitchFamily="34" charset="0"/>
                <a:cs typeface="+mn-cs"/>
              </a:rPr>
              <a:t>- Quasi tutti i progetti finanziabili sono individuabili in una delle politiche interne all</a:t>
            </a:r>
            <a:r>
              <a:rPr lang="it-IT" altLang="it-IT" sz="1800" kern="0" dirty="0">
                <a:solidFill>
                  <a:schemeClr val="tx1"/>
                </a:solidFill>
                <a:latin typeface="Calibri" pitchFamily="34" charset="0"/>
                <a:cs typeface="+mn-cs"/>
              </a:rPr>
              <a:t>’</a:t>
            </a:r>
            <a:r>
              <a:rPr lang="it-IT" sz="1800" kern="0" dirty="0">
                <a:solidFill>
                  <a:schemeClr val="tx1"/>
                </a:solidFill>
                <a:latin typeface="Calibri" pitchFamily="34" charset="0"/>
                <a:cs typeface="+mn-cs"/>
              </a:rPr>
              <a:t>Unione Europea, attraverso specifici programmi</a:t>
            </a:r>
          </a:p>
          <a:p>
            <a:pPr algn="just" eaLnBrk="0" hangingPunct="0">
              <a:spcBef>
                <a:spcPts val="0"/>
              </a:spcBef>
              <a:buClr>
                <a:schemeClr val="bg1"/>
              </a:buClr>
              <a:defRPr/>
            </a:pPr>
            <a:endParaRPr lang="it-IT" sz="1800" kern="0" dirty="0">
              <a:solidFill>
                <a:schemeClr val="tx1"/>
              </a:solidFill>
              <a:latin typeface="Calibri" pitchFamily="34" charset="0"/>
              <a:cs typeface="+mn-cs"/>
            </a:endParaRPr>
          </a:p>
          <a:p>
            <a:pPr algn="just" eaLnBrk="0" hangingPunct="0">
              <a:lnSpc>
                <a:spcPct val="120000"/>
              </a:lnSpc>
              <a:spcBef>
                <a:spcPct val="20000"/>
              </a:spcBef>
              <a:buClr>
                <a:schemeClr val="bg1"/>
              </a:buClr>
              <a:defRPr/>
            </a:pPr>
            <a:r>
              <a:rPr lang="it-IT" sz="1800" kern="0" dirty="0">
                <a:solidFill>
                  <a:schemeClr val="tx1"/>
                </a:solidFill>
                <a:latin typeface="Calibri" pitchFamily="34" charset="0"/>
                <a:cs typeface="+mn-cs"/>
              </a:rPr>
              <a:t>- La Commissione attraverso questi fondi co-finanzia dei progetti</a:t>
            </a:r>
          </a:p>
          <a:p>
            <a:pPr algn="just" eaLnBrk="0" hangingPunct="0">
              <a:spcBef>
                <a:spcPct val="20000"/>
              </a:spcBef>
              <a:buClr>
                <a:schemeClr val="bg1"/>
              </a:buClr>
              <a:defRPr/>
            </a:pPr>
            <a:endParaRPr lang="it-IT" sz="1800" kern="0" dirty="0">
              <a:solidFill>
                <a:schemeClr val="tx1"/>
              </a:solidFill>
              <a:latin typeface="Calibri" pitchFamily="34" charset="0"/>
              <a:cs typeface="+mn-cs"/>
            </a:endParaRPr>
          </a:p>
          <a:p>
            <a:pPr algn="just" eaLnBrk="0" hangingPunct="0">
              <a:lnSpc>
                <a:spcPct val="120000"/>
              </a:lnSpc>
              <a:spcBef>
                <a:spcPct val="20000"/>
              </a:spcBef>
              <a:buClr>
                <a:schemeClr val="bg1"/>
              </a:buClr>
              <a:defRPr/>
            </a:pPr>
            <a:r>
              <a:rPr lang="it-IT" sz="1800" kern="0" dirty="0">
                <a:solidFill>
                  <a:schemeClr val="tx1"/>
                </a:solidFill>
                <a:latin typeface="Calibri" pitchFamily="34" charset="0"/>
                <a:cs typeface="+mn-cs"/>
              </a:rPr>
              <a:t>- Il finanziamento viene erogato in più tranche ed è soggetto alla presentazione di rapporti sull</a:t>
            </a:r>
            <a:r>
              <a:rPr lang="it-IT" altLang="it-IT" sz="1800" kern="0" dirty="0">
                <a:solidFill>
                  <a:schemeClr val="tx1"/>
                </a:solidFill>
                <a:latin typeface="Calibri" pitchFamily="34" charset="0"/>
                <a:cs typeface="+mn-cs"/>
              </a:rPr>
              <a:t>’</a:t>
            </a:r>
            <a:r>
              <a:rPr lang="it-IT" sz="1800" kern="0" dirty="0">
                <a:solidFill>
                  <a:schemeClr val="tx1"/>
                </a:solidFill>
                <a:latin typeface="Calibri" pitchFamily="34" charset="0"/>
                <a:cs typeface="+mn-cs"/>
              </a:rPr>
              <a:t>avanzamento delle attività</a:t>
            </a:r>
          </a:p>
          <a:p>
            <a:pPr algn="just" eaLnBrk="0" hangingPunct="0">
              <a:spcBef>
                <a:spcPts val="0"/>
              </a:spcBef>
              <a:buClr>
                <a:schemeClr val="bg1"/>
              </a:buClr>
              <a:defRPr/>
            </a:pPr>
            <a:endParaRPr lang="it-IT" sz="1800" kern="0" dirty="0">
              <a:solidFill>
                <a:schemeClr val="tx1"/>
              </a:solidFill>
              <a:latin typeface="Calibri" pitchFamily="34" charset="0"/>
              <a:cs typeface="+mn-cs"/>
            </a:endParaRPr>
          </a:p>
          <a:p>
            <a:pPr algn="just" eaLnBrk="0" hangingPunct="0">
              <a:lnSpc>
                <a:spcPct val="120000"/>
              </a:lnSpc>
              <a:spcBef>
                <a:spcPct val="20000"/>
              </a:spcBef>
              <a:buClr>
                <a:schemeClr val="bg1"/>
              </a:buClr>
              <a:defRPr/>
            </a:pPr>
            <a:r>
              <a:rPr lang="it-IT" sz="1800" kern="0" dirty="0">
                <a:solidFill>
                  <a:schemeClr val="tx1"/>
                </a:solidFill>
                <a:latin typeface="Calibri" pitchFamily="34" charset="0"/>
                <a:cs typeface="+mn-cs"/>
              </a:rPr>
              <a:t>- La maggior parte dei bandi comunitari richiede la creazione di partnership transnazionali</a:t>
            </a:r>
          </a:p>
          <a:p>
            <a:pPr algn="just" eaLnBrk="0" hangingPunct="0">
              <a:lnSpc>
                <a:spcPct val="120000"/>
              </a:lnSpc>
              <a:spcBef>
                <a:spcPct val="20000"/>
              </a:spcBef>
              <a:buClr>
                <a:schemeClr val="bg1"/>
              </a:buClr>
              <a:buFontTx/>
              <a:buChar char="-"/>
              <a:defRPr/>
            </a:pPr>
            <a:endParaRPr lang="it-IT" sz="1800" kern="0" dirty="0">
              <a:solidFill>
                <a:schemeClr val="tx1"/>
              </a:solidFill>
              <a:latin typeface="Calibri" pitchFamily="34" charset="0"/>
              <a:cs typeface="+mn-cs"/>
            </a:endParaRPr>
          </a:p>
          <a:p>
            <a:pPr algn="just" eaLnBrk="0" hangingPunct="0">
              <a:lnSpc>
                <a:spcPct val="120000"/>
              </a:lnSpc>
              <a:spcBef>
                <a:spcPct val="20000"/>
              </a:spcBef>
              <a:buClr>
                <a:schemeClr val="bg1"/>
              </a:buClr>
              <a:buFontTx/>
              <a:buChar char="-"/>
              <a:defRPr/>
            </a:pPr>
            <a:r>
              <a:rPr lang="it-IT" sz="1800" kern="0" dirty="0">
                <a:solidFill>
                  <a:schemeClr val="tx1"/>
                </a:solidFill>
                <a:latin typeface="Calibri" pitchFamily="34" charset="0"/>
                <a:cs typeface="+mn-cs"/>
              </a:rPr>
              <a:t>- La lingua principale utilizzata per compilare la proposta progettuale e per ogni comunicazione è l’inglese</a:t>
            </a:r>
          </a:p>
          <a:p>
            <a:pPr algn="just" eaLnBrk="0" hangingPunct="0">
              <a:lnSpc>
                <a:spcPct val="120000"/>
              </a:lnSpc>
              <a:spcBef>
                <a:spcPct val="20000"/>
              </a:spcBef>
              <a:buClr>
                <a:schemeClr val="bg1"/>
              </a:buClr>
              <a:buFontTx/>
              <a:buChar char="-"/>
              <a:defRPr/>
            </a:pPr>
            <a:endParaRPr lang="it-IT" sz="2200" i="1" kern="0" dirty="0">
              <a:solidFill>
                <a:schemeClr val="tx1"/>
              </a:solidFill>
              <a:latin typeface="Calibri" pitchFamily="34" charset="0"/>
              <a:cs typeface="+mn-cs"/>
            </a:endParaRPr>
          </a:p>
          <a:p>
            <a:pPr algn="just" eaLnBrk="0" hangingPunct="0">
              <a:lnSpc>
                <a:spcPct val="120000"/>
              </a:lnSpc>
              <a:spcBef>
                <a:spcPct val="20000"/>
              </a:spcBef>
              <a:buClr>
                <a:schemeClr val="bg1"/>
              </a:buClr>
              <a:buFontTx/>
              <a:buChar char="-"/>
              <a:defRPr/>
            </a:pPr>
            <a:endParaRPr lang="it-IT" sz="2800" i="1" kern="0" dirty="0">
              <a:latin typeface="+mn-lt"/>
              <a:cs typeface="+mn-cs"/>
            </a:endParaRPr>
          </a:p>
        </p:txBody>
      </p:sp>
      <p:sp>
        <p:nvSpPr>
          <p:cNvPr id="7" name="Segnaposto numero diapositiva 6"/>
          <p:cNvSpPr>
            <a:spLocks noGrp="1"/>
          </p:cNvSpPr>
          <p:nvPr>
            <p:ph type="sldNum" sz="quarter" idx="12"/>
          </p:nvPr>
        </p:nvSpPr>
        <p:spPr/>
        <p:txBody>
          <a:bodyPr/>
          <a:lstStyle/>
          <a:p>
            <a:pPr>
              <a:defRPr/>
            </a:pPr>
            <a:fld id="{A3D1183A-EF7E-4845-BC84-B8176D5A616D}" type="slidenum">
              <a:rPr lang="en-GB" smtClean="0"/>
              <a:pPr>
                <a:defRPr/>
              </a:pPr>
              <a:t>17</a:t>
            </a:fld>
            <a:endParaRPr lang="en-GB"/>
          </a:p>
        </p:txBody>
      </p:sp>
      <p:pic>
        <p:nvPicPr>
          <p:cNvPr id="19460" name="Picture 6"/>
          <p:cNvPicPr>
            <a:picLocks noChangeAspect="1" noChangeArrowheads="1"/>
          </p:cNvPicPr>
          <p:nvPr/>
        </p:nvPicPr>
        <p:blipFill>
          <a:blip r:embed="rId2"/>
          <a:srcRect/>
          <a:stretch>
            <a:fillRect/>
          </a:stretch>
        </p:blipFill>
        <p:spPr bwMode="auto">
          <a:xfrm>
            <a:off x="8072438" y="0"/>
            <a:ext cx="1071562" cy="1071563"/>
          </a:xfrm>
          <a:prstGeom prst="rect">
            <a:avLst/>
          </a:prstGeom>
          <a:noFill/>
          <a:ln w="9525">
            <a:noFill/>
            <a:miter lim="800000"/>
            <a:headEnd/>
            <a:tailEnd/>
          </a:ln>
        </p:spPr>
      </p:pic>
      <p:grpSp>
        <p:nvGrpSpPr>
          <p:cNvPr id="19461" name="Gruppo 3"/>
          <p:cNvGrpSpPr>
            <a:grpSpLocks/>
          </p:cNvGrpSpPr>
          <p:nvPr/>
        </p:nvGrpSpPr>
        <p:grpSpPr bwMode="auto">
          <a:xfrm>
            <a:off x="3714750" y="0"/>
            <a:ext cx="1928813" cy="1357313"/>
            <a:chOff x="3714744" y="-24"/>
            <a:chExt cx="1928826" cy="1357322"/>
          </a:xfrm>
        </p:grpSpPr>
        <p:sp>
          <p:nvSpPr>
            <p:cNvPr id="19463" name="Rettangolo 4"/>
            <p:cNvSpPr>
              <a:spLocks noChangeArrowheads="1"/>
            </p:cNvSpPr>
            <p:nvPr/>
          </p:nvSpPr>
          <p:spPr bwMode="auto">
            <a:xfrm>
              <a:off x="3714744" y="-24"/>
              <a:ext cx="1928826" cy="1000132"/>
            </a:xfrm>
            <a:prstGeom prst="rect">
              <a:avLst/>
            </a:prstGeom>
            <a:solidFill>
              <a:srgbClr val="0F5494"/>
            </a:solidFill>
            <a:ln w="9525">
              <a:noFill/>
              <a:miter lim="800000"/>
              <a:headEnd/>
              <a:tailEnd/>
            </a:ln>
          </p:spPr>
          <p:txBody>
            <a:bodyPr anchor="ctr"/>
            <a:lstStyle/>
            <a:p>
              <a:pPr marL="3175"/>
              <a:endParaRPr lang="en-US"/>
            </a:p>
          </p:txBody>
        </p:sp>
        <p:sp>
          <p:nvSpPr>
            <p:cNvPr id="19464" name="Rettangolo 5"/>
            <p:cNvSpPr>
              <a:spLocks noChangeArrowheads="1"/>
            </p:cNvSpPr>
            <p:nvPr/>
          </p:nvSpPr>
          <p:spPr bwMode="auto">
            <a:xfrm>
              <a:off x="4143372" y="1000108"/>
              <a:ext cx="1000132" cy="357190"/>
            </a:xfrm>
            <a:prstGeom prst="rect">
              <a:avLst/>
            </a:prstGeom>
            <a:solidFill>
              <a:schemeClr val="bg1"/>
            </a:solidFill>
            <a:ln w="9525">
              <a:noFill/>
              <a:miter lim="800000"/>
              <a:headEnd/>
              <a:tailEnd/>
            </a:ln>
          </p:spPr>
          <p:txBody>
            <a:bodyPr anchor="ctr"/>
            <a:lstStyle/>
            <a:p>
              <a:pPr marL="3175"/>
              <a:endParaRPr lang="en-US"/>
            </a:p>
          </p:txBody>
        </p:sp>
      </p:grpSp>
      <p:sp>
        <p:nvSpPr>
          <p:cNvPr id="2" name="CasellaDiTesto 1"/>
          <p:cNvSpPr txBox="1"/>
          <p:nvPr/>
        </p:nvSpPr>
        <p:spPr>
          <a:xfrm>
            <a:off x="214313" y="201613"/>
            <a:ext cx="5000625" cy="584200"/>
          </a:xfrm>
          <a:prstGeom prst="rect">
            <a:avLst/>
          </a:prstGeom>
          <a:noFill/>
        </p:spPr>
        <p:txBody>
          <a:bodyPr>
            <a:spAutoFit/>
          </a:bodyPr>
          <a:lstStyle/>
          <a:p>
            <a:pPr>
              <a:defRPr/>
            </a:pPr>
            <a:r>
              <a:rPr lang="en-US" sz="3200" b="1" u="sng" dirty="0" err="1">
                <a:solidFill>
                  <a:schemeClr val="bg1"/>
                </a:solidFill>
                <a:effectLst>
                  <a:outerShdw blurRad="38100" dist="38100" dir="2700000" algn="tl">
                    <a:srgbClr val="000000">
                      <a:alpha val="43137"/>
                    </a:srgbClr>
                  </a:outerShdw>
                </a:effectLst>
                <a:latin typeface="Calibri" pitchFamily="34" charset="0"/>
              </a:rPr>
              <a:t>Caratteristiche</a:t>
            </a:r>
            <a:r>
              <a:rPr lang="en-US" sz="3200" b="1" u="sng" dirty="0">
                <a:solidFill>
                  <a:schemeClr val="bg1"/>
                </a:solidFill>
                <a:effectLst>
                  <a:outerShdw blurRad="38100" dist="38100" dir="2700000" algn="tl">
                    <a:srgbClr val="000000">
                      <a:alpha val="43137"/>
                    </a:srgbClr>
                  </a:outerShdw>
                </a:effectLst>
                <a:latin typeface="Calibri" pitchFamily="34" charset="0"/>
              </a:rPr>
              <a:t> </a:t>
            </a:r>
            <a:r>
              <a:rPr lang="en-US" sz="3200" b="1" u="sng" dirty="0" err="1">
                <a:solidFill>
                  <a:schemeClr val="bg1"/>
                </a:solidFill>
                <a:effectLst>
                  <a:outerShdw blurRad="38100" dist="38100" dir="2700000" algn="tl">
                    <a:srgbClr val="000000">
                      <a:alpha val="43137"/>
                    </a:srgbClr>
                  </a:outerShdw>
                </a:effectLst>
                <a:latin typeface="Calibri" pitchFamily="34" charset="0"/>
              </a:rPr>
              <a:t>comuni</a:t>
            </a:r>
            <a:endParaRPr lang="en-US" sz="3200" b="1" u="sng"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asellaDiTesto 3"/>
          <p:cNvSpPr txBox="1">
            <a:spLocks noChangeArrowheads="1"/>
          </p:cNvSpPr>
          <p:nvPr/>
        </p:nvSpPr>
        <p:spPr bwMode="auto">
          <a:xfrm>
            <a:off x="346075" y="1214438"/>
            <a:ext cx="8372475" cy="584200"/>
          </a:xfrm>
          <a:prstGeom prst="rect">
            <a:avLst/>
          </a:prstGeom>
          <a:noFill/>
          <a:ln w="9525">
            <a:noFill/>
            <a:miter lim="800000"/>
            <a:headEnd/>
            <a:tailEnd/>
          </a:ln>
        </p:spPr>
        <p:txBody>
          <a:bodyPr>
            <a:spAutoFit/>
          </a:bodyPr>
          <a:lstStyle/>
          <a:p>
            <a:endParaRPr lang="it-IT" altLang="ja-JP" sz="1600">
              <a:latin typeface="Calibri" pitchFamily="34" charset="0"/>
              <a:ea typeface="MS PGothic" pitchFamily="34" charset="-128"/>
            </a:endParaRPr>
          </a:p>
          <a:p>
            <a:pPr algn="just"/>
            <a:endParaRPr lang="it-IT" altLang="it-IT" sz="1600">
              <a:latin typeface="Calibri" pitchFamily="34" charset="0"/>
            </a:endParaRPr>
          </a:p>
        </p:txBody>
      </p:sp>
      <p:sp>
        <p:nvSpPr>
          <p:cNvPr id="20483" name="CasellaDiTesto 3"/>
          <p:cNvSpPr txBox="1">
            <a:spLocks noChangeArrowheads="1"/>
          </p:cNvSpPr>
          <p:nvPr/>
        </p:nvSpPr>
        <p:spPr bwMode="auto">
          <a:xfrm>
            <a:off x="346075" y="1247775"/>
            <a:ext cx="8372475" cy="5048250"/>
          </a:xfrm>
          <a:prstGeom prst="rect">
            <a:avLst/>
          </a:prstGeom>
          <a:noFill/>
          <a:ln w="9525">
            <a:noFill/>
            <a:miter lim="800000"/>
            <a:headEnd/>
            <a:tailEnd/>
          </a:ln>
        </p:spPr>
        <p:txBody>
          <a:bodyPr>
            <a:spAutoFit/>
          </a:bodyPr>
          <a:lstStyle/>
          <a:p>
            <a:pPr>
              <a:buFont typeface="Arial" charset="0"/>
              <a:buChar char="•"/>
            </a:pPr>
            <a:r>
              <a:rPr lang="it-IT" altLang="ja-JP" sz="1600">
                <a:latin typeface="Calibri" pitchFamily="34" charset="0"/>
                <a:ea typeface="MS PGothic" pitchFamily="34" charset="-128"/>
              </a:rPr>
              <a:t> </a:t>
            </a:r>
            <a:r>
              <a:rPr lang="it-IT" altLang="ja-JP" sz="1800">
                <a:latin typeface="Calibri" pitchFamily="34" charset="0"/>
                <a:ea typeface="MS PGothic" pitchFamily="34" charset="-128"/>
              </a:rPr>
              <a:t>Gazzetta Ufficiale dell’Unione Europea, serie C o L</a:t>
            </a:r>
          </a:p>
          <a:p>
            <a:endParaRPr lang="it-IT" altLang="ja-JP" sz="1800">
              <a:latin typeface="Calibri" pitchFamily="34" charset="0"/>
              <a:ea typeface="MS PGothic" pitchFamily="34" charset="-128"/>
            </a:endParaRPr>
          </a:p>
          <a:p>
            <a:pPr>
              <a:buFont typeface="Arial" charset="0"/>
              <a:buChar char="•"/>
            </a:pPr>
            <a:r>
              <a:rPr lang="it-IT" altLang="ja-JP" sz="1800">
                <a:latin typeface="Calibri" pitchFamily="34" charset="0"/>
                <a:ea typeface="MS PGothic" pitchFamily="34" charset="-128"/>
              </a:rPr>
              <a:t> Siti internet dei singoli programmi, ad esempio</a:t>
            </a:r>
          </a:p>
          <a:p>
            <a:endParaRPr lang="it-IT" altLang="ja-JP" sz="1800">
              <a:latin typeface="Calibri" pitchFamily="34" charset="0"/>
              <a:ea typeface="MS PGothic" pitchFamily="34" charset="-128"/>
            </a:endParaRPr>
          </a:p>
          <a:p>
            <a:pPr>
              <a:buFontTx/>
              <a:buChar char="-"/>
            </a:pPr>
            <a:r>
              <a:rPr lang="it-IT" altLang="ja-JP" sz="1800">
                <a:latin typeface="Calibri" pitchFamily="34" charset="0"/>
                <a:ea typeface="MS PGothic" pitchFamily="34" charset="-128"/>
              </a:rPr>
              <a:t> </a:t>
            </a:r>
            <a:r>
              <a:rPr lang="it-IT" altLang="ja-JP" sz="1800">
                <a:latin typeface="Calibri" pitchFamily="34" charset="0"/>
                <a:ea typeface="MS PGothic" pitchFamily="34" charset="-128"/>
                <a:hlinkClick r:id="rId2"/>
              </a:rPr>
              <a:t>http://ec.europa.eu/programmes/horizon2020/</a:t>
            </a:r>
            <a:endParaRPr lang="it-IT" altLang="ja-JP" sz="1800">
              <a:latin typeface="Calibri" pitchFamily="34" charset="0"/>
              <a:ea typeface="MS PGothic" pitchFamily="34" charset="-128"/>
            </a:endParaRPr>
          </a:p>
          <a:p>
            <a:endParaRPr lang="it-IT" altLang="ja-JP" sz="1800">
              <a:latin typeface="Calibri" pitchFamily="34" charset="0"/>
              <a:ea typeface="MS PGothic" pitchFamily="34" charset="-128"/>
            </a:endParaRPr>
          </a:p>
          <a:p>
            <a:pPr>
              <a:buFont typeface="Arial" charset="0"/>
              <a:buChar char="•"/>
            </a:pPr>
            <a:r>
              <a:rPr lang="it-IT" altLang="ja-JP" sz="1800">
                <a:latin typeface="Calibri" pitchFamily="34" charset="0"/>
                <a:ea typeface="MS PGothic" pitchFamily="34" charset="-128"/>
              </a:rPr>
              <a:t> Sito internet della Commissione Europea relativo ai bandi </a:t>
            </a:r>
          </a:p>
          <a:p>
            <a:pPr>
              <a:buFont typeface="Arial" charset="0"/>
              <a:buChar char="•"/>
            </a:pPr>
            <a:endParaRPr lang="it-IT" altLang="ja-JP" sz="1800">
              <a:latin typeface="Calibri" pitchFamily="34" charset="0"/>
              <a:ea typeface="MS PGothic" pitchFamily="34" charset="-128"/>
            </a:endParaRPr>
          </a:p>
          <a:p>
            <a:pPr>
              <a:buFontTx/>
              <a:buChar char="-"/>
            </a:pPr>
            <a:r>
              <a:rPr lang="it-IT" altLang="ja-JP" sz="1800">
                <a:latin typeface="Calibri" pitchFamily="34" charset="0"/>
                <a:ea typeface="MS PGothic" pitchFamily="34" charset="-128"/>
                <a:hlinkClick r:id="rId3"/>
              </a:rPr>
              <a:t>http://ec.europa.eu/contracts_grants/grants_en.htm</a:t>
            </a:r>
            <a:endParaRPr lang="it-IT" altLang="ja-JP" sz="1800">
              <a:latin typeface="Calibri" pitchFamily="34" charset="0"/>
              <a:ea typeface="MS PGothic" pitchFamily="34" charset="-128"/>
            </a:endParaRPr>
          </a:p>
          <a:p>
            <a:endParaRPr lang="it-IT" altLang="ja-JP" sz="1800">
              <a:latin typeface="Calibri" pitchFamily="34" charset="0"/>
              <a:ea typeface="MS PGothic" pitchFamily="34" charset="-128"/>
            </a:endParaRPr>
          </a:p>
          <a:p>
            <a:pPr>
              <a:buFont typeface="Arial" charset="0"/>
              <a:buChar char="•"/>
            </a:pPr>
            <a:r>
              <a:rPr lang="it-IT" altLang="ja-JP" sz="1800">
                <a:latin typeface="Calibri" pitchFamily="34" charset="0"/>
                <a:ea typeface="MS PGothic" pitchFamily="34" charset="-128"/>
              </a:rPr>
              <a:t> Alcuni siti web non specializzati, ad esempio</a:t>
            </a:r>
          </a:p>
          <a:p>
            <a:endParaRPr lang="it-IT" altLang="ja-JP" sz="1800">
              <a:latin typeface="Calibri" pitchFamily="34" charset="0"/>
              <a:ea typeface="MS PGothic" pitchFamily="34" charset="-128"/>
            </a:endParaRPr>
          </a:p>
          <a:p>
            <a:pPr>
              <a:buFontTx/>
              <a:buChar char="-"/>
            </a:pPr>
            <a:r>
              <a:rPr lang="it-IT" altLang="ja-JP" sz="1800">
                <a:latin typeface="Calibri" pitchFamily="34" charset="0"/>
                <a:ea typeface="MS PGothic" pitchFamily="34" charset="-128"/>
                <a:hlinkClick r:id="rId4"/>
              </a:rPr>
              <a:t>http://www.europafacile.net/</a:t>
            </a:r>
            <a:endParaRPr lang="it-IT" altLang="ja-JP" sz="1800">
              <a:latin typeface="Calibri" pitchFamily="34" charset="0"/>
              <a:ea typeface="MS PGothic" pitchFamily="34" charset="-128"/>
            </a:endParaRPr>
          </a:p>
          <a:p>
            <a:pPr>
              <a:buFontTx/>
              <a:buChar char="-"/>
            </a:pPr>
            <a:endParaRPr lang="it-IT" altLang="ja-JP" sz="1800">
              <a:latin typeface="Calibri" pitchFamily="34" charset="0"/>
              <a:ea typeface="MS PGothic" pitchFamily="34" charset="-128"/>
            </a:endParaRPr>
          </a:p>
          <a:p>
            <a:r>
              <a:rPr lang="it-IT" altLang="ja-JP" sz="1800" u="sng">
                <a:latin typeface="Calibri" pitchFamily="34" charset="0"/>
                <a:ea typeface="MS PGothic" pitchFamily="34" charset="-128"/>
              </a:rPr>
              <a:t>Nota</a:t>
            </a:r>
            <a:r>
              <a:rPr lang="it-IT" altLang="ja-JP" sz="1800">
                <a:latin typeface="Calibri" pitchFamily="34" charset="0"/>
                <a:ea typeface="MS PGothic" pitchFamily="34" charset="-128"/>
              </a:rPr>
              <a:t>: appalti = TED </a:t>
            </a:r>
          </a:p>
          <a:p>
            <a:endParaRPr lang="it-IT" altLang="ja-JP" sz="1800">
              <a:latin typeface="Calibri" pitchFamily="34" charset="0"/>
              <a:ea typeface="MS PGothic" pitchFamily="34" charset="-128"/>
            </a:endParaRPr>
          </a:p>
          <a:p>
            <a:r>
              <a:rPr lang="it-IT" altLang="ja-JP" sz="1800">
                <a:latin typeface="Calibri" pitchFamily="34" charset="0"/>
                <a:ea typeface="MS PGothic" pitchFamily="34" charset="-128"/>
                <a:hlinkClick r:id="rId5"/>
              </a:rPr>
              <a:t>http://ted.europa.eu/TED/misc/chooseLanguage.do</a:t>
            </a:r>
            <a:endParaRPr lang="it-IT" altLang="ja-JP" sz="1800">
              <a:latin typeface="Calibri" pitchFamily="34" charset="0"/>
              <a:ea typeface="MS PGothic" pitchFamily="34" charset="-128"/>
            </a:endParaRPr>
          </a:p>
          <a:p>
            <a:endParaRPr lang="it-IT" altLang="it-IT" sz="1600">
              <a:latin typeface="Calibri" pitchFamily="34" charset="0"/>
            </a:endParaRPr>
          </a:p>
        </p:txBody>
      </p:sp>
      <p:sp>
        <p:nvSpPr>
          <p:cNvPr id="8" name="Segnaposto numero diapositiva 7"/>
          <p:cNvSpPr>
            <a:spLocks noGrp="1"/>
          </p:cNvSpPr>
          <p:nvPr>
            <p:ph type="sldNum" sz="quarter" idx="12"/>
          </p:nvPr>
        </p:nvSpPr>
        <p:spPr/>
        <p:txBody>
          <a:bodyPr/>
          <a:lstStyle/>
          <a:p>
            <a:pPr>
              <a:defRPr/>
            </a:pPr>
            <a:fld id="{324AE069-0227-417B-AD09-73C04F8ACEBC}" type="slidenum">
              <a:rPr lang="en-GB" smtClean="0"/>
              <a:pPr>
                <a:defRPr/>
              </a:pPr>
              <a:t>18</a:t>
            </a:fld>
            <a:endParaRPr lang="en-GB"/>
          </a:p>
        </p:txBody>
      </p:sp>
      <p:pic>
        <p:nvPicPr>
          <p:cNvPr id="20485" name="Picture 6"/>
          <p:cNvPicPr>
            <a:picLocks noChangeAspect="1" noChangeArrowheads="1"/>
          </p:cNvPicPr>
          <p:nvPr/>
        </p:nvPicPr>
        <p:blipFill>
          <a:blip r:embed="rId6"/>
          <a:srcRect/>
          <a:stretch>
            <a:fillRect/>
          </a:stretch>
        </p:blipFill>
        <p:spPr bwMode="auto">
          <a:xfrm>
            <a:off x="8072438" y="0"/>
            <a:ext cx="1071562" cy="1071563"/>
          </a:xfrm>
          <a:prstGeom prst="rect">
            <a:avLst/>
          </a:prstGeom>
          <a:noFill/>
          <a:ln w="9525">
            <a:noFill/>
            <a:miter lim="800000"/>
            <a:headEnd/>
            <a:tailEnd/>
          </a:ln>
        </p:spPr>
      </p:pic>
      <p:grpSp>
        <p:nvGrpSpPr>
          <p:cNvPr id="20486" name="Gruppo 3"/>
          <p:cNvGrpSpPr>
            <a:grpSpLocks/>
          </p:cNvGrpSpPr>
          <p:nvPr/>
        </p:nvGrpSpPr>
        <p:grpSpPr bwMode="auto">
          <a:xfrm>
            <a:off x="3714750" y="0"/>
            <a:ext cx="1928813" cy="1357313"/>
            <a:chOff x="3714744" y="-24"/>
            <a:chExt cx="1928826" cy="1357322"/>
          </a:xfrm>
        </p:grpSpPr>
        <p:sp>
          <p:nvSpPr>
            <p:cNvPr id="20488" name="Rettangolo 4"/>
            <p:cNvSpPr>
              <a:spLocks noChangeArrowheads="1"/>
            </p:cNvSpPr>
            <p:nvPr/>
          </p:nvSpPr>
          <p:spPr bwMode="auto">
            <a:xfrm>
              <a:off x="3714744" y="-24"/>
              <a:ext cx="1928826" cy="1000132"/>
            </a:xfrm>
            <a:prstGeom prst="rect">
              <a:avLst/>
            </a:prstGeom>
            <a:solidFill>
              <a:srgbClr val="0F5494"/>
            </a:solidFill>
            <a:ln w="9525">
              <a:noFill/>
              <a:miter lim="800000"/>
              <a:headEnd/>
              <a:tailEnd/>
            </a:ln>
          </p:spPr>
          <p:txBody>
            <a:bodyPr anchor="ctr"/>
            <a:lstStyle/>
            <a:p>
              <a:pPr marL="3175"/>
              <a:endParaRPr lang="en-US"/>
            </a:p>
          </p:txBody>
        </p:sp>
        <p:sp>
          <p:nvSpPr>
            <p:cNvPr id="20489" name="Rettangolo 5"/>
            <p:cNvSpPr>
              <a:spLocks noChangeArrowheads="1"/>
            </p:cNvSpPr>
            <p:nvPr/>
          </p:nvSpPr>
          <p:spPr bwMode="auto">
            <a:xfrm>
              <a:off x="4143372" y="1000108"/>
              <a:ext cx="1000132" cy="357190"/>
            </a:xfrm>
            <a:prstGeom prst="rect">
              <a:avLst/>
            </a:prstGeom>
            <a:solidFill>
              <a:schemeClr val="bg1"/>
            </a:solidFill>
            <a:ln w="9525">
              <a:noFill/>
              <a:miter lim="800000"/>
              <a:headEnd/>
              <a:tailEnd/>
            </a:ln>
          </p:spPr>
          <p:txBody>
            <a:bodyPr anchor="ctr"/>
            <a:lstStyle/>
            <a:p>
              <a:pPr marL="3175"/>
              <a:endParaRPr lang="en-US"/>
            </a:p>
          </p:txBody>
        </p:sp>
      </p:grpSp>
      <p:sp>
        <p:nvSpPr>
          <p:cNvPr id="2" name="CasellaDiTesto 1"/>
          <p:cNvSpPr txBox="1"/>
          <p:nvPr/>
        </p:nvSpPr>
        <p:spPr>
          <a:xfrm>
            <a:off x="214313" y="201613"/>
            <a:ext cx="5000625" cy="584200"/>
          </a:xfrm>
          <a:prstGeom prst="rect">
            <a:avLst/>
          </a:prstGeom>
          <a:noFill/>
        </p:spPr>
        <p:txBody>
          <a:bodyPr>
            <a:spAutoFit/>
          </a:bodyPr>
          <a:lstStyle/>
          <a:p>
            <a:pPr>
              <a:defRPr/>
            </a:pPr>
            <a:r>
              <a:rPr lang="en-US" sz="3200" b="1" u="sng" dirty="0">
                <a:solidFill>
                  <a:schemeClr val="bg1"/>
                </a:solidFill>
                <a:effectLst>
                  <a:outerShdw blurRad="38100" dist="38100" dir="2700000" algn="tl">
                    <a:srgbClr val="000000">
                      <a:alpha val="43137"/>
                    </a:srgbClr>
                  </a:outerShdw>
                </a:effectLst>
                <a:latin typeface="Calibri" pitchFamily="34" charset="0"/>
              </a:rPr>
              <a:t>Dove </a:t>
            </a:r>
            <a:r>
              <a:rPr lang="en-US" sz="3200" b="1" u="sng" dirty="0" err="1">
                <a:solidFill>
                  <a:schemeClr val="bg1"/>
                </a:solidFill>
                <a:effectLst>
                  <a:outerShdw blurRad="38100" dist="38100" dir="2700000" algn="tl">
                    <a:srgbClr val="000000">
                      <a:alpha val="43137"/>
                    </a:srgbClr>
                  </a:outerShdw>
                </a:effectLst>
                <a:latin typeface="Calibri" pitchFamily="34" charset="0"/>
              </a:rPr>
              <a:t>trovare</a:t>
            </a:r>
            <a:r>
              <a:rPr lang="en-US" sz="3200" b="1" u="sng" dirty="0">
                <a:solidFill>
                  <a:schemeClr val="bg1"/>
                </a:solidFill>
                <a:effectLst>
                  <a:outerShdw blurRad="38100" dist="38100" dir="2700000" algn="tl">
                    <a:srgbClr val="000000">
                      <a:alpha val="43137"/>
                    </a:srgbClr>
                  </a:outerShdw>
                </a:effectLst>
                <a:latin typeface="Calibri" pitchFamily="34" charset="0"/>
              </a:rPr>
              <a:t> </a:t>
            </a:r>
            <a:r>
              <a:rPr lang="en-US" sz="3200" b="1" u="sng" dirty="0" err="1">
                <a:solidFill>
                  <a:schemeClr val="bg1"/>
                </a:solidFill>
                <a:effectLst>
                  <a:outerShdw blurRad="38100" dist="38100" dir="2700000" algn="tl">
                    <a:srgbClr val="000000">
                      <a:alpha val="43137"/>
                    </a:srgbClr>
                  </a:outerShdw>
                </a:effectLst>
                <a:latin typeface="Calibri" pitchFamily="34" charset="0"/>
              </a:rPr>
              <a:t>i</a:t>
            </a:r>
            <a:r>
              <a:rPr lang="en-US" sz="3200" b="1" u="sng" dirty="0">
                <a:solidFill>
                  <a:schemeClr val="bg1"/>
                </a:solidFill>
                <a:effectLst>
                  <a:outerShdw blurRad="38100" dist="38100" dir="2700000" algn="tl">
                    <a:srgbClr val="000000">
                      <a:alpha val="43137"/>
                    </a:srgbClr>
                  </a:outerShdw>
                </a:effectLst>
                <a:latin typeface="Calibri" pitchFamily="34" charset="0"/>
              </a:rPr>
              <a:t> </a:t>
            </a:r>
            <a:r>
              <a:rPr lang="en-US" sz="3200" b="1" u="sng" dirty="0" err="1">
                <a:solidFill>
                  <a:schemeClr val="bg1"/>
                </a:solidFill>
                <a:effectLst>
                  <a:outerShdw blurRad="38100" dist="38100" dir="2700000" algn="tl">
                    <a:srgbClr val="000000">
                      <a:alpha val="43137"/>
                    </a:srgbClr>
                  </a:outerShdw>
                </a:effectLst>
                <a:latin typeface="Calibri" pitchFamily="34" charset="0"/>
              </a:rPr>
              <a:t>bandi</a:t>
            </a:r>
            <a:endParaRPr lang="en-US" sz="3200" b="1" u="sng"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olo 1"/>
          <p:cNvSpPr>
            <a:spLocks noGrp="1"/>
          </p:cNvSpPr>
          <p:nvPr>
            <p:ph type="ctrTitle"/>
          </p:nvPr>
        </p:nvSpPr>
        <p:spPr>
          <a:xfrm>
            <a:off x="1571625" y="1857375"/>
            <a:ext cx="6178550" cy="3143250"/>
          </a:xfrm>
        </p:spPr>
        <p:txBody>
          <a:bodyPr/>
          <a:lstStyle/>
          <a:p>
            <a:pPr algn="ctr"/>
            <a:r>
              <a:rPr lang="en-GB" smtClean="0">
                <a:solidFill>
                  <a:srgbClr val="00B0F0"/>
                </a:solidFill>
                <a:latin typeface="Calibri" pitchFamily="34" charset="0"/>
              </a:rPr>
              <a:t>I programmi europei per le PMI</a:t>
            </a:r>
          </a:p>
        </p:txBody>
      </p:sp>
      <p:grpSp>
        <p:nvGrpSpPr>
          <p:cNvPr id="21507" name="Gruppo 2"/>
          <p:cNvGrpSpPr>
            <a:grpSpLocks/>
          </p:cNvGrpSpPr>
          <p:nvPr/>
        </p:nvGrpSpPr>
        <p:grpSpPr bwMode="auto">
          <a:xfrm>
            <a:off x="3571875" y="214313"/>
            <a:ext cx="2143125" cy="1071562"/>
            <a:chOff x="3571868" y="214290"/>
            <a:chExt cx="2143140" cy="1071570"/>
          </a:xfrm>
        </p:grpSpPr>
        <p:sp>
          <p:nvSpPr>
            <p:cNvPr id="21509" name="Rettangolo 3"/>
            <p:cNvSpPr>
              <a:spLocks noChangeArrowheads="1"/>
            </p:cNvSpPr>
            <p:nvPr/>
          </p:nvSpPr>
          <p:spPr bwMode="auto">
            <a:xfrm>
              <a:off x="3571868" y="214290"/>
              <a:ext cx="2143140" cy="785818"/>
            </a:xfrm>
            <a:prstGeom prst="rect">
              <a:avLst/>
            </a:prstGeom>
            <a:solidFill>
              <a:schemeClr val="bg1"/>
            </a:solidFill>
            <a:ln w="9525">
              <a:noFill/>
              <a:miter lim="800000"/>
              <a:headEnd/>
              <a:tailEnd/>
            </a:ln>
          </p:spPr>
          <p:txBody>
            <a:bodyPr anchor="ctr"/>
            <a:lstStyle/>
            <a:p>
              <a:pPr marL="3175"/>
              <a:endParaRPr lang="en-US"/>
            </a:p>
          </p:txBody>
        </p:sp>
        <p:sp>
          <p:nvSpPr>
            <p:cNvPr id="21510" name="Rettangolo 4"/>
            <p:cNvSpPr>
              <a:spLocks noChangeArrowheads="1"/>
            </p:cNvSpPr>
            <p:nvPr/>
          </p:nvSpPr>
          <p:spPr bwMode="auto">
            <a:xfrm>
              <a:off x="4143372" y="1000108"/>
              <a:ext cx="857256" cy="285752"/>
            </a:xfrm>
            <a:prstGeom prst="rect">
              <a:avLst/>
            </a:prstGeom>
            <a:solidFill>
              <a:srgbClr val="0F5494"/>
            </a:solidFill>
            <a:ln w="9525">
              <a:noFill/>
              <a:miter lim="800000"/>
              <a:headEnd/>
              <a:tailEnd/>
            </a:ln>
          </p:spPr>
          <p:txBody>
            <a:bodyPr anchor="ctr"/>
            <a:lstStyle/>
            <a:p>
              <a:pPr marL="3175"/>
              <a:endParaRPr lang="en-US"/>
            </a:p>
          </p:txBody>
        </p:sp>
      </p:grpSp>
      <p:pic>
        <p:nvPicPr>
          <p:cNvPr id="21508" name="Picture 6"/>
          <p:cNvPicPr>
            <a:picLocks noChangeAspect="1" noChangeArrowheads="1"/>
          </p:cNvPicPr>
          <p:nvPr/>
        </p:nvPicPr>
        <p:blipFill>
          <a:blip r:embed="rId2"/>
          <a:srcRect/>
          <a:stretch>
            <a:fillRect/>
          </a:stretch>
        </p:blipFill>
        <p:spPr bwMode="auto">
          <a:xfrm>
            <a:off x="8072438" y="0"/>
            <a:ext cx="1071562" cy="1071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214313" y="201613"/>
            <a:ext cx="8643937" cy="584200"/>
          </a:xfrm>
          <a:prstGeom prst="rect">
            <a:avLst/>
          </a:prstGeom>
          <a:noFill/>
        </p:spPr>
        <p:txBody>
          <a:bodyPr>
            <a:spAutoFit/>
          </a:bodyPr>
          <a:lstStyle/>
          <a:p>
            <a:pPr>
              <a:defRPr/>
            </a:pPr>
            <a:r>
              <a:rPr lang="it-IT" sz="3200" b="1" u="sng" dirty="0">
                <a:solidFill>
                  <a:schemeClr val="bg1"/>
                </a:solidFill>
                <a:effectLst>
                  <a:outerShdw blurRad="38100" dist="38100" dir="2700000" algn="tl">
                    <a:srgbClr val="000000">
                      <a:alpha val="43137"/>
                    </a:srgbClr>
                  </a:outerShdw>
                </a:effectLst>
                <a:latin typeface="Calibri" pitchFamily="34" charset="0"/>
              </a:rPr>
              <a:t>Indice (1/4)</a:t>
            </a:r>
          </a:p>
        </p:txBody>
      </p:sp>
      <p:sp>
        <p:nvSpPr>
          <p:cNvPr id="6" name="Segnaposto contenuto 2"/>
          <p:cNvSpPr txBox="1">
            <a:spLocks/>
          </p:cNvSpPr>
          <p:nvPr/>
        </p:nvSpPr>
        <p:spPr>
          <a:xfrm>
            <a:off x="428625" y="1071563"/>
            <a:ext cx="8215313" cy="5429250"/>
          </a:xfrm>
          <a:prstGeom prst="rect">
            <a:avLst/>
          </a:prstGeom>
        </p:spPr>
        <p:txBody>
          <a:bodyPr/>
          <a:lstStyle/>
          <a:p>
            <a:pPr algn="just" eaLnBrk="0" hangingPunct="0">
              <a:lnSpc>
                <a:spcPct val="120000"/>
              </a:lnSpc>
              <a:spcBef>
                <a:spcPct val="20000"/>
              </a:spcBef>
              <a:buClr>
                <a:schemeClr val="bg1"/>
              </a:buClr>
              <a:defRPr/>
            </a:pPr>
            <a:r>
              <a:rPr lang="it-IT" sz="1800" b="1" u="sng" kern="0" dirty="0">
                <a:solidFill>
                  <a:schemeClr val="tx1"/>
                </a:solidFill>
                <a:latin typeface="Calibri" pitchFamily="34" charset="0"/>
                <a:cs typeface="+mn-cs"/>
              </a:rPr>
              <a:t>Parte A – Introduzione</a:t>
            </a:r>
            <a:r>
              <a:rPr lang="it-IT" sz="1800" b="1" kern="0" dirty="0">
                <a:solidFill>
                  <a:schemeClr val="tx1"/>
                </a:solidFill>
                <a:latin typeface="Calibri" pitchFamily="34" charset="0"/>
                <a:cs typeface="+mn-cs"/>
              </a:rPr>
              <a:t>						</a:t>
            </a:r>
            <a:endParaRPr lang="it-IT" sz="1800" u="sng" kern="0" dirty="0">
              <a:solidFill>
                <a:schemeClr val="tx1"/>
              </a:solidFill>
              <a:latin typeface="Calibri" pitchFamily="34" charset="0"/>
              <a:cs typeface="+mn-cs"/>
            </a:endParaRPr>
          </a:p>
          <a:p>
            <a:pPr algn="just" eaLnBrk="0" hangingPunct="0">
              <a:lnSpc>
                <a:spcPct val="120000"/>
              </a:lnSpc>
              <a:spcBef>
                <a:spcPct val="20000"/>
              </a:spcBef>
              <a:buClr>
                <a:schemeClr val="bg1"/>
              </a:buClr>
              <a:defRPr/>
            </a:pPr>
            <a:r>
              <a:rPr lang="it-IT" sz="1800" u="sng" kern="0" dirty="0">
                <a:solidFill>
                  <a:schemeClr val="tx1"/>
                </a:solidFill>
                <a:latin typeface="Calibri" pitchFamily="34" charset="0"/>
                <a:cs typeface="+mn-cs"/>
              </a:rPr>
              <a:t>Il bilancio dell’UE</a:t>
            </a:r>
            <a:r>
              <a:rPr lang="it-IT" sz="1800" kern="0" dirty="0">
                <a:solidFill>
                  <a:schemeClr val="tx1"/>
                </a:solidFill>
                <a:latin typeface="Calibri" pitchFamily="34" charset="0"/>
                <a:cs typeface="+mn-cs"/>
              </a:rPr>
              <a:t>							5</a:t>
            </a:r>
            <a:endParaRPr lang="it-IT" sz="1800" u="sng" kern="0" dirty="0">
              <a:solidFill>
                <a:schemeClr val="tx1"/>
              </a:solidFill>
              <a:latin typeface="Calibri" pitchFamily="34" charset="0"/>
              <a:cs typeface="+mn-cs"/>
            </a:endParaRPr>
          </a:p>
          <a:p>
            <a:pPr algn="just" eaLnBrk="0" hangingPunct="0">
              <a:lnSpc>
                <a:spcPct val="120000"/>
              </a:lnSpc>
              <a:spcBef>
                <a:spcPct val="20000"/>
              </a:spcBef>
              <a:buClr>
                <a:schemeClr val="bg1"/>
              </a:buClr>
              <a:buFontTx/>
              <a:buChar char="-"/>
              <a:defRPr/>
            </a:pPr>
            <a:r>
              <a:rPr lang="it-IT" sz="1800" kern="0" dirty="0">
                <a:solidFill>
                  <a:schemeClr val="tx1"/>
                </a:solidFill>
                <a:latin typeface="Calibri" pitchFamily="34" charset="0"/>
                <a:cs typeface="+mn-cs"/>
              </a:rPr>
              <a:t>Origine dei fondi							6</a:t>
            </a:r>
          </a:p>
          <a:p>
            <a:pPr algn="just" eaLnBrk="0" hangingPunct="0">
              <a:lnSpc>
                <a:spcPct val="120000"/>
              </a:lnSpc>
              <a:spcBef>
                <a:spcPct val="20000"/>
              </a:spcBef>
              <a:buClr>
                <a:schemeClr val="bg1"/>
              </a:buClr>
              <a:buFontTx/>
              <a:buChar char="-"/>
              <a:defRPr/>
            </a:pPr>
            <a:r>
              <a:rPr lang="it-IT" sz="1800" kern="0" dirty="0">
                <a:solidFill>
                  <a:schemeClr val="tx1"/>
                </a:solidFill>
                <a:latin typeface="Calibri" pitchFamily="34" charset="0"/>
                <a:cs typeface="+mn-cs"/>
              </a:rPr>
              <a:t>Composizione							7</a:t>
            </a:r>
          </a:p>
          <a:p>
            <a:pPr algn="just" eaLnBrk="0" hangingPunct="0">
              <a:lnSpc>
                <a:spcPct val="120000"/>
              </a:lnSpc>
              <a:spcBef>
                <a:spcPct val="20000"/>
              </a:spcBef>
              <a:buClr>
                <a:schemeClr val="bg1"/>
              </a:buClr>
              <a:buFontTx/>
              <a:buChar char="-"/>
              <a:defRPr/>
            </a:pPr>
            <a:r>
              <a:rPr lang="it-IT" sz="1800" kern="0" dirty="0">
                <a:solidFill>
                  <a:schemeClr val="tx1"/>
                </a:solidFill>
                <a:latin typeface="Calibri" pitchFamily="34" charset="0"/>
                <a:cs typeface="+mn-cs"/>
              </a:rPr>
              <a:t>Origine delle risorse						8</a:t>
            </a:r>
          </a:p>
          <a:p>
            <a:pPr algn="just" eaLnBrk="0" hangingPunct="0">
              <a:lnSpc>
                <a:spcPct val="120000"/>
              </a:lnSpc>
              <a:spcBef>
                <a:spcPct val="20000"/>
              </a:spcBef>
              <a:buClr>
                <a:schemeClr val="bg1"/>
              </a:buClr>
              <a:buFontTx/>
              <a:buChar char="-"/>
              <a:defRPr/>
            </a:pPr>
            <a:r>
              <a:rPr lang="it-IT" sz="1800" kern="0" dirty="0">
                <a:solidFill>
                  <a:schemeClr val="tx1"/>
                </a:solidFill>
                <a:latin typeface="Calibri" pitchFamily="34" charset="0"/>
                <a:cs typeface="+mn-cs"/>
              </a:rPr>
              <a:t>Tipologie di finanziamento						9</a:t>
            </a:r>
          </a:p>
          <a:p>
            <a:pPr algn="just" eaLnBrk="0" hangingPunct="0">
              <a:lnSpc>
                <a:spcPct val="120000"/>
              </a:lnSpc>
              <a:spcBef>
                <a:spcPct val="20000"/>
              </a:spcBef>
              <a:buClr>
                <a:schemeClr val="bg1"/>
              </a:buClr>
              <a:defRPr/>
            </a:pPr>
            <a:r>
              <a:rPr lang="it-IT" sz="1800" u="sng" kern="0" dirty="0">
                <a:solidFill>
                  <a:schemeClr val="tx1"/>
                </a:solidFill>
                <a:latin typeface="Calibri" pitchFamily="34" charset="0"/>
                <a:cs typeface="+mn-cs"/>
              </a:rPr>
              <a:t>I fondi diretti</a:t>
            </a:r>
            <a:r>
              <a:rPr lang="it-IT" sz="1800" kern="0" dirty="0">
                <a:solidFill>
                  <a:schemeClr val="tx1"/>
                </a:solidFill>
                <a:latin typeface="Calibri" pitchFamily="34" charset="0"/>
                <a:cs typeface="+mn-cs"/>
              </a:rPr>
              <a:t>							10</a:t>
            </a:r>
            <a:endParaRPr lang="it-IT" sz="1800" u="sng" kern="0" dirty="0">
              <a:solidFill>
                <a:schemeClr val="tx1"/>
              </a:solidFill>
              <a:latin typeface="Calibri" pitchFamily="34" charset="0"/>
              <a:cs typeface="+mn-cs"/>
            </a:endParaRPr>
          </a:p>
          <a:p>
            <a:pPr algn="just" eaLnBrk="0" hangingPunct="0">
              <a:lnSpc>
                <a:spcPct val="120000"/>
              </a:lnSpc>
              <a:spcBef>
                <a:spcPct val="20000"/>
              </a:spcBef>
              <a:buClr>
                <a:schemeClr val="bg1"/>
              </a:buClr>
              <a:buFont typeface="Arial" pitchFamily="34" charset="0"/>
              <a:buChar char="•"/>
              <a:defRPr/>
            </a:pPr>
            <a:r>
              <a:rPr lang="it-IT" sz="1800" kern="0" dirty="0">
                <a:solidFill>
                  <a:schemeClr val="tx1"/>
                </a:solidFill>
                <a:latin typeface="Calibri" pitchFamily="34" charset="0"/>
                <a:cs typeface="+mn-cs"/>
              </a:rPr>
              <a:t>Iter di erogazione							11</a:t>
            </a:r>
          </a:p>
          <a:p>
            <a:pPr algn="just" eaLnBrk="0" hangingPunct="0">
              <a:lnSpc>
                <a:spcPct val="120000"/>
              </a:lnSpc>
              <a:spcBef>
                <a:spcPct val="20000"/>
              </a:spcBef>
              <a:buClr>
                <a:schemeClr val="bg1"/>
              </a:buClr>
              <a:buFont typeface="Arial" pitchFamily="34" charset="0"/>
              <a:buChar char="•"/>
              <a:defRPr/>
            </a:pPr>
            <a:r>
              <a:rPr lang="it-IT" sz="1800" kern="0" dirty="0">
                <a:solidFill>
                  <a:schemeClr val="tx1"/>
                </a:solidFill>
                <a:latin typeface="Calibri" pitchFamily="34" charset="0"/>
                <a:cs typeface="+mn-cs"/>
              </a:rPr>
              <a:t>Contratti di appalto verso sovvenzioni					12</a:t>
            </a:r>
          </a:p>
          <a:p>
            <a:pPr algn="just" eaLnBrk="0" hangingPunct="0">
              <a:lnSpc>
                <a:spcPct val="120000"/>
              </a:lnSpc>
              <a:spcBef>
                <a:spcPct val="20000"/>
              </a:spcBef>
              <a:buClr>
                <a:schemeClr val="bg1"/>
              </a:buClr>
              <a:defRPr/>
            </a:pPr>
            <a:r>
              <a:rPr lang="it-IT" sz="1800" u="sng" kern="0" dirty="0">
                <a:solidFill>
                  <a:schemeClr val="tx1"/>
                </a:solidFill>
                <a:latin typeface="Calibri" pitchFamily="34" charset="0"/>
                <a:cs typeface="+mn-cs"/>
              </a:rPr>
              <a:t>Gli inviti a presentare proposte</a:t>
            </a:r>
            <a:r>
              <a:rPr lang="it-IT" sz="1800" kern="0" dirty="0">
                <a:solidFill>
                  <a:schemeClr val="tx1"/>
                </a:solidFill>
                <a:latin typeface="Calibri" pitchFamily="34" charset="0"/>
                <a:cs typeface="+mn-cs"/>
              </a:rPr>
              <a:t>					13</a:t>
            </a:r>
            <a:endParaRPr lang="it-IT" sz="1800" u="sng" kern="0" dirty="0">
              <a:solidFill>
                <a:schemeClr val="tx1"/>
              </a:solidFill>
              <a:latin typeface="Calibri" pitchFamily="34" charset="0"/>
              <a:cs typeface="+mn-cs"/>
            </a:endParaRPr>
          </a:p>
          <a:p>
            <a:pPr algn="just" eaLnBrk="0" hangingPunct="0">
              <a:lnSpc>
                <a:spcPct val="120000"/>
              </a:lnSpc>
              <a:spcBef>
                <a:spcPct val="20000"/>
              </a:spcBef>
              <a:buClr>
                <a:schemeClr val="bg1"/>
              </a:buClr>
              <a:buFont typeface="Arial" pitchFamily="34" charset="0"/>
              <a:buChar char="•"/>
              <a:defRPr/>
            </a:pPr>
            <a:r>
              <a:rPr lang="it-IT" sz="1800" kern="0" dirty="0">
                <a:solidFill>
                  <a:schemeClr val="tx1"/>
                </a:solidFill>
                <a:latin typeface="Calibri" pitchFamily="34" charset="0"/>
                <a:cs typeface="+mn-cs"/>
              </a:rPr>
              <a:t>Come si presenta							14</a:t>
            </a:r>
          </a:p>
          <a:p>
            <a:pPr algn="just" eaLnBrk="0" hangingPunct="0">
              <a:lnSpc>
                <a:spcPct val="120000"/>
              </a:lnSpc>
              <a:spcBef>
                <a:spcPct val="20000"/>
              </a:spcBef>
              <a:buClr>
                <a:schemeClr val="bg1"/>
              </a:buClr>
              <a:buFont typeface="Arial" pitchFamily="34" charset="0"/>
              <a:buChar char="•"/>
              <a:defRPr/>
            </a:pPr>
            <a:r>
              <a:rPr lang="it-IT" sz="1800" kern="0" dirty="0">
                <a:solidFill>
                  <a:schemeClr val="tx1"/>
                </a:solidFill>
                <a:latin typeface="Calibri" pitchFamily="34" charset="0"/>
                <a:cs typeface="+mn-cs"/>
              </a:rPr>
              <a:t>Beneficiari							15</a:t>
            </a:r>
          </a:p>
          <a:p>
            <a:pPr algn="just" eaLnBrk="0" hangingPunct="0">
              <a:lnSpc>
                <a:spcPct val="120000"/>
              </a:lnSpc>
              <a:spcBef>
                <a:spcPct val="20000"/>
              </a:spcBef>
              <a:buClr>
                <a:schemeClr val="bg1"/>
              </a:buClr>
              <a:buFont typeface="Arial" pitchFamily="34" charset="0"/>
              <a:buChar char="•"/>
              <a:defRPr/>
            </a:pPr>
            <a:r>
              <a:rPr lang="it-IT" sz="1800" kern="0" dirty="0">
                <a:solidFill>
                  <a:schemeClr val="tx1"/>
                </a:solidFill>
                <a:latin typeface="Calibri" pitchFamily="34" charset="0"/>
                <a:cs typeface="+mn-cs"/>
              </a:rPr>
              <a:t>Caratteristiche comuni						16</a:t>
            </a:r>
          </a:p>
          <a:p>
            <a:pPr algn="just" eaLnBrk="0" hangingPunct="0">
              <a:lnSpc>
                <a:spcPct val="120000"/>
              </a:lnSpc>
              <a:spcBef>
                <a:spcPct val="20000"/>
              </a:spcBef>
              <a:buClr>
                <a:schemeClr val="bg1"/>
              </a:buClr>
              <a:buFont typeface="Arial" pitchFamily="34" charset="0"/>
              <a:buChar char="•"/>
              <a:defRPr/>
            </a:pPr>
            <a:r>
              <a:rPr lang="it-IT" sz="1800" kern="0" dirty="0">
                <a:solidFill>
                  <a:schemeClr val="tx1"/>
                </a:solidFill>
                <a:latin typeface="Calibri" pitchFamily="34" charset="0"/>
                <a:cs typeface="+mn-cs"/>
              </a:rPr>
              <a:t>Dove trovare i bandi						17</a:t>
            </a:r>
          </a:p>
          <a:p>
            <a:pPr algn="just" eaLnBrk="0" hangingPunct="0">
              <a:lnSpc>
                <a:spcPct val="120000"/>
              </a:lnSpc>
              <a:spcBef>
                <a:spcPct val="20000"/>
              </a:spcBef>
              <a:buClr>
                <a:schemeClr val="bg1"/>
              </a:buClr>
              <a:defRPr/>
            </a:pPr>
            <a:endParaRPr lang="it-IT" sz="1800" kern="0" dirty="0">
              <a:solidFill>
                <a:schemeClr val="tx1"/>
              </a:solidFill>
              <a:latin typeface="Calibri" pitchFamily="34" charset="0"/>
              <a:cs typeface="+mn-cs"/>
            </a:endParaRPr>
          </a:p>
          <a:p>
            <a:pPr algn="just" eaLnBrk="0" hangingPunct="0">
              <a:lnSpc>
                <a:spcPct val="120000"/>
              </a:lnSpc>
              <a:spcBef>
                <a:spcPct val="20000"/>
              </a:spcBef>
              <a:buClr>
                <a:schemeClr val="bg1"/>
              </a:buClr>
              <a:buFontTx/>
              <a:buChar char="-"/>
              <a:defRPr/>
            </a:pPr>
            <a:endParaRPr lang="it-IT" sz="1800" i="1" kern="0" dirty="0">
              <a:latin typeface="+mn-lt"/>
              <a:cs typeface="+mn-cs"/>
            </a:endParaRPr>
          </a:p>
        </p:txBody>
      </p:sp>
      <p:pic>
        <p:nvPicPr>
          <p:cNvPr id="4100" name="Picture 6"/>
          <p:cNvPicPr>
            <a:picLocks noChangeAspect="1" noChangeArrowheads="1"/>
          </p:cNvPicPr>
          <p:nvPr/>
        </p:nvPicPr>
        <p:blipFill>
          <a:blip r:embed="rId2"/>
          <a:srcRect/>
          <a:stretch>
            <a:fillRect/>
          </a:stretch>
        </p:blipFill>
        <p:spPr bwMode="auto">
          <a:xfrm>
            <a:off x="8072438" y="0"/>
            <a:ext cx="1071562" cy="1071563"/>
          </a:xfrm>
          <a:prstGeom prst="rect">
            <a:avLst/>
          </a:prstGeom>
          <a:noFill/>
          <a:ln w="9525">
            <a:noFill/>
            <a:miter lim="800000"/>
            <a:headEnd/>
            <a:tailEnd/>
          </a:ln>
        </p:spPr>
      </p:pic>
      <p:grpSp>
        <p:nvGrpSpPr>
          <p:cNvPr id="4101" name="Gruppo 3"/>
          <p:cNvGrpSpPr>
            <a:grpSpLocks/>
          </p:cNvGrpSpPr>
          <p:nvPr/>
        </p:nvGrpSpPr>
        <p:grpSpPr bwMode="auto">
          <a:xfrm>
            <a:off x="3714750" y="0"/>
            <a:ext cx="1928813" cy="1357313"/>
            <a:chOff x="3714744" y="-24"/>
            <a:chExt cx="1928826" cy="1357322"/>
          </a:xfrm>
        </p:grpSpPr>
        <p:sp>
          <p:nvSpPr>
            <p:cNvPr id="4102" name="Rettangolo 4"/>
            <p:cNvSpPr>
              <a:spLocks noChangeArrowheads="1"/>
            </p:cNvSpPr>
            <p:nvPr/>
          </p:nvSpPr>
          <p:spPr bwMode="auto">
            <a:xfrm>
              <a:off x="3714744" y="-24"/>
              <a:ext cx="1928826" cy="1000132"/>
            </a:xfrm>
            <a:prstGeom prst="rect">
              <a:avLst/>
            </a:prstGeom>
            <a:solidFill>
              <a:srgbClr val="0F5494"/>
            </a:solidFill>
            <a:ln w="9525">
              <a:noFill/>
              <a:miter lim="800000"/>
              <a:headEnd/>
              <a:tailEnd/>
            </a:ln>
          </p:spPr>
          <p:txBody>
            <a:bodyPr anchor="ctr"/>
            <a:lstStyle/>
            <a:p>
              <a:pPr marL="3175"/>
              <a:endParaRPr lang="en-US"/>
            </a:p>
          </p:txBody>
        </p:sp>
        <p:sp>
          <p:nvSpPr>
            <p:cNvPr id="4103" name="Rettangolo 5"/>
            <p:cNvSpPr>
              <a:spLocks noChangeArrowheads="1"/>
            </p:cNvSpPr>
            <p:nvPr/>
          </p:nvSpPr>
          <p:spPr bwMode="auto">
            <a:xfrm>
              <a:off x="4143372" y="1000108"/>
              <a:ext cx="1000132" cy="357190"/>
            </a:xfrm>
            <a:prstGeom prst="rect">
              <a:avLst/>
            </a:prstGeom>
            <a:solidFill>
              <a:schemeClr val="bg1"/>
            </a:solidFill>
            <a:ln w="9525">
              <a:noFill/>
              <a:miter lim="800000"/>
              <a:headEnd/>
              <a:tailEnd/>
            </a:ln>
          </p:spPr>
          <p:txBody>
            <a:bodyPr anchor="ctr"/>
            <a:lstStyle/>
            <a:p>
              <a:pPr marL="3175"/>
              <a:endParaRPr lang="en-US"/>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EA19F5FD-BC1E-455B-98A6-175C2F9D1D63}" type="slidenum">
              <a:rPr lang="en-GB" smtClean="0"/>
              <a:pPr>
                <a:defRPr/>
              </a:pPr>
              <a:t>20</a:t>
            </a:fld>
            <a:endParaRPr lang="en-GB"/>
          </a:p>
        </p:txBody>
      </p:sp>
      <p:grpSp>
        <p:nvGrpSpPr>
          <p:cNvPr id="22531" name="Gruppo 7"/>
          <p:cNvGrpSpPr>
            <a:grpSpLocks/>
          </p:cNvGrpSpPr>
          <p:nvPr/>
        </p:nvGrpSpPr>
        <p:grpSpPr bwMode="auto">
          <a:xfrm>
            <a:off x="3714750" y="0"/>
            <a:ext cx="1928813" cy="1357313"/>
            <a:chOff x="3714744" y="-24"/>
            <a:chExt cx="1928826" cy="1357322"/>
          </a:xfrm>
        </p:grpSpPr>
        <p:sp>
          <p:nvSpPr>
            <p:cNvPr id="22578" name="Rettangolo 8"/>
            <p:cNvSpPr>
              <a:spLocks noChangeArrowheads="1"/>
            </p:cNvSpPr>
            <p:nvPr/>
          </p:nvSpPr>
          <p:spPr bwMode="auto">
            <a:xfrm>
              <a:off x="3714744" y="-24"/>
              <a:ext cx="1928826" cy="1000132"/>
            </a:xfrm>
            <a:prstGeom prst="rect">
              <a:avLst/>
            </a:prstGeom>
            <a:solidFill>
              <a:srgbClr val="0F5494"/>
            </a:solidFill>
            <a:ln w="9525">
              <a:noFill/>
              <a:miter lim="800000"/>
              <a:headEnd/>
              <a:tailEnd/>
            </a:ln>
          </p:spPr>
          <p:txBody>
            <a:bodyPr anchor="ctr"/>
            <a:lstStyle/>
            <a:p>
              <a:pPr marL="3175"/>
              <a:endParaRPr lang="en-US"/>
            </a:p>
          </p:txBody>
        </p:sp>
        <p:sp>
          <p:nvSpPr>
            <p:cNvPr id="22579" name="Rettangolo 9"/>
            <p:cNvSpPr>
              <a:spLocks noChangeArrowheads="1"/>
            </p:cNvSpPr>
            <p:nvPr/>
          </p:nvSpPr>
          <p:spPr bwMode="auto">
            <a:xfrm>
              <a:off x="4143372" y="1000108"/>
              <a:ext cx="1000132" cy="357190"/>
            </a:xfrm>
            <a:prstGeom prst="rect">
              <a:avLst/>
            </a:prstGeom>
            <a:solidFill>
              <a:schemeClr val="bg1"/>
            </a:solidFill>
            <a:ln w="9525">
              <a:noFill/>
              <a:miter lim="800000"/>
              <a:headEnd/>
              <a:tailEnd/>
            </a:ln>
          </p:spPr>
          <p:txBody>
            <a:bodyPr anchor="ctr"/>
            <a:lstStyle/>
            <a:p>
              <a:pPr marL="3175"/>
              <a:endParaRPr lang="en-US"/>
            </a:p>
          </p:txBody>
        </p:sp>
      </p:grpSp>
      <p:graphicFrame>
        <p:nvGraphicFramePr>
          <p:cNvPr id="10" name="Tabella 9"/>
          <p:cNvGraphicFramePr>
            <a:graphicFrameLocks noGrp="1"/>
          </p:cNvGraphicFramePr>
          <p:nvPr/>
        </p:nvGraphicFramePr>
        <p:xfrm>
          <a:off x="428625" y="1071563"/>
          <a:ext cx="8358246" cy="5123525"/>
        </p:xfrm>
        <a:graphic>
          <a:graphicData uri="http://schemas.openxmlformats.org/drawingml/2006/table">
            <a:tbl>
              <a:tblPr firstRow="1" bandRow="1">
                <a:tableStyleId>{21E4AEA4-8DFA-4A89-87EB-49C32662AFE0}</a:tableStyleId>
              </a:tblPr>
              <a:tblGrid>
                <a:gridCol w="5746305"/>
                <a:gridCol w="2611941"/>
              </a:tblGrid>
              <a:tr h="354619">
                <a:tc>
                  <a:txBody>
                    <a:bodyPr/>
                    <a:lstStyle/>
                    <a:p>
                      <a:r>
                        <a:rPr lang="en-GB" dirty="0" smtClean="0">
                          <a:latin typeface="Calibri" pitchFamily="34" charset="0"/>
                        </a:rPr>
                        <a:t>Nome</a:t>
                      </a:r>
                      <a:r>
                        <a:rPr lang="en-GB" baseline="0" dirty="0" smtClean="0">
                          <a:latin typeface="Calibri" pitchFamily="34" charset="0"/>
                        </a:rPr>
                        <a:t> del </a:t>
                      </a:r>
                      <a:r>
                        <a:rPr lang="en-GB" baseline="0" dirty="0" err="1" smtClean="0">
                          <a:latin typeface="Calibri" pitchFamily="34" charset="0"/>
                        </a:rPr>
                        <a:t>programma</a:t>
                      </a:r>
                      <a:endParaRPr lang="en-GB" dirty="0">
                        <a:latin typeface="Calibri" pitchFamily="34" charset="0"/>
                      </a:endParaRPr>
                    </a:p>
                  </a:txBody>
                  <a:tcPr>
                    <a:solidFill>
                      <a:srgbClr val="3E6FD2"/>
                    </a:solidFill>
                  </a:tcPr>
                </a:tc>
                <a:tc>
                  <a:txBody>
                    <a:bodyPr/>
                    <a:lstStyle/>
                    <a:p>
                      <a:r>
                        <a:rPr lang="en-GB" dirty="0" err="1" smtClean="0">
                          <a:latin typeface="Calibri" pitchFamily="34" charset="0"/>
                        </a:rPr>
                        <a:t>Settori</a:t>
                      </a:r>
                      <a:endParaRPr lang="en-GB" dirty="0">
                        <a:latin typeface="Calibri" pitchFamily="34" charset="0"/>
                      </a:endParaRPr>
                    </a:p>
                  </a:txBody>
                  <a:tcPr>
                    <a:solidFill>
                      <a:srgbClr val="3E6FD2"/>
                    </a:solidFill>
                  </a:tcPr>
                </a:tc>
              </a:tr>
              <a:tr h="339843">
                <a:tc>
                  <a:txBody>
                    <a:bodyPr/>
                    <a:lstStyle/>
                    <a:p>
                      <a:r>
                        <a:rPr lang="en-GB" sz="1700" b="1" dirty="0" smtClean="0">
                          <a:solidFill>
                            <a:srgbClr val="00B050"/>
                          </a:solidFill>
                          <a:latin typeface="Calibri" pitchFamily="34" charset="0"/>
                        </a:rPr>
                        <a:t>Horizon</a:t>
                      </a:r>
                      <a:r>
                        <a:rPr lang="en-GB" sz="1700" b="1" baseline="0" dirty="0" smtClean="0">
                          <a:solidFill>
                            <a:srgbClr val="00B050"/>
                          </a:solidFill>
                          <a:latin typeface="Calibri" pitchFamily="34" charset="0"/>
                        </a:rPr>
                        <a:t> 2020</a:t>
                      </a:r>
                      <a:endParaRPr lang="en-GB" sz="1700" b="1" dirty="0">
                        <a:solidFill>
                          <a:srgbClr val="00B050"/>
                        </a:solidFill>
                        <a:latin typeface="Calibri" pitchFamily="34" charset="0"/>
                      </a:endParaRPr>
                    </a:p>
                  </a:txBody>
                  <a:tcPr anchor="ctr"/>
                </a:tc>
                <a:tc>
                  <a:txBody>
                    <a:bodyPr/>
                    <a:lstStyle/>
                    <a:p>
                      <a:r>
                        <a:rPr lang="en-GB" sz="1700" dirty="0" err="1" smtClean="0">
                          <a:latin typeface="Calibri" pitchFamily="34" charset="0"/>
                        </a:rPr>
                        <a:t>Innovazione</a:t>
                      </a:r>
                      <a:endParaRPr lang="en-GB" sz="1700" dirty="0">
                        <a:latin typeface="Calibri" pitchFamily="34" charset="0"/>
                      </a:endParaRPr>
                    </a:p>
                  </a:txBody>
                  <a:tcPr anchor="ctr"/>
                </a:tc>
              </a:tr>
              <a:tr h="339843">
                <a:tc>
                  <a:txBody>
                    <a:bodyPr/>
                    <a:lstStyle/>
                    <a:p>
                      <a:r>
                        <a:rPr lang="en-GB" sz="1700" b="1" dirty="0" smtClean="0">
                          <a:solidFill>
                            <a:srgbClr val="00B050"/>
                          </a:solidFill>
                          <a:latin typeface="Calibri" pitchFamily="34" charset="0"/>
                        </a:rPr>
                        <a:t>COSME</a:t>
                      </a:r>
                      <a:endParaRPr lang="en-GB" sz="1700" b="1" dirty="0">
                        <a:solidFill>
                          <a:srgbClr val="00B050"/>
                        </a:solidFill>
                        <a:latin typeface="Calibri" pitchFamily="34" charset="0"/>
                      </a:endParaRPr>
                    </a:p>
                  </a:txBody>
                  <a:tcPr anchor="ctr"/>
                </a:tc>
                <a:tc>
                  <a:txBody>
                    <a:bodyPr/>
                    <a:lstStyle/>
                    <a:p>
                      <a:r>
                        <a:rPr lang="en-GB" sz="1700" dirty="0" err="1" smtClean="0">
                          <a:latin typeface="Calibri" pitchFamily="34" charset="0"/>
                        </a:rPr>
                        <a:t>Imprese</a:t>
                      </a:r>
                      <a:r>
                        <a:rPr lang="en-GB" sz="1700" baseline="0" dirty="0" smtClean="0">
                          <a:latin typeface="Calibri" pitchFamily="34" charset="0"/>
                        </a:rPr>
                        <a:t> e PMI</a:t>
                      </a:r>
                      <a:endParaRPr lang="en-GB" sz="1700" dirty="0">
                        <a:latin typeface="Calibri" pitchFamily="34" charset="0"/>
                      </a:endParaRPr>
                    </a:p>
                  </a:txBody>
                  <a:tcPr anchor="ctr"/>
                </a:tc>
              </a:tr>
              <a:tr h="4333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700" b="1" dirty="0" err="1" smtClean="0">
                          <a:solidFill>
                            <a:srgbClr val="00B050"/>
                          </a:solidFill>
                          <a:latin typeface="Calibri" pitchFamily="34" charset="0"/>
                        </a:rPr>
                        <a:t>Strumento</a:t>
                      </a:r>
                      <a:r>
                        <a:rPr lang="en-GB" sz="1700" b="1" baseline="0" dirty="0" smtClean="0">
                          <a:solidFill>
                            <a:srgbClr val="00B050"/>
                          </a:solidFill>
                          <a:latin typeface="Calibri" pitchFamily="34" charset="0"/>
                        </a:rPr>
                        <a:t> per le PMI</a:t>
                      </a:r>
                      <a:endParaRPr lang="en-GB" sz="1700" b="1" dirty="0" smtClean="0">
                        <a:solidFill>
                          <a:srgbClr val="00B050"/>
                        </a:solidFill>
                        <a:latin typeface="Calibri" pitchFamily="34" charset="0"/>
                      </a:endParaRPr>
                    </a:p>
                  </a:txBody>
                  <a:tcPr anchor="ctr"/>
                </a:tc>
                <a:tc>
                  <a:txBody>
                    <a:bodyPr/>
                    <a:lstStyle/>
                    <a:p>
                      <a:r>
                        <a:rPr lang="en-GB" sz="1700" dirty="0" err="1" smtClean="0">
                          <a:latin typeface="Calibri" pitchFamily="34" charset="0"/>
                        </a:rPr>
                        <a:t>Piccole</a:t>
                      </a:r>
                      <a:r>
                        <a:rPr lang="en-GB" sz="1700" baseline="0" dirty="0" smtClean="0">
                          <a:latin typeface="Calibri" pitchFamily="34" charset="0"/>
                        </a:rPr>
                        <a:t> e </a:t>
                      </a:r>
                      <a:r>
                        <a:rPr lang="en-GB" sz="1700" baseline="0" dirty="0" err="1" smtClean="0">
                          <a:latin typeface="Calibri" pitchFamily="34" charset="0"/>
                        </a:rPr>
                        <a:t>Medie</a:t>
                      </a:r>
                      <a:r>
                        <a:rPr lang="en-GB" sz="1700" baseline="0" dirty="0" smtClean="0">
                          <a:latin typeface="Calibri" pitchFamily="34" charset="0"/>
                        </a:rPr>
                        <a:t> </a:t>
                      </a:r>
                      <a:r>
                        <a:rPr lang="en-GB" sz="1700" baseline="0" dirty="0" err="1" smtClean="0">
                          <a:latin typeface="Calibri" pitchFamily="34" charset="0"/>
                        </a:rPr>
                        <a:t>Imprese</a:t>
                      </a:r>
                      <a:endParaRPr lang="en-GB" sz="1700" dirty="0">
                        <a:latin typeface="Calibri" pitchFamily="34" charset="0"/>
                      </a:endParaRPr>
                    </a:p>
                  </a:txBody>
                  <a:tcPr anchor="ctr"/>
                </a:tc>
              </a:tr>
              <a:tr h="339843">
                <a:tc>
                  <a:txBody>
                    <a:bodyPr/>
                    <a:lstStyle/>
                    <a:p>
                      <a:r>
                        <a:rPr lang="en-GB" sz="1700" dirty="0" smtClean="0">
                          <a:latin typeface="Calibri" pitchFamily="34" charset="0"/>
                        </a:rPr>
                        <a:t>Life</a:t>
                      </a:r>
                      <a:r>
                        <a:rPr lang="en-GB" sz="1700" baseline="0" dirty="0" smtClean="0">
                          <a:latin typeface="Calibri" pitchFamily="34" charset="0"/>
                        </a:rPr>
                        <a:t> Plus </a:t>
                      </a:r>
                      <a:r>
                        <a:rPr lang="en-GB" sz="1700" b="1" baseline="0" dirty="0" smtClean="0">
                          <a:solidFill>
                            <a:srgbClr val="00B050"/>
                          </a:solidFill>
                          <a:latin typeface="Calibri" pitchFamily="34" charset="0"/>
                        </a:rPr>
                        <a:t>(</a:t>
                      </a:r>
                      <a:r>
                        <a:rPr lang="en-GB" sz="1700" b="1" baseline="0" dirty="0" err="1" smtClean="0">
                          <a:solidFill>
                            <a:srgbClr val="00B050"/>
                          </a:solidFill>
                          <a:latin typeface="Calibri" pitchFamily="34" charset="0"/>
                        </a:rPr>
                        <a:t>cenno</a:t>
                      </a:r>
                      <a:r>
                        <a:rPr lang="en-GB" sz="1700" b="1" baseline="0" dirty="0" smtClean="0">
                          <a:solidFill>
                            <a:srgbClr val="00B050"/>
                          </a:solidFill>
                          <a:latin typeface="Calibri" pitchFamily="34" charset="0"/>
                        </a:rPr>
                        <a:t>)</a:t>
                      </a:r>
                      <a:endParaRPr lang="en-GB" sz="1700" b="1" dirty="0">
                        <a:solidFill>
                          <a:srgbClr val="00B050"/>
                        </a:solidFill>
                        <a:latin typeface="Calibri" pitchFamily="34" charset="0"/>
                      </a:endParaRPr>
                    </a:p>
                  </a:txBody>
                  <a:tcPr anchor="ctr"/>
                </a:tc>
                <a:tc>
                  <a:txBody>
                    <a:bodyPr/>
                    <a:lstStyle/>
                    <a:p>
                      <a:r>
                        <a:rPr lang="en-GB" sz="1700" dirty="0" err="1" smtClean="0">
                          <a:latin typeface="Calibri" pitchFamily="34" charset="0"/>
                        </a:rPr>
                        <a:t>Ambiente</a:t>
                      </a:r>
                      <a:endParaRPr lang="en-GB" sz="1700" dirty="0">
                        <a:latin typeface="Calibri" pitchFamily="34" charset="0"/>
                      </a:endParaRPr>
                    </a:p>
                  </a:txBody>
                  <a:tcPr anchor="ctr"/>
                </a:tc>
              </a:tr>
              <a:tr h="339843">
                <a:tc>
                  <a:txBody>
                    <a:bodyPr/>
                    <a:lstStyle/>
                    <a:p>
                      <a:r>
                        <a:rPr lang="en-GB" sz="1700" dirty="0" err="1" smtClean="0">
                          <a:latin typeface="Calibri" pitchFamily="34" charset="0"/>
                        </a:rPr>
                        <a:t>Europa</a:t>
                      </a:r>
                      <a:r>
                        <a:rPr lang="en-GB" sz="1700" dirty="0" smtClean="0">
                          <a:latin typeface="Calibri" pitchFamily="34" charset="0"/>
                        </a:rPr>
                        <a:t> per </a:t>
                      </a:r>
                      <a:r>
                        <a:rPr lang="en-GB" sz="1700" dirty="0" err="1" smtClean="0">
                          <a:latin typeface="Calibri" pitchFamily="34" charset="0"/>
                        </a:rPr>
                        <a:t>i</a:t>
                      </a:r>
                      <a:r>
                        <a:rPr lang="en-GB" sz="1700" dirty="0" smtClean="0">
                          <a:latin typeface="Calibri" pitchFamily="34" charset="0"/>
                        </a:rPr>
                        <a:t> </a:t>
                      </a:r>
                      <a:r>
                        <a:rPr lang="en-GB" sz="1700" dirty="0" err="1" smtClean="0">
                          <a:latin typeface="Calibri" pitchFamily="34" charset="0"/>
                        </a:rPr>
                        <a:t>cittadini</a:t>
                      </a:r>
                      <a:endParaRPr lang="en-GB" sz="1700" dirty="0">
                        <a:latin typeface="Calibri" pitchFamily="34" charset="0"/>
                      </a:endParaRPr>
                    </a:p>
                  </a:txBody>
                  <a:tcPr anchor="ctr"/>
                </a:tc>
                <a:tc>
                  <a:txBody>
                    <a:bodyPr/>
                    <a:lstStyle/>
                    <a:p>
                      <a:r>
                        <a:rPr lang="en-GB" sz="1700" dirty="0" err="1" smtClean="0">
                          <a:latin typeface="Calibri" pitchFamily="34" charset="0"/>
                        </a:rPr>
                        <a:t>Comuntà</a:t>
                      </a:r>
                      <a:r>
                        <a:rPr lang="en-GB" sz="1700" baseline="0" dirty="0" smtClean="0">
                          <a:latin typeface="Calibri" pitchFamily="34" charset="0"/>
                        </a:rPr>
                        <a:t> </a:t>
                      </a:r>
                      <a:r>
                        <a:rPr lang="en-GB" sz="1700" baseline="0" dirty="0" err="1" smtClean="0">
                          <a:latin typeface="Calibri" pitchFamily="34" charset="0"/>
                        </a:rPr>
                        <a:t>locali</a:t>
                      </a:r>
                      <a:endParaRPr lang="en-GB" sz="1700" dirty="0">
                        <a:latin typeface="Calibri" pitchFamily="34" charset="0"/>
                      </a:endParaRPr>
                    </a:p>
                  </a:txBody>
                  <a:tcPr anchor="ctr"/>
                </a:tc>
              </a:tr>
              <a:tr h="552963">
                <a:tc>
                  <a:txBody>
                    <a:bodyPr/>
                    <a:lstStyle/>
                    <a:p>
                      <a:r>
                        <a:rPr lang="en-GB" sz="1700" dirty="0" smtClean="0">
                          <a:latin typeface="Calibri" pitchFamily="34" charset="0"/>
                        </a:rPr>
                        <a:t>Erasmus</a:t>
                      </a:r>
                      <a:r>
                        <a:rPr lang="en-GB" sz="1700" baseline="0" dirty="0" smtClean="0">
                          <a:latin typeface="Calibri" pitchFamily="34" charset="0"/>
                        </a:rPr>
                        <a:t> Plus</a:t>
                      </a:r>
                      <a:endParaRPr lang="en-GB" sz="1700" dirty="0">
                        <a:latin typeface="Calibri" pitchFamily="34" charset="0"/>
                      </a:endParaRPr>
                    </a:p>
                  </a:txBody>
                  <a:tcPr anchor="ctr"/>
                </a:tc>
                <a:tc>
                  <a:txBody>
                    <a:bodyPr/>
                    <a:lstStyle/>
                    <a:p>
                      <a:r>
                        <a:rPr lang="en-GB" sz="1700" dirty="0" err="1" smtClean="0">
                          <a:latin typeface="Calibri" pitchFamily="34" charset="0"/>
                        </a:rPr>
                        <a:t>Educazione</a:t>
                      </a:r>
                      <a:r>
                        <a:rPr lang="en-GB" sz="1700" dirty="0" smtClean="0">
                          <a:latin typeface="Calibri" pitchFamily="34" charset="0"/>
                        </a:rPr>
                        <a:t>,</a:t>
                      </a:r>
                      <a:r>
                        <a:rPr lang="en-GB" sz="1700" baseline="0" dirty="0" smtClean="0">
                          <a:latin typeface="Calibri" pitchFamily="34" charset="0"/>
                        </a:rPr>
                        <a:t> </a:t>
                      </a:r>
                      <a:r>
                        <a:rPr lang="en-GB" sz="1700" baseline="0" dirty="0" err="1" smtClean="0">
                          <a:latin typeface="Calibri" pitchFamily="34" charset="0"/>
                        </a:rPr>
                        <a:t>giovani</a:t>
                      </a:r>
                      <a:r>
                        <a:rPr lang="en-GB" sz="1700" baseline="0" dirty="0" smtClean="0">
                          <a:latin typeface="Calibri" pitchFamily="34" charset="0"/>
                        </a:rPr>
                        <a:t> e sport</a:t>
                      </a:r>
                      <a:endParaRPr lang="en-GB" sz="1700" dirty="0">
                        <a:latin typeface="Calibri" pitchFamily="34" charset="0"/>
                      </a:endParaRPr>
                    </a:p>
                  </a:txBody>
                  <a:tcPr anchor="ctr"/>
                </a:tc>
              </a:tr>
              <a:tr h="552963">
                <a:tc>
                  <a:txBody>
                    <a:bodyPr/>
                    <a:lstStyle/>
                    <a:p>
                      <a:r>
                        <a:rPr lang="en-GB" sz="1700" dirty="0" err="1" smtClean="0">
                          <a:latin typeface="Calibri" pitchFamily="34" charset="0"/>
                        </a:rPr>
                        <a:t>Europa</a:t>
                      </a:r>
                      <a:r>
                        <a:rPr lang="en-GB" sz="1700" dirty="0" smtClean="0">
                          <a:latin typeface="Calibri" pitchFamily="34" charset="0"/>
                        </a:rPr>
                        <a:t> </a:t>
                      </a:r>
                      <a:r>
                        <a:rPr lang="en-GB" sz="1700" dirty="0" err="1" smtClean="0">
                          <a:latin typeface="Calibri" pitchFamily="34" charset="0"/>
                        </a:rPr>
                        <a:t>Creativa</a:t>
                      </a:r>
                      <a:endParaRPr lang="en-GB" sz="1700" dirty="0">
                        <a:latin typeface="Calibri" pitchFamily="34" charset="0"/>
                      </a:endParaRPr>
                    </a:p>
                  </a:txBody>
                  <a:tcPr anchor="ctr"/>
                </a:tc>
                <a:tc>
                  <a:txBody>
                    <a:bodyPr/>
                    <a:lstStyle/>
                    <a:p>
                      <a:r>
                        <a:rPr lang="en-GB" sz="1700" dirty="0" smtClean="0">
                          <a:latin typeface="Calibri" pitchFamily="34" charset="0"/>
                        </a:rPr>
                        <a:t>Media,</a:t>
                      </a:r>
                      <a:r>
                        <a:rPr lang="en-GB" sz="1700" baseline="0" dirty="0" smtClean="0">
                          <a:latin typeface="Calibri" pitchFamily="34" charset="0"/>
                        </a:rPr>
                        <a:t> </a:t>
                      </a:r>
                      <a:r>
                        <a:rPr lang="en-GB" sz="1700" dirty="0" err="1" smtClean="0">
                          <a:latin typeface="Calibri" pitchFamily="34" charset="0"/>
                        </a:rPr>
                        <a:t>Cultura</a:t>
                      </a:r>
                      <a:r>
                        <a:rPr lang="en-GB" sz="1700" dirty="0" smtClean="0">
                          <a:latin typeface="Calibri" pitchFamily="34" charset="0"/>
                        </a:rPr>
                        <a:t>, </a:t>
                      </a:r>
                      <a:r>
                        <a:rPr lang="en-GB" sz="1700" dirty="0" err="1" smtClean="0">
                          <a:latin typeface="Calibri" pitchFamily="34" charset="0"/>
                        </a:rPr>
                        <a:t>Audiovisivi</a:t>
                      </a:r>
                      <a:endParaRPr lang="en-GB" sz="1700" dirty="0">
                        <a:latin typeface="Calibri" pitchFamily="34" charset="0"/>
                      </a:endParaRPr>
                    </a:p>
                  </a:txBody>
                  <a:tcPr anchor="ctr"/>
                </a:tc>
              </a:tr>
              <a:tr h="339843">
                <a:tc>
                  <a:txBody>
                    <a:bodyPr/>
                    <a:lstStyle/>
                    <a:p>
                      <a:r>
                        <a:rPr lang="en-GB" sz="1700" dirty="0" err="1" smtClean="0">
                          <a:latin typeface="Calibri" pitchFamily="34" charset="0"/>
                        </a:rPr>
                        <a:t>Diritti</a:t>
                      </a:r>
                      <a:r>
                        <a:rPr lang="en-GB" sz="1700" dirty="0" smtClean="0">
                          <a:latin typeface="Calibri" pitchFamily="34" charset="0"/>
                        </a:rPr>
                        <a:t> e </a:t>
                      </a:r>
                      <a:r>
                        <a:rPr lang="en-GB" sz="1700" dirty="0" err="1" smtClean="0">
                          <a:latin typeface="Calibri" pitchFamily="34" charset="0"/>
                        </a:rPr>
                        <a:t>cittadinaza</a:t>
                      </a:r>
                      <a:endParaRPr lang="en-GB" sz="1700" dirty="0">
                        <a:latin typeface="Calibri" pitchFamily="34" charset="0"/>
                      </a:endParaRPr>
                    </a:p>
                  </a:txBody>
                  <a:tcPr anchor="ctr"/>
                </a:tc>
                <a:tc>
                  <a:txBody>
                    <a:bodyPr/>
                    <a:lstStyle/>
                    <a:p>
                      <a:r>
                        <a:rPr lang="en-GB" sz="1700" dirty="0" err="1" smtClean="0">
                          <a:latin typeface="Calibri" pitchFamily="34" charset="0"/>
                        </a:rPr>
                        <a:t>Diritto</a:t>
                      </a:r>
                      <a:r>
                        <a:rPr lang="en-GB" sz="1700" baseline="0" dirty="0" smtClean="0">
                          <a:latin typeface="Calibri" pitchFamily="34" charset="0"/>
                        </a:rPr>
                        <a:t> </a:t>
                      </a:r>
                      <a:r>
                        <a:rPr lang="en-GB" sz="1700" baseline="0" dirty="0" err="1" smtClean="0">
                          <a:latin typeface="Calibri" pitchFamily="34" charset="0"/>
                        </a:rPr>
                        <a:t>europeo</a:t>
                      </a:r>
                      <a:r>
                        <a:rPr lang="en-GB" sz="1700" baseline="0" dirty="0" smtClean="0">
                          <a:latin typeface="Calibri" pitchFamily="34" charset="0"/>
                        </a:rPr>
                        <a:t> </a:t>
                      </a:r>
                      <a:endParaRPr lang="en-GB" sz="1700" dirty="0">
                        <a:latin typeface="Calibri" pitchFamily="34" charset="0"/>
                      </a:endParaRPr>
                    </a:p>
                  </a:txBody>
                  <a:tcPr anchor="ctr"/>
                </a:tc>
              </a:tr>
              <a:tr h="414282">
                <a:tc>
                  <a:txBody>
                    <a:bodyPr/>
                    <a:lstStyle/>
                    <a:p>
                      <a:r>
                        <a:rPr lang="en-GB" sz="1700" dirty="0" err="1" smtClean="0">
                          <a:latin typeface="Calibri" pitchFamily="34" charset="0"/>
                        </a:rPr>
                        <a:t>Impiego</a:t>
                      </a:r>
                      <a:r>
                        <a:rPr lang="en-GB" sz="1700" baseline="0" dirty="0" smtClean="0">
                          <a:latin typeface="Calibri" pitchFamily="34" charset="0"/>
                        </a:rPr>
                        <a:t> </a:t>
                      </a:r>
                      <a:r>
                        <a:rPr lang="en-GB" sz="1700" baseline="0" dirty="0" err="1" smtClean="0">
                          <a:latin typeface="Calibri" pitchFamily="34" charset="0"/>
                        </a:rPr>
                        <a:t>ed</a:t>
                      </a:r>
                      <a:r>
                        <a:rPr lang="en-GB" sz="1700" baseline="0" dirty="0" smtClean="0">
                          <a:latin typeface="Calibri" pitchFamily="34" charset="0"/>
                        </a:rPr>
                        <a:t> </a:t>
                      </a:r>
                      <a:r>
                        <a:rPr lang="en-GB" sz="1700" baseline="0" dirty="0" err="1" smtClean="0">
                          <a:latin typeface="Calibri" pitchFamily="34" charset="0"/>
                        </a:rPr>
                        <a:t>innovazione</a:t>
                      </a:r>
                      <a:r>
                        <a:rPr lang="en-GB" sz="1700" baseline="0" dirty="0" smtClean="0">
                          <a:latin typeface="Calibri" pitchFamily="34" charset="0"/>
                        </a:rPr>
                        <a:t> </a:t>
                      </a:r>
                      <a:r>
                        <a:rPr lang="en-GB" sz="1700" baseline="0" dirty="0" err="1" smtClean="0">
                          <a:latin typeface="Calibri" pitchFamily="34" charset="0"/>
                        </a:rPr>
                        <a:t>sociale</a:t>
                      </a:r>
                      <a:endParaRPr lang="en-GB" sz="1700" dirty="0">
                        <a:latin typeface="Calibri" pitchFamily="34" charset="0"/>
                      </a:endParaRPr>
                    </a:p>
                  </a:txBody>
                  <a:tcPr anchor="ctr"/>
                </a:tc>
                <a:tc>
                  <a:txBody>
                    <a:bodyPr/>
                    <a:lstStyle/>
                    <a:p>
                      <a:r>
                        <a:rPr lang="en-GB" sz="1700" dirty="0" err="1" smtClean="0">
                          <a:latin typeface="Calibri" pitchFamily="34" charset="0"/>
                        </a:rPr>
                        <a:t>Opinione</a:t>
                      </a:r>
                      <a:r>
                        <a:rPr lang="en-GB" sz="1700" dirty="0" smtClean="0">
                          <a:latin typeface="Calibri" pitchFamily="34" charset="0"/>
                        </a:rPr>
                        <a:t> </a:t>
                      </a:r>
                      <a:r>
                        <a:rPr lang="en-GB" sz="1700" dirty="0" err="1" smtClean="0">
                          <a:latin typeface="Calibri" pitchFamily="34" charset="0"/>
                        </a:rPr>
                        <a:t>pubblica</a:t>
                      </a:r>
                      <a:r>
                        <a:rPr lang="en-GB" sz="1700" baseline="0" dirty="0" smtClean="0">
                          <a:latin typeface="Calibri" pitchFamily="34" charset="0"/>
                        </a:rPr>
                        <a:t> e </a:t>
                      </a:r>
                      <a:r>
                        <a:rPr lang="en-GB" sz="1700" baseline="0" dirty="0" err="1" smtClean="0">
                          <a:latin typeface="Calibri" pitchFamily="34" charset="0"/>
                        </a:rPr>
                        <a:t>società</a:t>
                      </a:r>
                      <a:endParaRPr lang="en-GB" sz="1700" dirty="0">
                        <a:latin typeface="Calibri" pitchFamily="34" charset="0"/>
                      </a:endParaRPr>
                    </a:p>
                  </a:txBody>
                  <a:tcPr anchor="ctr"/>
                </a:tc>
              </a:tr>
              <a:tr h="339843">
                <a:tc>
                  <a:txBody>
                    <a:bodyPr/>
                    <a:lstStyle/>
                    <a:p>
                      <a:r>
                        <a:rPr lang="en-GB" sz="1700" dirty="0" err="1" smtClean="0">
                          <a:latin typeface="Calibri" pitchFamily="34" charset="0"/>
                        </a:rPr>
                        <a:t>Strumenti</a:t>
                      </a:r>
                      <a:r>
                        <a:rPr lang="en-GB" sz="1700" baseline="0" dirty="0" smtClean="0">
                          <a:latin typeface="Calibri" pitchFamily="34" charset="0"/>
                        </a:rPr>
                        <a:t> per la </a:t>
                      </a:r>
                      <a:r>
                        <a:rPr lang="en-GB" sz="1700" baseline="0" dirty="0" err="1" smtClean="0">
                          <a:latin typeface="Calibri" pitchFamily="34" charset="0"/>
                        </a:rPr>
                        <a:t>protezione</a:t>
                      </a:r>
                      <a:r>
                        <a:rPr lang="en-GB" sz="1700" baseline="0" dirty="0" smtClean="0">
                          <a:latin typeface="Calibri" pitchFamily="34" charset="0"/>
                        </a:rPr>
                        <a:t> </a:t>
                      </a:r>
                      <a:r>
                        <a:rPr lang="en-GB" sz="1700" baseline="0" dirty="0" err="1" smtClean="0">
                          <a:latin typeface="Calibri" pitchFamily="34" charset="0"/>
                        </a:rPr>
                        <a:t>civile</a:t>
                      </a:r>
                      <a:endParaRPr lang="en-GB" sz="1700" dirty="0">
                        <a:latin typeface="Calibri" pitchFamily="34" charset="0"/>
                      </a:endParaRPr>
                    </a:p>
                  </a:txBody>
                  <a:tcPr anchor="ctr"/>
                </a:tc>
                <a:tc>
                  <a:txBody>
                    <a:bodyPr/>
                    <a:lstStyle/>
                    <a:p>
                      <a:r>
                        <a:rPr lang="en-GB" sz="1700" dirty="0" err="1" smtClean="0">
                          <a:latin typeface="Calibri" pitchFamily="34" charset="0"/>
                        </a:rPr>
                        <a:t>Protezione</a:t>
                      </a:r>
                      <a:r>
                        <a:rPr lang="en-GB" sz="1700" dirty="0" smtClean="0">
                          <a:latin typeface="Calibri" pitchFamily="34" charset="0"/>
                        </a:rPr>
                        <a:t> </a:t>
                      </a:r>
                      <a:r>
                        <a:rPr lang="en-GB" sz="1700" dirty="0" err="1" smtClean="0">
                          <a:latin typeface="Calibri" pitchFamily="34" charset="0"/>
                        </a:rPr>
                        <a:t>civile</a:t>
                      </a:r>
                      <a:endParaRPr lang="en-GB" sz="1700" dirty="0">
                        <a:latin typeface="Calibri" pitchFamily="34" charset="0"/>
                      </a:endParaRPr>
                    </a:p>
                  </a:txBody>
                  <a:tcPr anchor="ctr"/>
                </a:tc>
              </a:tr>
              <a:tr h="339843">
                <a:tc>
                  <a:txBody>
                    <a:bodyPr/>
                    <a:lstStyle/>
                    <a:p>
                      <a:r>
                        <a:rPr lang="en-GB" sz="1700" dirty="0" err="1" smtClean="0">
                          <a:latin typeface="Calibri" pitchFamily="34" charset="0"/>
                        </a:rPr>
                        <a:t>Crescita</a:t>
                      </a:r>
                      <a:r>
                        <a:rPr lang="en-GB" sz="1700" dirty="0" smtClean="0">
                          <a:latin typeface="Calibri" pitchFamily="34" charset="0"/>
                        </a:rPr>
                        <a:t> per la salute</a:t>
                      </a:r>
                      <a:endParaRPr lang="en-GB" sz="1700" dirty="0">
                        <a:latin typeface="Calibri" pitchFamily="34" charset="0"/>
                      </a:endParaRPr>
                    </a:p>
                  </a:txBody>
                  <a:tcPr anchor="ctr"/>
                </a:tc>
                <a:tc>
                  <a:txBody>
                    <a:bodyPr/>
                    <a:lstStyle/>
                    <a:p>
                      <a:r>
                        <a:rPr lang="en-GB" sz="1700" dirty="0" smtClean="0">
                          <a:latin typeface="Calibri" pitchFamily="34" charset="0"/>
                        </a:rPr>
                        <a:t>Salute </a:t>
                      </a:r>
                      <a:r>
                        <a:rPr lang="en-GB" sz="1700" dirty="0" err="1" smtClean="0">
                          <a:latin typeface="Calibri" pitchFamily="34" charset="0"/>
                        </a:rPr>
                        <a:t>pubblica</a:t>
                      </a:r>
                      <a:endParaRPr lang="en-GB" sz="1700" dirty="0">
                        <a:latin typeface="Calibri" pitchFamily="34" charset="0"/>
                      </a:endParaRPr>
                    </a:p>
                  </a:txBody>
                  <a:tcPr anchor="ctr"/>
                </a:tc>
              </a:tr>
              <a:tr h="339843">
                <a:tc>
                  <a:txBody>
                    <a:bodyPr/>
                    <a:lstStyle/>
                    <a:p>
                      <a:r>
                        <a:rPr lang="en-GB" sz="1700" dirty="0" err="1" smtClean="0">
                          <a:latin typeface="Calibri" pitchFamily="34" charset="0"/>
                        </a:rPr>
                        <a:t>Fondo</a:t>
                      </a:r>
                      <a:r>
                        <a:rPr lang="en-GB" sz="1700" dirty="0" smtClean="0">
                          <a:latin typeface="Calibri" pitchFamily="34" charset="0"/>
                        </a:rPr>
                        <a:t> per la </a:t>
                      </a:r>
                      <a:r>
                        <a:rPr lang="en-GB" sz="1700" dirty="0" err="1" smtClean="0">
                          <a:latin typeface="Calibri" pitchFamily="34" charset="0"/>
                        </a:rPr>
                        <a:t>sicurezza</a:t>
                      </a:r>
                      <a:r>
                        <a:rPr lang="en-GB" sz="1700" baseline="0" dirty="0" smtClean="0">
                          <a:latin typeface="Calibri" pitchFamily="34" charset="0"/>
                        </a:rPr>
                        <a:t> </a:t>
                      </a:r>
                      <a:r>
                        <a:rPr lang="en-GB" sz="1700" baseline="0" dirty="0" err="1" smtClean="0">
                          <a:latin typeface="Calibri" pitchFamily="34" charset="0"/>
                        </a:rPr>
                        <a:t>interna</a:t>
                      </a:r>
                      <a:endParaRPr lang="en-GB" sz="1700" dirty="0">
                        <a:latin typeface="Calibri" pitchFamily="34" charset="0"/>
                      </a:endParaRPr>
                    </a:p>
                  </a:txBody>
                  <a:tcPr anchor="ctr"/>
                </a:tc>
                <a:tc>
                  <a:txBody>
                    <a:bodyPr/>
                    <a:lstStyle/>
                    <a:p>
                      <a:r>
                        <a:rPr lang="en-GB" sz="1700" dirty="0" err="1" smtClean="0">
                          <a:latin typeface="Calibri" pitchFamily="34" charset="0"/>
                        </a:rPr>
                        <a:t>Sicurezza</a:t>
                      </a:r>
                      <a:r>
                        <a:rPr lang="en-GB" sz="1700" dirty="0" smtClean="0">
                          <a:latin typeface="Calibri" pitchFamily="34" charset="0"/>
                        </a:rPr>
                        <a:t> </a:t>
                      </a:r>
                      <a:r>
                        <a:rPr lang="en-GB" sz="1700" dirty="0" err="1" smtClean="0">
                          <a:latin typeface="Calibri" pitchFamily="34" charset="0"/>
                        </a:rPr>
                        <a:t>interna</a:t>
                      </a:r>
                      <a:endParaRPr lang="en-GB" sz="1700" dirty="0">
                        <a:latin typeface="Calibri" pitchFamily="34" charset="0"/>
                      </a:endParaRPr>
                    </a:p>
                  </a:txBody>
                  <a:tcPr anchor="ctr"/>
                </a:tc>
              </a:tr>
            </a:tbl>
          </a:graphicData>
        </a:graphic>
      </p:graphicFrame>
      <p:sp>
        <p:nvSpPr>
          <p:cNvPr id="12" name="CasellaDiTesto 11"/>
          <p:cNvSpPr txBox="1"/>
          <p:nvPr/>
        </p:nvSpPr>
        <p:spPr>
          <a:xfrm>
            <a:off x="214313" y="201613"/>
            <a:ext cx="8643937" cy="584200"/>
          </a:xfrm>
          <a:prstGeom prst="rect">
            <a:avLst/>
          </a:prstGeom>
          <a:noFill/>
        </p:spPr>
        <p:txBody>
          <a:bodyPr>
            <a:spAutoFit/>
          </a:bodyPr>
          <a:lstStyle/>
          <a:p>
            <a:pPr>
              <a:defRPr/>
            </a:pPr>
            <a:r>
              <a:rPr lang="en-US" sz="3200" b="1" u="sng" dirty="0" err="1">
                <a:solidFill>
                  <a:schemeClr val="bg1"/>
                </a:solidFill>
                <a:effectLst>
                  <a:outerShdw blurRad="38100" dist="38100" dir="2700000" algn="tl">
                    <a:srgbClr val="000000">
                      <a:alpha val="43137"/>
                    </a:srgbClr>
                  </a:outerShdw>
                </a:effectLst>
                <a:latin typeface="Calibri" pitchFamily="34" charset="0"/>
              </a:rPr>
              <a:t>Panoramica</a:t>
            </a:r>
            <a:r>
              <a:rPr lang="en-US" sz="3200" b="1" u="sng" dirty="0">
                <a:solidFill>
                  <a:schemeClr val="bg1"/>
                </a:solidFill>
                <a:effectLst>
                  <a:outerShdw blurRad="38100" dist="38100" dir="2700000" algn="tl">
                    <a:srgbClr val="000000">
                      <a:alpha val="43137"/>
                    </a:srgbClr>
                  </a:outerShdw>
                </a:effectLst>
                <a:latin typeface="Calibri" pitchFamily="34" charset="0"/>
              </a:rPr>
              <a:t> </a:t>
            </a:r>
            <a:r>
              <a:rPr lang="en-US" sz="3200" b="1" u="sng" dirty="0" err="1">
                <a:solidFill>
                  <a:schemeClr val="bg1"/>
                </a:solidFill>
                <a:effectLst>
                  <a:outerShdw blurRad="38100" dist="38100" dir="2700000" algn="tl">
                    <a:srgbClr val="000000">
                      <a:alpha val="43137"/>
                    </a:srgbClr>
                  </a:outerShdw>
                </a:effectLst>
                <a:latin typeface="Calibri" pitchFamily="34" charset="0"/>
              </a:rPr>
              <a:t>dei</a:t>
            </a:r>
            <a:r>
              <a:rPr lang="en-US" sz="3200" b="1" u="sng" dirty="0">
                <a:solidFill>
                  <a:schemeClr val="bg1"/>
                </a:solidFill>
                <a:effectLst>
                  <a:outerShdw blurRad="38100" dist="38100" dir="2700000" algn="tl">
                    <a:srgbClr val="000000">
                      <a:alpha val="43137"/>
                    </a:srgbClr>
                  </a:outerShdw>
                </a:effectLst>
                <a:latin typeface="Calibri" pitchFamily="34" charset="0"/>
              </a:rPr>
              <a:t> </a:t>
            </a:r>
            <a:r>
              <a:rPr lang="en-US" sz="3200" b="1" u="sng" dirty="0" err="1">
                <a:solidFill>
                  <a:schemeClr val="bg1"/>
                </a:solidFill>
                <a:effectLst>
                  <a:outerShdw blurRad="38100" dist="38100" dir="2700000" algn="tl">
                    <a:srgbClr val="000000">
                      <a:alpha val="43137"/>
                    </a:srgbClr>
                  </a:outerShdw>
                </a:effectLst>
                <a:latin typeface="Calibri" pitchFamily="34" charset="0"/>
              </a:rPr>
              <a:t>Programmi</a:t>
            </a:r>
            <a:r>
              <a:rPr lang="en-US" sz="3200" b="1" u="sng" dirty="0">
                <a:solidFill>
                  <a:schemeClr val="bg1"/>
                </a:solidFill>
                <a:effectLst>
                  <a:outerShdw blurRad="38100" dist="38100" dir="2700000" algn="tl">
                    <a:srgbClr val="000000">
                      <a:alpha val="43137"/>
                    </a:srgbClr>
                  </a:outerShdw>
                </a:effectLst>
                <a:latin typeface="Calibri" pitchFamily="34" charset="0"/>
              </a:rPr>
              <a:t> </a:t>
            </a:r>
            <a:r>
              <a:rPr lang="en-US" sz="3200" b="1" u="sng" dirty="0" err="1">
                <a:solidFill>
                  <a:schemeClr val="bg1"/>
                </a:solidFill>
                <a:effectLst>
                  <a:outerShdw blurRad="38100" dist="38100" dir="2700000" algn="tl">
                    <a:srgbClr val="000000">
                      <a:alpha val="43137"/>
                    </a:srgbClr>
                  </a:outerShdw>
                </a:effectLst>
                <a:latin typeface="Calibri" pitchFamily="34" charset="0"/>
              </a:rPr>
              <a:t>Diretti</a:t>
            </a:r>
            <a:endParaRPr lang="en-US" sz="3200" b="1" u="sng" dirty="0">
              <a:solidFill>
                <a:schemeClr val="bg1"/>
              </a:solidFill>
              <a:effectLst>
                <a:outerShdw blurRad="38100" dist="38100" dir="2700000" algn="tl">
                  <a:srgbClr val="000000">
                    <a:alpha val="43137"/>
                  </a:srgbClr>
                </a:outerShdw>
              </a:effectLst>
              <a:latin typeface="Calibri" pitchFamily="34" charset="0"/>
            </a:endParaRPr>
          </a:p>
        </p:txBody>
      </p:sp>
      <p:pic>
        <p:nvPicPr>
          <p:cNvPr id="22577" name="Picture 6"/>
          <p:cNvPicPr>
            <a:picLocks noChangeAspect="1" noChangeArrowheads="1"/>
          </p:cNvPicPr>
          <p:nvPr/>
        </p:nvPicPr>
        <p:blipFill>
          <a:blip r:embed="rId2"/>
          <a:srcRect/>
          <a:stretch>
            <a:fillRect/>
          </a:stretch>
        </p:blipFill>
        <p:spPr bwMode="auto">
          <a:xfrm>
            <a:off x="8072438" y="0"/>
            <a:ext cx="1071562"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olo 1"/>
          <p:cNvSpPr>
            <a:spLocks noGrp="1"/>
          </p:cNvSpPr>
          <p:nvPr>
            <p:ph type="ctrTitle"/>
          </p:nvPr>
        </p:nvSpPr>
        <p:spPr>
          <a:xfrm>
            <a:off x="1571625" y="3000375"/>
            <a:ext cx="6178550" cy="790575"/>
          </a:xfrm>
        </p:spPr>
        <p:txBody>
          <a:bodyPr/>
          <a:lstStyle/>
          <a:p>
            <a:pPr algn="ctr"/>
            <a:r>
              <a:rPr lang="en-GB" smtClean="0">
                <a:solidFill>
                  <a:srgbClr val="00B0F0"/>
                </a:solidFill>
                <a:latin typeface="Calibri" pitchFamily="34" charset="0"/>
              </a:rPr>
              <a:t>Il Programma Horizon2020</a:t>
            </a:r>
          </a:p>
        </p:txBody>
      </p:sp>
      <p:grpSp>
        <p:nvGrpSpPr>
          <p:cNvPr id="23555" name="Gruppo 2"/>
          <p:cNvGrpSpPr>
            <a:grpSpLocks/>
          </p:cNvGrpSpPr>
          <p:nvPr/>
        </p:nvGrpSpPr>
        <p:grpSpPr bwMode="auto">
          <a:xfrm>
            <a:off x="3571875" y="214313"/>
            <a:ext cx="2143125" cy="1071562"/>
            <a:chOff x="3571868" y="214290"/>
            <a:chExt cx="2143140" cy="1071570"/>
          </a:xfrm>
        </p:grpSpPr>
        <p:sp>
          <p:nvSpPr>
            <p:cNvPr id="23557" name="Rettangolo 3"/>
            <p:cNvSpPr>
              <a:spLocks noChangeArrowheads="1"/>
            </p:cNvSpPr>
            <p:nvPr/>
          </p:nvSpPr>
          <p:spPr bwMode="auto">
            <a:xfrm>
              <a:off x="3571868" y="214290"/>
              <a:ext cx="2143140" cy="785818"/>
            </a:xfrm>
            <a:prstGeom prst="rect">
              <a:avLst/>
            </a:prstGeom>
            <a:solidFill>
              <a:schemeClr val="bg1"/>
            </a:solidFill>
            <a:ln w="9525">
              <a:noFill/>
              <a:miter lim="800000"/>
              <a:headEnd/>
              <a:tailEnd/>
            </a:ln>
          </p:spPr>
          <p:txBody>
            <a:bodyPr anchor="ctr"/>
            <a:lstStyle/>
            <a:p>
              <a:pPr marL="3175"/>
              <a:endParaRPr lang="en-US"/>
            </a:p>
          </p:txBody>
        </p:sp>
        <p:sp>
          <p:nvSpPr>
            <p:cNvPr id="23558" name="Rettangolo 4"/>
            <p:cNvSpPr>
              <a:spLocks noChangeArrowheads="1"/>
            </p:cNvSpPr>
            <p:nvPr/>
          </p:nvSpPr>
          <p:spPr bwMode="auto">
            <a:xfrm>
              <a:off x="4143372" y="1000108"/>
              <a:ext cx="857256" cy="285752"/>
            </a:xfrm>
            <a:prstGeom prst="rect">
              <a:avLst/>
            </a:prstGeom>
            <a:solidFill>
              <a:srgbClr val="0F5494"/>
            </a:solidFill>
            <a:ln w="9525">
              <a:noFill/>
              <a:miter lim="800000"/>
              <a:headEnd/>
              <a:tailEnd/>
            </a:ln>
          </p:spPr>
          <p:txBody>
            <a:bodyPr anchor="ctr"/>
            <a:lstStyle/>
            <a:p>
              <a:pPr marL="3175"/>
              <a:endParaRPr lang="en-US"/>
            </a:p>
          </p:txBody>
        </p:sp>
      </p:grpSp>
      <p:pic>
        <p:nvPicPr>
          <p:cNvPr id="23556" name="Picture 6"/>
          <p:cNvPicPr>
            <a:picLocks noChangeAspect="1" noChangeArrowheads="1"/>
          </p:cNvPicPr>
          <p:nvPr/>
        </p:nvPicPr>
        <p:blipFill>
          <a:blip r:embed="rId2"/>
          <a:srcRect/>
          <a:stretch>
            <a:fillRect/>
          </a:stretch>
        </p:blipFill>
        <p:spPr bwMode="auto">
          <a:xfrm>
            <a:off x="8072438" y="0"/>
            <a:ext cx="1071562" cy="1071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uppo 7"/>
          <p:cNvGrpSpPr>
            <a:grpSpLocks/>
          </p:cNvGrpSpPr>
          <p:nvPr/>
        </p:nvGrpSpPr>
        <p:grpSpPr bwMode="auto">
          <a:xfrm>
            <a:off x="3714750" y="0"/>
            <a:ext cx="1928813" cy="1357313"/>
            <a:chOff x="3714744" y="-24"/>
            <a:chExt cx="1928826" cy="1357322"/>
          </a:xfrm>
        </p:grpSpPr>
        <p:sp>
          <p:nvSpPr>
            <p:cNvPr id="24583" name="Rettangolo 8"/>
            <p:cNvSpPr>
              <a:spLocks noChangeArrowheads="1"/>
            </p:cNvSpPr>
            <p:nvPr/>
          </p:nvSpPr>
          <p:spPr bwMode="auto">
            <a:xfrm>
              <a:off x="3714744" y="-24"/>
              <a:ext cx="1928826" cy="1000132"/>
            </a:xfrm>
            <a:prstGeom prst="rect">
              <a:avLst/>
            </a:prstGeom>
            <a:solidFill>
              <a:srgbClr val="0F5494"/>
            </a:solidFill>
            <a:ln w="9525">
              <a:noFill/>
              <a:miter lim="800000"/>
              <a:headEnd/>
              <a:tailEnd/>
            </a:ln>
          </p:spPr>
          <p:txBody>
            <a:bodyPr anchor="ctr"/>
            <a:lstStyle/>
            <a:p>
              <a:pPr marL="3175"/>
              <a:endParaRPr lang="en-US"/>
            </a:p>
          </p:txBody>
        </p:sp>
        <p:sp>
          <p:nvSpPr>
            <p:cNvPr id="24584" name="Rettangolo 9"/>
            <p:cNvSpPr>
              <a:spLocks noChangeArrowheads="1"/>
            </p:cNvSpPr>
            <p:nvPr/>
          </p:nvSpPr>
          <p:spPr bwMode="auto">
            <a:xfrm>
              <a:off x="4143372" y="1000108"/>
              <a:ext cx="1000132" cy="357190"/>
            </a:xfrm>
            <a:prstGeom prst="rect">
              <a:avLst/>
            </a:prstGeom>
            <a:solidFill>
              <a:schemeClr val="bg1"/>
            </a:solidFill>
            <a:ln w="9525">
              <a:noFill/>
              <a:miter lim="800000"/>
              <a:headEnd/>
              <a:tailEnd/>
            </a:ln>
          </p:spPr>
          <p:txBody>
            <a:bodyPr anchor="ctr"/>
            <a:lstStyle/>
            <a:p>
              <a:pPr marL="3175"/>
              <a:endParaRPr lang="en-US"/>
            </a:p>
          </p:txBody>
        </p:sp>
      </p:grpSp>
      <p:sp>
        <p:nvSpPr>
          <p:cNvPr id="5" name="CasellaDiTesto 4"/>
          <p:cNvSpPr txBox="1"/>
          <p:nvPr/>
        </p:nvSpPr>
        <p:spPr>
          <a:xfrm>
            <a:off x="214313" y="201613"/>
            <a:ext cx="5000625" cy="584200"/>
          </a:xfrm>
          <a:prstGeom prst="rect">
            <a:avLst/>
          </a:prstGeom>
          <a:noFill/>
        </p:spPr>
        <p:txBody>
          <a:bodyPr>
            <a:spAutoFit/>
          </a:bodyPr>
          <a:lstStyle/>
          <a:p>
            <a:pPr>
              <a:defRPr/>
            </a:pPr>
            <a:r>
              <a:rPr lang="en-US" sz="3200" b="1" u="sng" dirty="0" err="1">
                <a:solidFill>
                  <a:schemeClr val="bg1"/>
                </a:solidFill>
                <a:effectLst>
                  <a:outerShdw blurRad="38100" dist="38100" dir="2700000" algn="tl">
                    <a:srgbClr val="000000">
                      <a:alpha val="43137"/>
                    </a:srgbClr>
                  </a:outerShdw>
                </a:effectLst>
                <a:latin typeface="Calibri" pitchFamily="34" charset="0"/>
              </a:rPr>
              <a:t>Introduzione</a:t>
            </a:r>
            <a:endParaRPr lang="en-US" sz="3200" b="1" u="sng" dirty="0">
              <a:solidFill>
                <a:schemeClr val="bg1"/>
              </a:solidFill>
              <a:effectLst>
                <a:outerShdw blurRad="38100" dist="38100" dir="2700000" algn="tl">
                  <a:srgbClr val="000000">
                    <a:alpha val="43137"/>
                  </a:srgbClr>
                </a:outerShdw>
              </a:effectLst>
              <a:latin typeface="Calibri" pitchFamily="34" charset="0"/>
            </a:endParaRPr>
          </a:p>
        </p:txBody>
      </p:sp>
      <p:sp>
        <p:nvSpPr>
          <p:cNvPr id="24580" name="CasellaDiTesto 3"/>
          <p:cNvSpPr txBox="1">
            <a:spLocks noChangeArrowheads="1"/>
          </p:cNvSpPr>
          <p:nvPr/>
        </p:nvSpPr>
        <p:spPr bwMode="auto">
          <a:xfrm>
            <a:off x="346075" y="1000125"/>
            <a:ext cx="8372475" cy="5632450"/>
          </a:xfrm>
          <a:prstGeom prst="rect">
            <a:avLst/>
          </a:prstGeom>
          <a:noFill/>
          <a:ln w="9525">
            <a:noFill/>
            <a:miter lim="800000"/>
            <a:headEnd/>
            <a:tailEnd/>
          </a:ln>
        </p:spPr>
        <p:txBody>
          <a:bodyPr>
            <a:spAutoFit/>
          </a:bodyPr>
          <a:lstStyle/>
          <a:p>
            <a:pPr algn="ctr"/>
            <a:r>
              <a:rPr lang="it-IT" altLang="it-IT" sz="1600" b="1" u="sng">
                <a:latin typeface="Calibri" pitchFamily="34" charset="0"/>
              </a:rPr>
              <a:t>RICERCA &amp; INNOVAZIONE </a:t>
            </a:r>
          </a:p>
          <a:p>
            <a:pPr algn="ctr"/>
            <a:endParaRPr lang="it-IT" altLang="it-IT" sz="1600" b="1">
              <a:latin typeface="Calibri" pitchFamily="34" charset="0"/>
            </a:endParaRPr>
          </a:p>
          <a:p>
            <a:pPr algn="just">
              <a:lnSpc>
                <a:spcPct val="150000"/>
              </a:lnSpc>
            </a:pPr>
            <a:r>
              <a:rPr lang="it-IT" altLang="it-IT" sz="1600">
                <a:latin typeface="Calibri" pitchFamily="34" charset="0"/>
              </a:rPr>
              <a:t>Nel precedente periodo di programmazione, il </a:t>
            </a:r>
            <a:r>
              <a:rPr lang="it-IT" altLang="it-IT" sz="1600" b="1">
                <a:latin typeface="Calibri" pitchFamily="34" charset="0"/>
              </a:rPr>
              <a:t>Settimo Programma Quadro </a:t>
            </a:r>
            <a:r>
              <a:rPr lang="it-IT" altLang="it-IT" sz="1600">
                <a:latin typeface="Calibri" pitchFamily="34" charset="0"/>
              </a:rPr>
              <a:t>ha rappresentato – con un budget totale di oltre </a:t>
            </a:r>
            <a:r>
              <a:rPr lang="it-IT" altLang="it-IT" sz="1600" b="1">
                <a:latin typeface="Calibri" pitchFamily="34" charset="0"/>
              </a:rPr>
              <a:t>50 miliardi</a:t>
            </a:r>
            <a:r>
              <a:rPr lang="it-IT" altLang="it-IT" sz="1600">
                <a:latin typeface="Calibri" pitchFamily="34" charset="0"/>
              </a:rPr>
              <a:t> di euro – il principale strumento di finanziamento della ricerca, l’innovazione e lo sviluppo Tecnologico</a:t>
            </a:r>
          </a:p>
          <a:p>
            <a:pPr algn="just"/>
            <a:endParaRPr lang="it-IT" altLang="it-IT" sz="1600">
              <a:latin typeface="Calibri" pitchFamily="34" charset="0"/>
            </a:endParaRPr>
          </a:p>
          <a:p>
            <a:pPr algn="just">
              <a:lnSpc>
                <a:spcPct val="150000"/>
              </a:lnSpc>
            </a:pPr>
            <a:r>
              <a:rPr lang="it-IT" altLang="it-IT" sz="1600">
                <a:latin typeface="Calibri" pitchFamily="34" charset="0"/>
              </a:rPr>
              <a:t>L’attuale Programma Quadro a sostegno della Ricerca e l’Innovazione è denominato “</a:t>
            </a:r>
            <a:r>
              <a:rPr lang="it-IT" altLang="ja-JP" sz="1600" b="1">
                <a:latin typeface="Calibri" pitchFamily="34" charset="0"/>
                <a:ea typeface="MS PGothic" pitchFamily="34" charset="-128"/>
              </a:rPr>
              <a:t>Horizon 2020</a:t>
            </a:r>
            <a:r>
              <a:rPr lang="it-IT" altLang="it-IT" sz="1600">
                <a:latin typeface="Calibri" pitchFamily="34" charset="0"/>
              </a:rPr>
              <a:t>”</a:t>
            </a:r>
            <a:r>
              <a:rPr lang="it-IT" altLang="ja-JP" sz="1600">
                <a:latin typeface="Calibri" pitchFamily="34" charset="0"/>
                <a:ea typeface="MS PGothic" pitchFamily="34" charset="-128"/>
              </a:rPr>
              <a:t>, sul quale vi è un</a:t>
            </a:r>
            <a:r>
              <a:rPr lang="it-IT" altLang="it-IT" sz="1600">
                <a:latin typeface="Calibri" pitchFamily="34" charset="0"/>
              </a:rPr>
              <a:t>’</a:t>
            </a:r>
            <a:r>
              <a:rPr lang="it-IT" altLang="ja-JP" sz="1600">
                <a:latin typeface="Calibri" pitchFamily="34" charset="0"/>
                <a:ea typeface="MS PGothic" pitchFamily="34" charset="-128"/>
              </a:rPr>
              <a:t>allocazione di </a:t>
            </a:r>
            <a:r>
              <a:rPr lang="it-IT" altLang="ja-JP" sz="1600" b="1">
                <a:latin typeface="Calibri" pitchFamily="34" charset="0"/>
                <a:ea typeface="MS PGothic" pitchFamily="34" charset="-128"/>
              </a:rPr>
              <a:t>70, 2 miliardi di euro.</a:t>
            </a:r>
            <a:r>
              <a:rPr lang="it-IT" altLang="ja-JP" sz="1600">
                <a:latin typeface="Calibri" pitchFamily="34" charset="0"/>
                <a:ea typeface="MS PGothic" pitchFamily="34" charset="-128"/>
              </a:rPr>
              <a:t> </a:t>
            </a:r>
          </a:p>
          <a:p>
            <a:pPr algn="just"/>
            <a:endParaRPr lang="it-IT" altLang="it-IT" sz="1600">
              <a:latin typeface="Calibri" pitchFamily="34" charset="0"/>
            </a:endParaRPr>
          </a:p>
          <a:p>
            <a:pPr algn="just">
              <a:lnSpc>
                <a:spcPct val="150000"/>
              </a:lnSpc>
            </a:pPr>
            <a:r>
              <a:rPr lang="it-IT" altLang="it-IT" sz="1600">
                <a:latin typeface="Calibri" pitchFamily="34" charset="0"/>
              </a:rPr>
              <a:t>Con Horizon 2020, viene per la prima volta ricondotto ad un quadro unico l’insieme degli investimenti dell’UE per la ricerca e l’innovazione:</a:t>
            </a:r>
          </a:p>
          <a:p>
            <a:pPr algn="just">
              <a:lnSpc>
                <a:spcPct val="150000"/>
              </a:lnSpc>
              <a:buFont typeface="Wingdings" pitchFamily="2" charset="2"/>
              <a:buChar char="q"/>
            </a:pPr>
            <a:r>
              <a:rPr lang="it-IT" altLang="it-IT" sz="1600" b="1">
                <a:latin typeface="Calibri" pitchFamily="34" charset="0"/>
              </a:rPr>
              <a:t>7PQ</a:t>
            </a:r>
            <a:r>
              <a:rPr lang="it-IT" altLang="it-IT" sz="1600">
                <a:latin typeface="Calibri" pitchFamily="34" charset="0"/>
              </a:rPr>
              <a:t> - Settimo Programma Quadro</a:t>
            </a:r>
          </a:p>
          <a:p>
            <a:pPr algn="just">
              <a:lnSpc>
                <a:spcPct val="150000"/>
              </a:lnSpc>
              <a:buFont typeface="Wingdings" pitchFamily="2" charset="2"/>
              <a:buChar char="q"/>
            </a:pPr>
            <a:r>
              <a:rPr lang="it-IT" altLang="it-IT" sz="1600" b="1">
                <a:latin typeface="Calibri" pitchFamily="34" charset="0"/>
              </a:rPr>
              <a:t>CIP</a:t>
            </a:r>
            <a:r>
              <a:rPr lang="it-IT" altLang="it-IT" sz="1600">
                <a:latin typeface="Calibri" pitchFamily="34" charset="0"/>
              </a:rPr>
              <a:t> - Competitiveness and Innovation Framework Programme </a:t>
            </a:r>
          </a:p>
          <a:p>
            <a:pPr algn="just">
              <a:lnSpc>
                <a:spcPct val="150000"/>
              </a:lnSpc>
              <a:buFont typeface="Wingdings" pitchFamily="2" charset="2"/>
              <a:buChar char="q"/>
            </a:pPr>
            <a:r>
              <a:rPr lang="it-IT" altLang="it-IT" sz="1600" b="1">
                <a:latin typeface="Calibri" pitchFamily="34" charset="0"/>
              </a:rPr>
              <a:t>EIT</a:t>
            </a:r>
            <a:r>
              <a:rPr lang="it-IT" altLang="it-IT" sz="1600">
                <a:latin typeface="Calibri" pitchFamily="34" charset="0"/>
              </a:rPr>
              <a:t> - European Institute of Innovation and Technology </a:t>
            </a:r>
          </a:p>
          <a:p>
            <a:pPr algn="ctr"/>
            <a:endParaRPr lang="it-IT" altLang="ja-JP" sz="1600" b="1">
              <a:latin typeface="Calibri" pitchFamily="34" charset="0"/>
              <a:ea typeface="MS PGothic" pitchFamily="34" charset="-128"/>
            </a:endParaRPr>
          </a:p>
          <a:p>
            <a:pPr algn="ctr">
              <a:lnSpc>
                <a:spcPct val="150000"/>
              </a:lnSpc>
            </a:pPr>
            <a:r>
              <a:rPr lang="it-IT" altLang="ja-JP" sz="1600" b="1">
                <a:latin typeface="Calibri" pitchFamily="34" charset="0"/>
                <a:ea typeface="MS PGothic" pitchFamily="34" charset="-128"/>
              </a:rPr>
              <a:t>Gli enti locali possono partecipare ad Horizon 2020.</a:t>
            </a:r>
            <a:endParaRPr lang="it-IT" altLang="ja-JP" sz="1600">
              <a:latin typeface="Calibri" pitchFamily="34" charset="0"/>
              <a:ea typeface="MS PGothic" pitchFamily="34" charset="-128"/>
            </a:endParaRPr>
          </a:p>
          <a:p>
            <a:pPr algn="just"/>
            <a:endParaRPr lang="it-IT" altLang="it-IT" sz="1600">
              <a:latin typeface="Calibri" pitchFamily="34" charset="0"/>
            </a:endParaRPr>
          </a:p>
        </p:txBody>
      </p:sp>
      <p:sp>
        <p:nvSpPr>
          <p:cNvPr id="7" name="Segnaposto numero diapositiva 6"/>
          <p:cNvSpPr>
            <a:spLocks noGrp="1"/>
          </p:cNvSpPr>
          <p:nvPr>
            <p:ph type="sldNum" sz="quarter" idx="12"/>
          </p:nvPr>
        </p:nvSpPr>
        <p:spPr/>
        <p:txBody>
          <a:bodyPr/>
          <a:lstStyle/>
          <a:p>
            <a:pPr>
              <a:defRPr/>
            </a:pPr>
            <a:fld id="{344DA31C-F517-4DC5-9575-1C19551FBC36}" type="slidenum">
              <a:rPr lang="en-GB" smtClean="0"/>
              <a:pPr>
                <a:defRPr/>
              </a:pPr>
              <a:t>22</a:t>
            </a:fld>
            <a:endParaRPr lang="en-GB"/>
          </a:p>
        </p:txBody>
      </p:sp>
      <p:pic>
        <p:nvPicPr>
          <p:cNvPr id="24582" name="Picture 6"/>
          <p:cNvPicPr>
            <a:picLocks noChangeAspect="1" noChangeArrowheads="1"/>
          </p:cNvPicPr>
          <p:nvPr/>
        </p:nvPicPr>
        <p:blipFill>
          <a:blip r:embed="rId2"/>
          <a:srcRect/>
          <a:stretch>
            <a:fillRect/>
          </a:stretch>
        </p:blipFill>
        <p:spPr bwMode="auto">
          <a:xfrm>
            <a:off x="8072438" y="0"/>
            <a:ext cx="1071562" cy="1071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14313" y="201613"/>
            <a:ext cx="5000625" cy="584200"/>
          </a:xfrm>
          <a:prstGeom prst="rect">
            <a:avLst/>
          </a:prstGeom>
          <a:noFill/>
        </p:spPr>
        <p:txBody>
          <a:bodyPr>
            <a:spAutoFit/>
          </a:bodyPr>
          <a:lstStyle/>
          <a:p>
            <a:pPr>
              <a:defRPr/>
            </a:pPr>
            <a:r>
              <a:rPr lang="en-US" sz="3200" b="1" u="sng" dirty="0">
                <a:solidFill>
                  <a:schemeClr val="bg1"/>
                </a:solidFill>
                <a:effectLst>
                  <a:outerShdw blurRad="38100" dist="38100" dir="2700000" algn="tl">
                    <a:srgbClr val="000000">
                      <a:alpha val="43137"/>
                    </a:srgbClr>
                  </a:outerShdw>
                </a:effectLst>
                <a:latin typeface="Calibri" pitchFamily="34" charset="0"/>
              </a:rPr>
              <a:t>I </a:t>
            </a:r>
            <a:r>
              <a:rPr lang="en-US" sz="3200" b="1" u="sng" dirty="0" err="1">
                <a:solidFill>
                  <a:schemeClr val="bg1"/>
                </a:solidFill>
                <a:effectLst>
                  <a:outerShdw blurRad="38100" dist="38100" dir="2700000" algn="tl">
                    <a:srgbClr val="000000">
                      <a:alpha val="43137"/>
                    </a:srgbClr>
                  </a:outerShdw>
                </a:effectLst>
                <a:latin typeface="Calibri" pitchFamily="34" charset="0"/>
              </a:rPr>
              <a:t>tre</a:t>
            </a:r>
            <a:r>
              <a:rPr lang="en-US" sz="3200" b="1" u="sng" dirty="0">
                <a:solidFill>
                  <a:schemeClr val="bg1"/>
                </a:solidFill>
                <a:effectLst>
                  <a:outerShdw blurRad="38100" dist="38100" dir="2700000" algn="tl">
                    <a:srgbClr val="000000">
                      <a:alpha val="43137"/>
                    </a:srgbClr>
                  </a:outerShdw>
                </a:effectLst>
                <a:latin typeface="Calibri" pitchFamily="34" charset="0"/>
              </a:rPr>
              <a:t> </a:t>
            </a:r>
            <a:r>
              <a:rPr lang="en-US" sz="3200" b="1" u="sng" dirty="0" err="1">
                <a:solidFill>
                  <a:schemeClr val="bg1"/>
                </a:solidFill>
                <a:effectLst>
                  <a:outerShdw blurRad="38100" dist="38100" dir="2700000" algn="tl">
                    <a:srgbClr val="000000">
                      <a:alpha val="43137"/>
                    </a:srgbClr>
                  </a:outerShdw>
                </a:effectLst>
                <a:latin typeface="Calibri" pitchFamily="34" charset="0"/>
              </a:rPr>
              <a:t>pilastri</a:t>
            </a:r>
            <a:endParaRPr lang="en-US" sz="3200" b="1" u="sng" dirty="0">
              <a:solidFill>
                <a:schemeClr val="bg1"/>
              </a:solidFill>
              <a:effectLst>
                <a:outerShdw blurRad="38100" dist="38100" dir="2700000" algn="tl">
                  <a:srgbClr val="000000">
                    <a:alpha val="43137"/>
                  </a:srgbClr>
                </a:outerShdw>
              </a:effectLst>
              <a:latin typeface="Calibri" pitchFamily="34" charset="0"/>
            </a:endParaRPr>
          </a:p>
        </p:txBody>
      </p:sp>
      <p:sp>
        <p:nvSpPr>
          <p:cNvPr id="25603" name="Segnaposto contenuto 3"/>
          <p:cNvSpPr txBox="1">
            <a:spLocks/>
          </p:cNvSpPr>
          <p:nvPr/>
        </p:nvSpPr>
        <p:spPr bwMode="auto">
          <a:xfrm>
            <a:off x="266700" y="1638300"/>
            <a:ext cx="2595563" cy="3148013"/>
          </a:xfrm>
          <a:prstGeom prst="rect">
            <a:avLst/>
          </a:prstGeom>
          <a:noFill/>
          <a:ln w="9525">
            <a:noFill/>
            <a:miter lim="800000"/>
            <a:headEnd/>
            <a:tailEnd/>
          </a:ln>
        </p:spPr>
        <p:txBody>
          <a:bodyPr/>
          <a:lstStyle/>
          <a:p>
            <a:pPr algn="ctr">
              <a:spcBef>
                <a:spcPct val="20000"/>
              </a:spcBef>
              <a:buFont typeface="Arial" charset="0"/>
              <a:buNone/>
            </a:pPr>
            <a:r>
              <a:rPr lang="it-IT" altLang="it-IT" sz="1600" b="1">
                <a:latin typeface="Calibri" pitchFamily="34" charset="0"/>
              </a:rPr>
              <a:t>EXCELLENT IN SCIENCE</a:t>
            </a:r>
          </a:p>
          <a:p>
            <a:pPr algn="ctr">
              <a:spcBef>
                <a:spcPct val="20000"/>
              </a:spcBef>
              <a:buFont typeface="Arial" charset="0"/>
              <a:buNone/>
            </a:pPr>
            <a:r>
              <a:rPr lang="it-IT" altLang="it-IT" sz="1600">
                <a:latin typeface="Calibri" pitchFamily="34" charset="0"/>
              </a:rPr>
              <a:t>incentivare il dinamismo, la creatività e l’eccellenza della ricerca europea alle frontiere della conoscenza, innalzarne il livello di competitività, sviluppare il talento di ricercatori europei ed extra-europei permettendo loro accesso ad infrastrutture di ricerca sia in Europa che nel mondo intero.</a:t>
            </a:r>
          </a:p>
          <a:p>
            <a:pPr>
              <a:spcBef>
                <a:spcPct val="20000"/>
              </a:spcBef>
              <a:buFont typeface="Arial" charset="0"/>
              <a:buNone/>
            </a:pPr>
            <a:r>
              <a:rPr lang="it-IT" altLang="it-IT" sz="1600">
                <a:latin typeface="Calibri" pitchFamily="34" charset="0"/>
              </a:rPr>
              <a:t> </a:t>
            </a:r>
          </a:p>
        </p:txBody>
      </p:sp>
      <p:sp>
        <p:nvSpPr>
          <p:cNvPr id="25604" name="Segnaposto contenuto 3"/>
          <p:cNvSpPr txBox="1">
            <a:spLocks/>
          </p:cNvSpPr>
          <p:nvPr/>
        </p:nvSpPr>
        <p:spPr bwMode="auto">
          <a:xfrm>
            <a:off x="3243263" y="1928813"/>
            <a:ext cx="2595562" cy="2857500"/>
          </a:xfrm>
          <a:prstGeom prst="rect">
            <a:avLst/>
          </a:prstGeom>
          <a:noFill/>
          <a:ln w="9525">
            <a:noFill/>
            <a:miter lim="800000"/>
            <a:headEnd/>
            <a:tailEnd/>
          </a:ln>
        </p:spPr>
        <p:txBody>
          <a:bodyPr/>
          <a:lstStyle/>
          <a:p>
            <a:pPr algn="ctr">
              <a:spcBef>
                <a:spcPct val="20000"/>
              </a:spcBef>
              <a:buFont typeface="Arial" charset="0"/>
              <a:buNone/>
            </a:pPr>
            <a:r>
              <a:rPr lang="it-IT" altLang="it-IT" sz="1600" b="1">
                <a:latin typeface="Calibri" pitchFamily="34" charset="0"/>
              </a:rPr>
              <a:t>INDUSTRIAL LEADERSHIP</a:t>
            </a:r>
          </a:p>
          <a:p>
            <a:pPr algn="ctr">
              <a:spcBef>
                <a:spcPct val="20000"/>
              </a:spcBef>
              <a:buFont typeface="Arial" charset="0"/>
              <a:buNone/>
            </a:pPr>
            <a:r>
              <a:rPr lang="it-IT" altLang="it-IT" sz="1600">
                <a:latin typeface="Calibri" pitchFamily="34" charset="0"/>
              </a:rPr>
              <a:t>attrarre investimenti nella ricerca e nell’innovazione delle tecnologie industriali, garantendo adeguati finanziamenti alle PMI più innovative, in modo che possano diventare compagnie leader a livello mondiale nei settori di appartenenza. </a:t>
            </a:r>
          </a:p>
        </p:txBody>
      </p:sp>
      <p:sp>
        <p:nvSpPr>
          <p:cNvPr id="25605" name="Segnaposto contenuto 3"/>
          <p:cNvSpPr txBox="1">
            <a:spLocks/>
          </p:cNvSpPr>
          <p:nvPr/>
        </p:nvSpPr>
        <p:spPr bwMode="auto">
          <a:xfrm>
            <a:off x="6367463" y="1643063"/>
            <a:ext cx="2351087" cy="3148012"/>
          </a:xfrm>
          <a:prstGeom prst="rect">
            <a:avLst/>
          </a:prstGeom>
          <a:noFill/>
          <a:ln w="9525">
            <a:noFill/>
            <a:miter lim="800000"/>
            <a:headEnd/>
            <a:tailEnd/>
          </a:ln>
        </p:spPr>
        <p:txBody>
          <a:bodyPr/>
          <a:lstStyle/>
          <a:p>
            <a:pPr algn="ctr">
              <a:spcBef>
                <a:spcPct val="20000"/>
              </a:spcBef>
              <a:buFont typeface="Arial" charset="0"/>
              <a:buNone/>
            </a:pPr>
            <a:r>
              <a:rPr lang="it-IT" altLang="it-IT" sz="1600" b="1">
                <a:latin typeface="Calibri" pitchFamily="34" charset="0"/>
              </a:rPr>
              <a:t>SOCIETAL CHALLENGES</a:t>
            </a:r>
          </a:p>
          <a:p>
            <a:pPr algn="ctr">
              <a:spcBef>
                <a:spcPct val="20000"/>
              </a:spcBef>
              <a:buFont typeface="Arial" charset="0"/>
              <a:buNone/>
            </a:pPr>
            <a:r>
              <a:rPr lang="it-IT" altLang="it-IT" sz="1600">
                <a:latin typeface="Calibri" pitchFamily="34" charset="0"/>
              </a:rPr>
              <a:t>Far dialogare tecnologie e discipline diverse (collaborazioni multidisciplinari), comprese le scienze sociali e le discipline umanistiche, con il preciso intento di migliorare le politiche necessarie per affrontare e risolvere le sfide sociali, in primis lo sviluppo sostenibile. </a:t>
            </a:r>
          </a:p>
          <a:p>
            <a:pPr algn="ctr">
              <a:spcBef>
                <a:spcPct val="20000"/>
              </a:spcBef>
              <a:buFont typeface="Arial" charset="0"/>
              <a:buNone/>
            </a:pPr>
            <a:r>
              <a:rPr lang="it-IT" altLang="it-IT" sz="1600" b="1">
                <a:latin typeface="Calibri" pitchFamily="34" charset="0"/>
              </a:rPr>
              <a:t> </a:t>
            </a:r>
          </a:p>
        </p:txBody>
      </p:sp>
      <p:graphicFrame>
        <p:nvGraphicFramePr>
          <p:cNvPr id="7" name="Tabella 6"/>
          <p:cNvGraphicFramePr>
            <a:graphicFrameLocks noGrp="1"/>
          </p:cNvGraphicFramePr>
          <p:nvPr/>
        </p:nvGraphicFramePr>
        <p:xfrm>
          <a:off x="757238" y="5214938"/>
          <a:ext cx="7600950" cy="1401762"/>
        </p:xfrm>
        <a:graphic>
          <a:graphicData uri="http://schemas.openxmlformats.org/drawingml/2006/table">
            <a:tbl>
              <a:tblPr/>
              <a:tblGrid>
                <a:gridCol w="1819275"/>
                <a:gridCol w="5781675"/>
              </a:tblGrid>
              <a:tr h="1401762">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it-IT" altLang="it-IT" sz="1400" b="1" i="0" u="none" strike="noStrike" cap="none" normalizeH="0" baseline="0" dirty="0" smtClean="0">
                        <a:ln>
                          <a:noFill/>
                        </a:ln>
                        <a:solidFill>
                          <a:srgbClr val="FFFFFF"/>
                        </a:solidFill>
                        <a:effectLst/>
                        <a:latin typeface="Calibri" panose="020F0502020204030204" pitchFamily="34" charset="0"/>
                        <a:ea typeface="MS PGothic" panose="020B0600070205080204" pitchFamily="34" charset="-128"/>
                      </a:endParaRPr>
                    </a:p>
                    <a:p>
                      <a:pPr marL="0" marR="0" lvl="0" indent="0" algn="ctr" defTabSz="457200" rtl="0" eaLnBrk="1" fontAlgn="base" latinLnBrk="0" hangingPunct="1">
                        <a:lnSpc>
                          <a:spcPct val="100000"/>
                        </a:lnSpc>
                        <a:spcBef>
                          <a:spcPct val="0"/>
                        </a:spcBef>
                        <a:spcAft>
                          <a:spcPct val="0"/>
                        </a:spcAft>
                        <a:buClrTx/>
                        <a:buSzTx/>
                        <a:buFontTx/>
                        <a:buNone/>
                        <a:tabLst/>
                      </a:pPr>
                      <a:endParaRPr kumimoji="0" lang="it-IT" altLang="it-IT" sz="1400" b="1" i="0" u="none" strike="noStrike" cap="none" normalizeH="0" baseline="0" dirty="0" smtClean="0">
                        <a:ln>
                          <a:noFill/>
                        </a:ln>
                        <a:solidFill>
                          <a:srgbClr val="FFFFFF"/>
                        </a:solidFill>
                        <a:effectLst/>
                        <a:latin typeface="Calibri" panose="020F0502020204030204" pitchFamily="34" charset="0"/>
                        <a:ea typeface="MS PGothic" panose="020B0600070205080204" pitchFamily="34" charset="-128"/>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it-IT" altLang="it-IT" sz="1400" b="1" i="0" u="none" strike="noStrike" cap="none" normalizeH="0" baseline="0" dirty="0" smtClean="0">
                          <a:ln>
                            <a:noFill/>
                          </a:ln>
                          <a:solidFill>
                            <a:srgbClr val="FFFFFF"/>
                          </a:solidFill>
                          <a:effectLst/>
                          <a:latin typeface="Calibri" panose="020F0502020204030204" pitchFamily="34" charset="0"/>
                          <a:ea typeface="MS PGothic" panose="020B0600070205080204" pitchFamily="34" charset="-128"/>
                        </a:rPr>
                        <a:t>TIPOLOGIA</a:t>
                      </a:r>
                    </a:p>
                    <a:p>
                      <a:pPr marL="0" marR="0" lvl="0" indent="0" algn="ctr" defTabSz="457200" rtl="0" eaLnBrk="1" fontAlgn="base" latinLnBrk="0" hangingPunct="1">
                        <a:lnSpc>
                          <a:spcPct val="100000"/>
                        </a:lnSpc>
                        <a:spcBef>
                          <a:spcPct val="0"/>
                        </a:spcBef>
                        <a:spcAft>
                          <a:spcPct val="0"/>
                        </a:spcAft>
                        <a:buClrTx/>
                        <a:buSzTx/>
                        <a:buFontTx/>
                        <a:buNone/>
                        <a:tabLst/>
                      </a:pPr>
                      <a:r>
                        <a:rPr kumimoji="0" lang="it-IT" altLang="it-IT" sz="1400" b="1" i="0" u="none" strike="noStrike" cap="none" normalizeH="0" baseline="0" dirty="0" smtClean="0">
                          <a:ln>
                            <a:noFill/>
                          </a:ln>
                          <a:solidFill>
                            <a:srgbClr val="FFFFFF"/>
                          </a:solidFill>
                          <a:effectLst/>
                          <a:latin typeface="Calibri" panose="020F0502020204030204" pitchFamily="34" charset="0"/>
                          <a:ea typeface="MS PGothic" panose="020B0600070205080204" pitchFamily="34" charset="-128"/>
                        </a:rPr>
                        <a:t>AZIONI FINANZIATE </a:t>
                      </a:r>
                    </a:p>
                  </a:txBody>
                  <a:tcPr marL="91431" marR="91431" marT="45664" marB="4566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E6FD2"/>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dirty="0" err="1" smtClean="0">
                          <a:ln>
                            <a:noFill/>
                          </a:ln>
                          <a:solidFill>
                            <a:srgbClr val="FFFFFF"/>
                          </a:solidFill>
                          <a:effectLst/>
                          <a:latin typeface="Calibri" panose="020F0502020204030204" pitchFamily="34" charset="0"/>
                          <a:ea typeface="MS PGothic" panose="020B0600070205080204" pitchFamily="34" charset="-128"/>
                        </a:rPr>
                        <a:t>Horizon</a:t>
                      </a:r>
                      <a:r>
                        <a:rPr kumimoji="0" lang="it-IT" altLang="it-IT" sz="1400" b="0" i="0" u="none" strike="noStrike" cap="none" normalizeH="0" baseline="0" dirty="0" smtClean="0">
                          <a:ln>
                            <a:noFill/>
                          </a:ln>
                          <a:solidFill>
                            <a:srgbClr val="FFFFFF"/>
                          </a:solidFill>
                          <a:effectLst/>
                          <a:latin typeface="Calibri" panose="020F0502020204030204" pitchFamily="34" charset="0"/>
                          <a:ea typeface="MS PGothic" panose="020B0600070205080204" pitchFamily="34" charset="-128"/>
                        </a:rPr>
                        <a:t> 2020 intende sostenere tutte le forme di Innovazione: </a:t>
                      </a:r>
                    </a:p>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Char char="q"/>
                        <a:tabLst/>
                      </a:pPr>
                      <a:r>
                        <a:rPr kumimoji="0" lang="it-IT" altLang="it-IT" sz="1400" b="0" i="0" u="none" strike="noStrike" cap="none" normalizeH="0" baseline="0" dirty="0" err="1" smtClean="0">
                          <a:ln>
                            <a:noFill/>
                          </a:ln>
                          <a:solidFill>
                            <a:srgbClr val="FFFFFF"/>
                          </a:solidFill>
                          <a:effectLst/>
                          <a:latin typeface="Calibri" panose="020F0502020204030204" pitchFamily="34" charset="0"/>
                          <a:ea typeface="MS PGothic" panose="020B0600070205080204" pitchFamily="34" charset="-128"/>
                        </a:rPr>
                        <a:t>attivita</a:t>
                      </a:r>
                      <a:r>
                        <a:rPr kumimoji="0" lang="it-IT" altLang="it-IT" sz="1400" b="0" i="0" u="none" strike="noStrike" cap="none" normalizeH="0" baseline="0" dirty="0" smtClean="0">
                          <a:ln>
                            <a:noFill/>
                          </a:ln>
                          <a:solidFill>
                            <a:srgbClr val="FFFFFF"/>
                          </a:solidFill>
                          <a:effectLst/>
                          <a:latin typeface="Calibri" panose="020F0502020204030204" pitchFamily="34" charset="0"/>
                          <a:ea typeface="MS PGothic" panose="020B0600070205080204" pitchFamily="34" charset="-128"/>
                        </a:rPr>
                        <a:t>̀ di R&amp;D; </a:t>
                      </a:r>
                    </a:p>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Char char="q"/>
                        <a:tabLst/>
                      </a:pPr>
                      <a:r>
                        <a:rPr kumimoji="0" lang="it-IT" altLang="it-IT" sz="1400" b="0" i="0" u="none" strike="noStrike" cap="none" normalizeH="0" baseline="0" dirty="0" smtClean="0">
                          <a:ln>
                            <a:noFill/>
                          </a:ln>
                          <a:solidFill>
                            <a:srgbClr val="FFFFFF"/>
                          </a:solidFill>
                          <a:effectLst/>
                          <a:latin typeface="Calibri" panose="020F0502020204030204" pitchFamily="34" charset="0"/>
                          <a:ea typeface="MS PGothic" panose="020B0600070205080204" pitchFamily="34" charset="-128"/>
                        </a:rPr>
                        <a:t>altre </a:t>
                      </a:r>
                      <a:r>
                        <a:rPr kumimoji="0" lang="it-IT" altLang="it-IT" sz="1400" b="0" i="0" u="none" strike="noStrike" cap="none" normalizeH="0" baseline="0" dirty="0" err="1" smtClean="0">
                          <a:ln>
                            <a:noFill/>
                          </a:ln>
                          <a:solidFill>
                            <a:srgbClr val="FFFFFF"/>
                          </a:solidFill>
                          <a:effectLst/>
                          <a:latin typeface="Calibri" panose="020F0502020204030204" pitchFamily="34" charset="0"/>
                          <a:ea typeface="MS PGothic" panose="020B0600070205080204" pitchFamily="34" charset="-128"/>
                        </a:rPr>
                        <a:t>attivita</a:t>
                      </a:r>
                      <a:r>
                        <a:rPr kumimoji="0" lang="it-IT" altLang="it-IT" sz="1400" b="0" i="0" u="none" strike="noStrike" cap="none" normalizeH="0" baseline="0" dirty="0" smtClean="0">
                          <a:ln>
                            <a:noFill/>
                          </a:ln>
                          <a:solidFill>
                            <a:srgbClr val="FFFFFF"/>
                          </a:solidFill>
                          <a:effectLst/>
                          <a:latin typeface="Calibri" panose="020F0502020204030204" pitchFamily="34" charset="0"/>
                          <a:ea typeface="MS PGothic" panose="020B0600070205080204" pitchFamily="34" charset="-128"/>
                        </a:rPr>
                        <a:t>̀, inclusi sistemi o combinazioni innovative di tecnologie esistenti; sviluppo di nuovi business </a:t>
                      </a:r>
                      <a:r>
                        <a:rPr kumimoji="0" lang="it-IT" altLang="it-IT" sz="1400" b="0" i="0" u="none" strike="noStrike" cap="none" normalizeH="0" baseline="0" dirty="0" err="1" smtClean="0">
                          <a:ln>
                            <a:noFill/>
                          </a:ln>
                          <a:solidFill>
                            <a:srgbClr val="FFFFFF"/>
                          </a:solidFill>
                          <a:effectLst/>
                          <a:latin typeface="Calibri" panose="020F0502020204030204" pitchFamily="34" charset="0"/>
                          <a:ea typeface="MS PGothic" panose="020B0600070205080204" pitchFamily="34" charset="-128"/>
                        </a:rPr>
                        <a:t>models</a:t>
                      </a:r>
                      <a:r>
                        <a:rPr kumimoji="0" lang="it-IT" altLang="it-IT" sz="1400" b="0" i="0" u="none" strike="noStrike" cap="none" normalizeH="0" baseline="0" dirty="0" smtClean="0">
                          <a:ln>
                            <a:noFill/>
                          </a:ln>
                          <a:solidFill>
                            <a:srgbClr val="FFFFFF"/>
                          </a:solidFill>
                          <a:effectLst/>
                          <a:latin typeface="Calibri" panose="020F0502020204030204" pitchFamily="34" charset="0"/>
                          <a:ea typeface="MS PGothic" panose="020B0600070205080204" pitchFamily="34" charset="-128"/>
                        </a:rPr>
                        <a:t> etc... </a:t>
                      </a:r>
                    </a:p>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Char char="q"/>
                        <a:tabLst/>
                      </a:pPr>
                      <a:r>
                        <a:rPr kumimoji="0" lang="it-IT" altLang="it-IT" sz="1400" b="0" i="0" u="none" strike="noStrike" cap="none" normalizeH="0" baseline="0" dirty="0" smtClean="0">
                          <a:ln>
                            <a:noFill/>
                          </a:ln>
                          <a:solidFill>
                            <a:srgbClr val="FFFFFF"/>
                          </a:solidFill>
                          <a:effectLst/>
                          <a:latin typeface="Calibri" panose="020F0502020204030204" pitchFamily="34" charset="0"/>
                          <a:ea typeface="MS PGothic" panose="020B0600070205080204" pitchFamily="34" charset="-128"/>
                        </a:rPr>
                        <a:t>per applicazioni non commerciali e attività “orientate al mercato” (</a:t>
                      </a:r>
                      <a:r>
                        <a:rPr kumimoji="0" lang="it-IT" altLang="it-IT" sz="1400" b="0" i="0" u="none" strike="noStrike" cap="none" normalizeH="0" baseline="0" dirty="0" err="1" smtClean="0">
                          <a:ln>
                            <a:noFill/>
                          </a:ln>
                          <a:solidFill>
                            <a:srgbClr val="FFFFFF"/>
                          </a:solidFill>
                          <a:effectLst/>
                          <a:latin typeface="Calibri" panose="020F0502020204030204" pitchFamily="34" charset="0"/>
                          <a:ea typeface="MS PGothic" panose="020B0600070205080204" pitchFamily="34" charset="-128"/>
                        </a:rPr>
                        <a:t>closed</a:t>
                      </a:r>
                      <a:r>
                        <a:rPr kumimoji="0" lang="it-IT" altLang="it-IT" sz="1400" b="0" i="0" u="none" strike="noStrike" cap="none" normalizeH="0" baseline="0" dirty="0" smtClean="0">
                          <a:ln>
                            <a:noFill/>
                          </a:ln>
                          <a:solidFill>
                            <a:srgbClr val="FFFFFF"/>
                          </a:solidFill>
                          <a:effectLst/>
                          <a:latin typeface="Calibri" panose="020F0502020204030204" pitchFamily="34" charset="0"/>
                          <a:ea typeface="MS PGothic" panose="020B0600070205080204" pitchFamily="34" charset="-128"/>
                        </a:rPr>
                        <a:t>-to-market).</a:t>
                      </a:r>
                    </a:p>
                  </a:txBody>
                  <a:tcPr marL="91431" marR="91431" marT="45664" marB="4566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E6FD2"/>
                    </a:solidFill>
                  </a:tcPr>
                </a:tc>
              </a:tr>
            </a:tbl>
          </a:graphicData>
        </a:graphic>
      </p:graphicFrame>
      <p:grpSp>
        <p:nvGrpSpPr>
          <p:cNvPr id="25616" name="Gruppo 7"/>
          <p:cNvGrpSpPr>
            <a:grpSpLocks/>
          </p:cNvGrpSpPr>
          <p:nvPr/>
        </p:nvGrpSpPr>
        <p:grpSpPr bwMode="auto">
          <a:xfrm>
            <a:off x="3714750" y="0"/>
            <a:ext cx="1928813" cy="1357313"/>
            <a:chOff x="3714744" y="-24"/>
            <a:chExt cx="1928826" cy="1357322"/>
          </a:xfrm>
        </p:grpSpPr>
        <p:sp>
          <p:nvSpPr>
            <p:cNvPr id="25619" name="Rettangolo 8"/>
            <p:cNvSpPr>
              <a:spLocks noChangeArrowheads="1"/>
            </p:cNvSpPr>
            <p:nvPr/>
          </p:nvSpPr>
          <p:spPr bwMode="auto">
            <a:xfrm>
              <a:off x="3714744" y="-24"/>
              <a:ext cx="1928826" cy="1000132"/>
            </a:xfrm>
            <a:prstGeom prst="rect">
              <a:avLst/>
            </a:prstGeom>
            <a:solidFill>
              <a:srgbClr val="0F5494"/>
            </a:solidFill>
            <a:ln w="9525">
              <a:noFill/>
              <a:miter lim="800000"/>
              <a:headEnd/>
              <a:tailEnd/>
            </a:ln>
          </p:spPr>
          <p:txBody>
            <a:bodyPr anchor="ctr"/>
            <a:lstStyle/>
            <a:p>
              <a:pPr marL="3175"/>
              <a:endParaRPr lang="en-US"/>
            </a:p>
          </p:txBody>
        </p:sp>
        <p:sp>
          <p:nvSpPr>
            <p:cNvPr id="25620" name="Rettangolo 9"/>
            <p:cNvSpPr>
              <a:spLocks noChangeArrowheads="1"/>
            </p:cNvSpPr>
            <p:nvPr/>
          </p:nvSpPr>
          <p:spPr bwMode="auto">
            <a:xfrm>
              <a:off x="4143372" y="1000108"/>
              <a:ext cx="1000132" cy="357190"/>
            </a:xfrm>
            <a:prstGeom prst="rect">
              <a:avLst/>
            </a:prstGeom>
            <a:solidFill>
              <a:schemeClr val="bg1"/>
            </a:solidFill>
            <a:ln w="9525">
              <a:noFill/>
              <a:miter lim="800000"/>
              <a:headEnd/>
              <a:tailEnd/>
            </a:ln>
          </p:spPr>
          <p:txBody>
            <a:bodyPr anchor="ctr"/>
            <a:lstStyle/>
            <a:p>
              <a:pPr marL="3175"/>
              <a:endParaRPr lang="en-US"/>
            </a:p>
          </p:txBody>
        </p:sp>
      </p:grpSp>
      <p:sp>
        <p:nvSpPr>
          <p:cNvPr id="25617" name="CasellaDiTesto 2"/>
          <p:cNvSpPr txBox="1">
            <a:spLocks noChangeArrowheads="1"/>
          </p:cNvSpPr>
          <p:nvPr/>
        </p:nvSpPr>
        <p:spPr bwMode="auto">
          <a:xfrm>
            <a:off x="595313" y="1214438"/>
            <a:ext cx="8039100" cy="346075"/>
          </a:xfrm>
          <a:prstGeom prst="rect">
            <a:avLst/>
          </a:prstGeom>
          <a:noFill/>
          <a:ln w="9525">
            <a:noFill/>
            <a:miter lim="800000"/>
            <a:headEnd/>
            <a:tailEnd/>
          </a:ln>
        </p:spPr>
        <p:txBody>
          <a:bodyPr>
            <a:spAutoFit/>
          </a:bodyPr>
          <a:lstStyle/>
          <a:p>
            <a:pPr algn="ctr"/>
            <a:r>
              <a:rPr lang="it-IT" altLang="it-IT" sz="1600" b="1">
                <a:latin typeface="Calibri" pitchFamily="34" charset="0"/>
              </a:rPr>
              <a:t>Horizon 2020 è articolato su </a:t>
            </a:r>
            <a:r>
              <a:rPr lang="it-IT" altLang="it-IT" sz="1600" b="1" u="sng">
                <a:latin typeface="Calibri" pitchFamily="34" charset="0"/>
              </a:rPr>
              <a:t>tre macro-priorità</a:t>
            </a:r>
            <a:endParaRPr lang="it-IT" altLang="it-IT" sz="1600" b="1" u="sng"/>
          </a:p>
        </p:txBody>
      </p:sp>
      <p:pic>
        <p:nvPicPr>
          <p:cNvPr id="25618" name="Picture 6"/>
          <p:cNvPicPr>
            <a:picLocks noChangeAspect="1" noChangeArrowheads="1"/>
          </p:cNvPicPr>
          <p:nvPr/>
        </p:nvPicPr>
        <p:blipFill>
          <a:blip r:embed="rId2"/>
          <a:srcRect/>
          <a:stretch>
            <a:fillRect/>
          </a:stretch>
        </p:blipFill>
        <p:spPr bwMode="auto">
          <a:xfrm>
            <a:off x="8072438" y="0"/>
            <a:ext cx="1071562" cy="1071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uppo 7"/>
          <p:cNvGrpSpPr>
            <a:grpSpLocks/>
          </p:cNvGrpSpPr>
          <p:nvPr/>
        </p:nvGrpSpPr>
        <p:grpSpPr bwMode="auto">
          <a:xfrm>
            <a:off x="3714750" y="0"/>
            <a:ext cx="1928813" cy="1357313"/>
            <a:chOff x="3714744" y="-24"/>
            <a:chExt cx="1928826" cy="1357322"/>
          </a:xfrm>
        </p:grpSpPr>
        <p:sp>
          <p:nvSpPr>
            <p:cNvPr id="26630" name="Rettangolo 8"/>
            <p:cNvSpPr>
              <a:spLocks noChangeArrowheads="1"/>
            </p:cNvSpPr>
            <p:nvPr/>
          </p:nvSpPr>
          <p:spPr bwMode="auto">
            <a:xfrm>
              <a:off x="3714744" y="-24"/>
              <a:ext cx="1928826" cy="1000132"/>
            </a:xfrm>
            <a:prstGeom prst="rect">
              <a:avLst/>
            </a:prstGeom>
            <a:solidFill>
              <a:srgbClr val="0F5494"/>
            </a:solidFill>
            <a:ln w="9525">
              <a:noFill/>
              <a:miter lim="800000"/>
              <a:headEnd/>
              <a:tailEnd/>
            </a:ln>
          </p:spPr>
          <p:txBody>
            <a:bodyPr anchor="ctr"/>
            <a:lstStyle/>
            <a:p>
              <a:pPr marL="3175"/>
              <a:endParaRPr lang="en-US"/>
            </a:p>
          </p:txBody>
        </p:sp>
        <p:sp>
          <p:nvSpPr>
            <p:cNvPr id="26631" name="Rettangolo 9"/>
            <p:cNvSpPr>
              <a:spLocks noChangeArrowheads="1"/>
            </p:cNvSpPr>
            <p:nvPr/>
          </p:nvSpPr>
          <p:spPr bwMode="auto">
            <a:xfrm>
              <a:off x="4143372" y="1000108"/>
              <a:ext cx="1000132" cy="357190"/>
            </a:xfrm>
            <a:prstGeom prst="rect">
              <a:avLst/>
            </a:prstGeom>
            <a:solidFill>
              <a:schemeClr val="bg1"/>
            </a:solidFill>
            <a:ln w="9525">
              <a:noFill/>
              <a:miter lim="800000"/>
              <a:headEnd/>
              <a:tailEnd/>
            </a:ln>
          </p:spPr>
          <p:txBody>
            <a:bodyPr anchor="ctr"/>
            <a:lstStyle/>
            <a:p>
              <a:pPr marL="3175"/>
              <a:endParaRPr lang="en-US"/>
            </a:p>
          </p:txBody>
        </p:sp>
      </p:grpSp>
      <p:sp>
        <p:nvSpPr>
          <p:cNvPr id="2" name="Segnaposto numero diapositiva 1"/>
          <p:cNvSpPr>
            <a:spLocks noGrp="1"/>
          </p:cNvSpPr>
          <p:nvPr>
            <p:ph type="sldNum" sz="quarter" idx="12"/>
          </p:nvPr>
        </p:nvSpPr>
        <p:spPr/>
        <p:txBody>
          <a:bodyPr/>
          <a:lstStyle/>
          <a:p>
            <a:pPr>
              <a:defRPr/>
            </a:pPr>
            <a:fld id="{D068F7B3-5A2B-49CD-9047-38F3D2B27EB1}" type="slidenum">
              <a:rPr lang="en-GB" smtClean="0"/>
              <a:pPr>
                <a:defRPr/>
              </a:pPr>
              <a:t>24</a:t>
            </a:fld>
            <a:endParaRPr lang="en-GB"/>
          </a:p>
        </p:txBody>
      </p:sp>
      <p:sp>
        <p:nvSpPr>
          <p:cNvPr id="3" name="CasellaDiTesto 2"/>
          <p:cNvSpPr txBox="1"/>
          <p:nvPr/>
        </p:nvSpPr>
        <p:spPr>
          <a:xfrm>
            <a:off x="214313" y="201613"/>
            <a:ext cx="5000625" cy="584200"/>
          </a:xfrm>
          <a:prstGeom prst="rect">
            <a:avLst/>
          </a:prstGeom>
          <a:noFill/>
        </p:spPr>
        <p:txBody>
          <a:bodyPr>
            <a:spAutoFit/>
          </a:bodyPr>
          <a:lstStyle/>
          <a:p>
            <a:pPr>
              <a:defRPr/>
            </a:pPr>
            <a:r>
              <a:rPr lang="en-US" sz="3200" b="1" u="sng" dirty="0" err="1">
                <a:solidFill>
                  <a:schemeClr val="bg1"/>
                </a:solidFill>
                <a:effectLst>
                  <a:outerShdw blurRad="38100" dist="38100" dir="2700000" algn="tl">
                    <a:srgbClr val="000000">
                      <a:alpha val="43137"/>
                    </a:srgbClr>
                  </a:outerShdw>
                </a:effectLst>
                <a:latin typeface="Calibri" pitchFamily="34" charset="0"/>
              </a:rPr>
              <a:t>Eccellenza</a:t>
            </a:r>
            <a:r>
              <a:rPr lang="en-US" sz="3200" b="1" u="sng" dirty="0">
                <a:solidFill>
                  <a:schemeClr val="bg1"/>
                </a:solidFill>
                <a:effectLst>
                  <a:outerShdw blurRad="38100" dist="38100" dir="2700000" algn="tl">
                    <a:srgbClr val="000000">
                      <a:alpha val="43137"/>
                    </a:srgbClr>
                  </a:outerShdw>
                </a:effectLst>
                <a:latin typeface="Calibri" pitchFamily="34" charset="0"/>
              </a:rPr>
              <a:t> </a:t>
            </a:r>
            <a:r>
              <a:rPr lang="en-US" sz="3200" b="1" u="sng" dirty="0" err="1">
                <a:solidFill>
                  <a:schemeClr val="bg1"/>
                </a:solidFill>
                <a:effectLst>
                  <a:outerShdw blurRad="38100" dist="38100" dir="2700000" algn="tl">
                    <a:srgbClr val="000000">
                      <a:alpha val="43137"/>
                    </a:srgbClr>
                  </a:outerShdw>
                </a:effectLst>
                <a:latin typeface="Calibri" pitchFamily="34" charset="0"/>
              </a:rPr>
              <a:t>scientifica</a:t>
            </a:r>
            <a:r>
              <a:rPr lang="en-US" sz="3200" b="1" u="sng" dirty="0">
                <a:solidFill>
                  <a:schemeClr val="bg1"/>
                </a:solidFill>
                <a:effectLst>
                  <a:outerShdw blurRad="38100" dist="38100" dir="2700000" algn="tl">
                    <a:srgbClr val="000000">
                      <a:alpha val="43137"/>
                    </a:srgbClr>
                  </a:outerShdw>
                </a:effectLst>
                <a:latin typeface="Calibri" pitchFamily="34" charset="0"/>
              </a:rPr>
              <a:t> (1/2)</a:t>
            </a:r>
          </a:p>
        </p:txBody>
      </p:sp>
      <p:sp>
        <p:nvSpPr>
          <p:cNvPr id="26629" name="CasellaDiTesto 3"/>
          <p:cNvSpPr txBox="1">
            <a:spLocks noChangeArrowheads="1"/>
          </p:cNvSpPr>
          <p:nvPr/>
        </p:nvSpPr>
        <p:spPr bwMode="auto">
          <a:xfrm>
            <a:off x="346075" y="1000125"/>
            <a:ext cx="8372475" cy="5435600"/>
          </a:xfrm>
          <a:prstGeom prst="rect">
            <a:avLst/>
          </a:prstGeom>
          <a:noFill/>
          <a:ln w="9525">
            <a:noFill/>
            <a:miter lim="800000"/>
            <a:headEnd/>
            <a:tailEnd/>
          </a:ln>
        </p:spPr>
        <p:txBody>
          <a:bodyPr>
            <a:spAutoFit/>
          </a:bodyPr>
          <a:lstStyle/>
          <a:p>
            <a:pPr algn="just">
              <a:lnSpc>
                <a:spcPct val="120000"/>
              </a:lnSpc>
            </a:pPr>
            <a:r>
              <a:rPr lang="it-IT" altLang="it-IT" sz="1600">
                <a:latin typeface="Calibri" pitchFamily="34" charset="0"/>
              </a:rPr>
              <a:t>Il Primo pilastro è suddiviso in 4 temi principali:</a:t>
            </a:r>
          </a:p>
          <a:p>
            <a:pPr algn="just">
              <a:lnSpc>
                <a:spcPct val="120000"/>
              </a:lnSpc>
            </a:pPr>
            <a:endParaRPr lang="it-IT" altLang="it-IT" sz="1600">
              <a:latin typeface="Calibri" pitchFamily="34" charset="0"/>
            </a:endParaRPr>
          </a:p>
          <a:p>
            <a:pPr algn="just">
              <a:lnSpc>
                <a:spcPct val="120000"/>
              </a:lnSpc>
            </a:pPr>
            <a:r>
              <a:rPr lang="it-IT" altLang="it-IT" sz="1600" u="sng">
                <a:latin typeface="Calibri" pitchFamily="34" charset="0"/>
              </a:rPr>
              <a:t>Ricerca di frontiera finanziata dal Consiglio europeo della ricerca (CER)</a:t>
            </a:r>
          </a:p>
          <a:p>
            <a:pPr algn="just">
              <a:lnSpc>
                <a:spcPct val="120000"/>
              </a:lnSpc>
            </a:pPr>
            <a:r>
              <a:rPr lang="it-IT" altLang="it-IT" sz="1600">
                <a:latin typeface="Calibri" pitchFamily="34" charset="0"/>
              </a:rPr>
              <a:t>La ricerca di frontiera è però spesso il primo settore a subire tagli in periodi di difficoltà economiche ed è per questo che l'UE, attraverso il CER, sta potenziando il livello di investimento. L'eccellenza è l'unico criterio per ottenere finanziamenti dall'UE, i quali vengono assegnati a singoli ricercatori o a team di ricerca. </a:t>
            </a:r>
          </a:p>
          <a:p>
            <a:pPr algn="just">
              <a:lnSpc>
                <a:spcPct val="120000"/>
              </a:lnSpc>
            </a:pPr>
            <a:endParaRPr lang="it-IT" altLang="it-IT" sz="1600">
              <a:latin typeface="Calibri" pitchFamily="34" charset="0"/>
            </a:endParaRPr>
          </a:p>
          <a:p>
            <a:pPr algn="just">
              <a:lnSpc>
                <a:spcPct val="120000"/>
              </a:lnSpc>
            </a:pPr>
            <a:r>
              <a:rPr lang="it-IT" altLang="it-IT" sz="1600" i="1">
                <a:latin typeface="Calibri" pitchFamily="34" charset="0"/>
              </a:rPr>
              <a:t>Risorse allocate 2014 – 2020:</a:t>
            </a:r>
            <a:r>
              <a:rPr lang="it-IT" altLang="it-IT" sz="1600">
                <a:latin typeface="Calibri" pitchFamily="34" charset="0"/>
              </a:rPr>
              <a:t> circa 13 miliardi di Euro</a:t>
            </a:r>
          </a:p>
          <a:p>
            <a:pPr algn="just">
              <a:lnSpc>
                <a:spcPct val="120000"/>
              </a:lnSpc>
            </a:pPr>
            <a:endParaRPr lang="it-IT" altLang="it-IT" sz="1600">
              <a:latin typeface="Calibri" pitchFamily="34" charset="0"/>
            </a:endParaRPr>
          </a:p>
          <a:p>
            <a:pPr algn="just">
              <a:lnSpc>
                <a:spcPct val="120000"/>
              </a:lnSpc>
            </a:pPr>
            <a:r>
              <a:rPr lang="it-IT" altLang="it-IT" sz="1600" u="sng">
                <a:latin typeface="Calibri" pitchFamily="34" charset="0"/>
              </a:rPr>
              <a:t>Azioni Marie Skłodowska-Curie </a:t>
            </a:r>
          </a:p>
          <a:p>
            <a:pPr algn="just">
              <a:lnSpc>
                <a:spcPct val="120000"/>
              </a:lnSpc>
            </a:pPr>
            <a:r>
              <a:rPr lang="it-IT" altLang="it-IT" sz="1600">
                <a:latin typeface="Calibri" pitchFamily="34" charset="0"/>
              </a:rPr>
              <a:t>Si offre sostegno a ricercatori giovani ed esperti per migliorare la loro carriera e le loro capacità mediante la formazione o periodi di tirocinio in un altro paese o nel settore privato. Questo permette loro di acquisire nuove conoscenze ed esperienze per raggiungere il loro pieno potenziale. </a:t>
            </a:r>
          </a:p>
          <a:p>
            <a:pPr algn="just">
              <a:lnSpc>
                <a:spcPct val="120000"/>
              </a:lnSpc>
            </a:pPr>
            <a:endParaRPr lang="it-IT" altLang="it-IT" sz="1600">
              <a:latin typeface="Calibri" pitchFamily="34" charset="0"/>
            </a:endParaRPr>
          </a:p>
          <a:p>
            <a:pPr algn="just">
              <a:lnSpc>
                <a:spcPct val="150000"/>
              </a:lnSpc>
            </a:pPr>
            <a:r>
              <a:rPr lang="it-IT" altLang="it-IT" sz="1600" i="1">
                <a:latin typeface="Calibri" pitchFamily="34" charset="0"/>
              </a:rPr>
              <a:t>Risorse allocate 2014 – 2020: </a:t>
            </a:r>
            <a:r>
              <a:rPr lang="it-IT" altLang="it-IT" sz="1600">
                <a:latin typeface="Calibri" pitchFamily="34" charset="0"/>
              </a:rPr>
              <a:t>circa 6 miliardi di Euro</a:t>
            </a:r>
            <a:endParaRPr lang="it-IT" altLang="ja-JP" sz="1600">
              <a:latin typeface="Calibri" pitchFamily="34" charset="0"/>
              <a:ea typeface="MS PGothic" pitchFamily="34" charset="-128"/>
            </a:endParaRPr>
          </a:p>
          <a:p>
            <a:pPr algn="just"/>
            <a:endParaRPr lang="it-IT" altLang="it-IT" sz="1600">
              <a:latin typeface="Calibri"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uppo 7"/>
          <p:cNvGrpSpPr>
            <a:grpSpLocks/>
          </p:cNvGrpSpPr>
          <p:nvPr/>
        </p:nvGrpSpPr>
        <p:grpSpPr bwMode="auto">
          <a:xfrm>
            <a:off x="3714750" y="0"/>
            <a:ext cx="1928813" cy="1357313"/>
            <a:chOff x="3714744" y="-24"/>
            <a:chExt cx="1928826" cy="1357322"/>
          </a:xfrm>
        </p:grpSpPr>
        <p:sp>
          <p:nvSpPr>
            <p:cNvPr id="27654" name="Rettangolo 8"/>
            <p:cNvSpPr>
              <a:spLocks noChangeArrowheads="1"/>
            </p:cNvSpPr>
            <p:nvPr/>
          </p:nvSpPr>
          <p:spPr bwMode="auto">
            <a:xfrm>
              <a:off x="3714744" y="-24"/>
              <a:ext cx="1928826" cy="1000132"/>
            </a:xfrm>
            <a:prstGeom prst="rect">
              <a:avLst/>
            </a:prstGeom>
            <a:solidFill>
              <a:srgbClr val="0F5494"/>
            </a:solidFill>
            <a:ln w="9525">
              <a:noFill/>
              <a:miter lim="800000"/>
              <a:headEnd/>
              <a:tailEnd/>
            </a:ln>
          </p:spPr>
          <p:txBody>
            <a:bodyPr anchor="ctr"/>
            <a:lstStyle/>
            <a:p>
              <a:pPr marL="3175"/>
              <a:endParaRPr lang="en-US"/>
            </a:p>
          </p:txBody>
        </p:sp>
        <p:sp>
          <p:nvSpPr>
            <p:cNvPr id="27655" name="Rettangolo 9"/>
            <p:cNvSpPr>
              <a:spLocks noChangeArrowheads="1"/>
            </p:cNvSpPr>
            <p:nvPr/>
          </p:nvSpPr>
          <p:spPr bwMode="auto">
            <a:xfrm>
              <a:off x="4143372" y="1000108"/>
              <a:ext cx="1000132" cy="357190"/>
            </a:xfrm>
            <a:prstGeom prst="rect">
              <a:avLst/>
            </a:prstGeom>
            <a:solidFill>
              <a:schemeClr val="bg1"/>
            </a:solidFill>
            <a:ln w="9525">
              <a:noFill/>
              <a:miter lim="800000"/>
              <a:headEnd/>
              <a:tailEnd/>
            </a:ln>
          </p:spPr>
          <p:txBody>
            <a:bodyPr anchor="ctr"/>
            <a:lstStyle/>
            <a:p>
              <a:pPr marL="3175"/>
              <a:endParaRPr lang="en-US"/>
            </a:p>
          </p:txBody>
        </p:sp>
      </p:grpSp>
      <p:sp>
        <p:nvSpPr>
          <p:cNvPr id="2" name="Segnaposto numero diapositiva 1"/>
          <p:cNvSpPr>
            <a:spLocks noGrp="1"/>
          </p:cNvSpPr>
          <p:nvPr>
            <p:ph type="sldNum" sz="quarter" idx="12"/>
          </p:nvPr>
        </p:nvSpPr>
        <p:spPr/>
        <p:txBody>
          <a:bodyPr/>
          <a:lstStyle/>
          <a:p>
            <a:pPr>
              <a:defRPr/>
            </a:pPr>
            <a:fld id="{BB1FD696-455D-4A05-964F-110CAA4F6A30}" type="slidenum">
              <a:rPr lang="en-GB" smtClean="0"/>
              <a:pPr>
                <a:defRPr/>
              </a:pPr>
              <a:t>25</a:t>
            </a:fld>
            <a:endParaRPr lang="en-GB"/>
          </a:p>
        </p:txBody>
      </p:sp>
      <p:sp>
        <p:nvSpPr>
          <p:cNvPr id="3" name="CasellaDiTesto 2"/>
          <p:cNvSpPr txBox="1"/>
          <p:nvPr/>
        </p:nvSpPr>
        <p:spPr>
          <a:xfrm>
            <a:off x="214313" y="201613"/>
            <a:ext cx="5000625" cy="584200"/>
          </a:xfrm>
          <a:prstGeom prst="rect">
            <a:avLst/>
          </a:prstGeom>
          <a:noFill/>
        </p:spPr>
        <p:txBody>
          <a:bodyPr>
            <a:spAutoFit/>
          </a:bodyPr>
          <a:lstStyle/>
          <a:p>
            <a:pPr>
              <a:defRPr/>
            </a:pPr>
            <a:r>
              <a:rPr lang="en-US" sz="3200" b="1" u="sng" dirty="0" err="1">
                <a:solidFill>
                  <a:schemeClr val="bg1"/>
                </a:solidFill>
                <a:effectLst>
                  <a:outerShdw blurRad="38100" dist="38100" dir="2700000" algn="tl">
                    <a:srgbClr val="000000">
                      <a:alpha val="43137"/>
                    </a:srgbClr>
                  </a:outerShdw>
                </a:effectLst>
                <a:latin typeface="Calibri" pitchFamily="34" charset="0"/>
              </a:rPr>
              <a:t>Eccellenza</a:t>
            </a:r>
            <a:r>
              <a:rPr lang="en-US" sz="3200" b="1" u="sng" dirty="0">
                <a:solidFill>
                  <a:schemeClr val="bg1"/>
                </a:solidFill>
                <a:effectLst>
                  <a:outerShdw blurRad="38100" dist="38100" dir="2700000" algn="tl">
                    <a:srgbClr val="000000">
                      <a:alpha val="43137"/>
                    </a:srgbClr>
                  </a:outerShdw>
                </a:effectLst>
                <a:latin typeface="Calibri" pitchFamily="34" charset="0"/>
              </a:rPr>
              <a:t> </a:t>
            </a:r>
            <a:r>
              <a:rPr lang="en-US" sz="3200" b="1" u="sng" dirty="0" err="1">
                <a:solidFill>
                  <a:schemeClr val="bg1"/>
                </a:solidFill>
                <a:effectLst>
                  <a:outerShdw blurRad="38100" dist="38100" dir="2700000" algn="tl">
                    <a:srgbClr val="000000">
                      <a:alpha val="43137"/>
                    </a:srgbClr>
                  </a:outerShdw>
                </a:effectLst>
                <a:latin typeface="Calibri" pitchFamily="34" charset="0"/>
              </a:rPr>
              <a:t>scientifica</a:t>
            </a:r>
            <a:r>
              <a:rPr lang="en-US" sz="3200" b="1" u="sng" dirty="0">
                <a:solidFill>
                  <a:schemeClr val="bg1"/>
                </a:solidFill>
                <a:effectLst>
                  <a:outerShdw blurRad="38100" dist="38100" dir="2700000" algn="tl">
                    <a:srgbClr val="000000">
                      <a:alpha val="43137"/>
                    </a:srgbClr>
                  </a:outerShdw>
                </a:effectLst>
                <a:latin typeface="Calibri" pitchFamily="34" charset="0"/>
              </a:rPr>
              <a:t> (2/2)</a:t>
            </a:r>
          </a:p>
        </p:txBody>
      </p:sp>
      <p:sp>
        <p:nvSpPr>
          <p:cNvPr id="27653" name="CasellaDiTesto 3"/>
          <p:cNvSpPr txBox="1">
            <a:spLocks noChangeArrowheads="1"/>
          </p:cNvSpPr>
          <p:nvPr/>
        </p:nvSpPr>
        <p:spPr bwMode="auto">
          <a:xfrm>
            <a:off x="346075" y="1357313"/>
            <a:ext cx="8372475" cy="5140325"/>
          </a:xfrm>
          <a:prstGeom prst="rect">
            <a:avLst/>
          </a:prstGeom>
          <a:noFill/>
          <a:ln w="9525">
            <a:noFill/>
            <a:miter lim="800000"/>
            <a:headEnd/>
            <a:tailEnd/>
          </a:ln>
        </p:spPr>
        <p:txBody>
          <a:bodyPr>
            <a:spAutoFit/>
          </a:bodyPr>
          <a:lstStyle/>
          <a:p>
            <a:pPr algn="just">
              <a:lnSpc>
                <a:spcPct val="120000"/>
              </a:lnSpc>
            </a:pPr>
            <a:r>
              <a:rPr lang="it-IT" altLang="it-IT" sz="1600" u="sng">
                <a:latin typeface="Calibri" pitchFamily="34" charset="0"/>
              </a:rPr>
              <a:t>Tecnologie future ed emergenti</a:t>
            </a:r>
          </a:p>
          <a:p>
            <a:pPr algn="just">
              <a:lnSpc>
                <a:spcPct val="120000"/>
              </a:lnSpc>
            </a:pPr>
            <a:r>
              <a:rPr lang="it-IT" altLang="it-IT" sz="1600">
                <a:latin typeface="Calibri" pitchFamily="34" charset="0"/>
              </a:rPr>
              <a:t>Stare all'avanguardia delle nuove tecnologie manterrà l'Europa competitiva e creerà nuovi posti di lavoro altamente specializzati. I finanziamenti dell'UE stanno contribuendo a rendere l'Europa il migliore ambiente possibile per una cooperazione multidisciplinare responsabile e dinamica sulle tecnologie nuove e future. </a:t>
            </a:r>
          </a:p>
          <a:p>
            <a:pPr algn="just">
              <a:lnSpc>
                <a:spcPct val="120000"/>
              </a:lnSpc>
            </a:pPr>
            <a:endParaRPr lang="it-IT" altLang="it-IT" sz="1600">
              <a:latin typeface="Calibri" pitchFamily="34" charset="0"/>
            </a:endParaRPr>
          </a:p>
          <a:p>
            <a:pPr algn="just">
              <a:lnSpc>
                <a:spcPct val="120000"/>
              </a:lnSpc>
            </a:pPr>
            <a:r>
              <a:rPr lang="it-IT" altLang="it-IT" sz="1600" i="1">
                <a:latin typeface="Calibri" pitchFamily="34" charset="0"/>
              </a:rPr>
              <a:t>Risorse allocate 2014 – 2020:</a:t>
            </a:r>
            <a:r>
              <a:rPr lang="it-IT" altLang="it-IT" sz="1600">
                <a:latin typeface="Calibri" pitchFamily="34" charset="0"/>
              </a:rPr>
              <a:t> circa 2,7 miliardi di Euro</a:t>
            </a:r>
          </a:p>
          <a:p>
            <a:pPr algn="just">
              <a:lnSpc>
                <a:spcPct val="120000"/>
              </a:lnSpc>
            </a:pPr>
            <a:endParaRPr lang="it-IT" altLang="it-IT" sz="1600">
              <a:latin typeface="Calibri" pitchFamily="34" charset="0"/>
            </a:endParaRPr>
          </a:p>
          <a:p>
            <a:pPr algn="just">
              <a:lnSpc>
                <a:spcPct val="120000"/>
              </a:lnSpc>
            </a:pPr>
            <a:r>
              <a:rPr lang="it-IT" altLang="it-IT" sz="1600" u="sng">
                <a:latin typeface="Calibri" pitchFamily="34" charset="0"/>
              </a:rPr>
              <a:t>Infrastrutture di livello mondiale</a:t>
            </a:r>
          </a:p>
          <a:p>
            <a:pPr algn="just">
              <a:lnSpc>
                <a:spcPct val="120000"/>
              </a:lnSpc>
            </a:pPr>
            <a:r>
              <a:rPr lang="it-IT" altLang="it-IT" sz="1600">
                <a:latin typeface="Calibri" pitchFamily="34" charset="0"/>
              </a:rPr>
              <a:t>Le attrezzature di ricerca possono essere talmente complesse e costose che nessun team di ricerca singolo - o persino paese - può permettersi di comprarle, costruirle o farle funzionare da solo. Alcuni esempi: i laser ad alta energia usati da varie comunità di ricerca, dalla medicina alle scienze dei materiali e la biochimica, gli aeroplani specializzati ad alta tecnologia o una stazione di monitoraggio in fondo al mare, usata per osservare i cambiamenti climatici. </a:t>
            </a:r>
          </a:p>
          <a:p>
            <a:pPr algn="just">
              <a:lnSpc>
                <a:spcPct val="120000"/>
              </a:lnSpc>
            </a:pPr>
            <a:endParaRPr lang="it-IT" altLang="it-IT" sz="1600">
              <a:latin typeface="Calibri" pitchFamily="34" charset="0"/>
            </a:endParaRPr>
          </a:p>
          <a:p>
            <a:pPr algn="just">
              <a:lnSpc>
                <a:spcPct val="150000"/>
              </a:lnSpc>
            </a:pPr>
            <a:r>
              <a:rPr lang="it-IT" altLang="it-IT" sz="1600" i="1">
                <a:latin typeface="Calibri" pitchFamily="34" charset="0"/>
              </a:rPr>
              <a:t>Risorse allocate 2014 – 2020: </a:t>
            </a:r>
            <a:r>
              <a:rPr lang="it-IT" altLang="it-IT" sz="1600">
                <a:latin typeface="Calibri" pitchFamily="34" charset="0"/>
              </a:rPr>
              <a:t>circa 2,488 miliardi di Euro</a:t>
            </a:r>
            <a:endParaRPr lang="it-IT" altLang="ja-JP" sz="1600">
              <a:latin typeface="Calibri" pitchFamily="34" charset="0"/>
              <a:ea typeface="MS PGothic" pitchFamily="34" charset="-128"/>
            </a:endParaRPr>
          </a:p>
          <a:p>
            <a:pPr algn="just"/>
            <a:endParaRPr lang="it-IT" altLang="it-IT" sz="1600">
              <a:latin typeface="Calibri"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uppo 7"/>
          <p:cNvGrpSpPr>
            <a:grpSpLocks/>
          </p:cNvGrpSpPr>
          <p:nvPr/>
        </p:nvGrpSpPr>
        <p:grpSpPr bwMode="auto">
          <a:xfrm>
            <a:off x="3714750" y="0"/>
            <a:ext cx="1928813" cy="1357313"/>
            <a:chOff x="3714744" y="-24"/>
            <a:chExt cx="1928826" cy="1357322"/>
          </a:xfrm>
        </p:grpSpPr>
        <p:sp>
          <p:nvSpPr>
            <p:cNvPr id="28678" name="Rettangolo 8"/>
            <p:cNvSpPr>
              <a:spLocks noChangeArrowheads="1"/>
            </p:cNvSpPr>
            <p:nvPr/>
          </p:nvSpPr>
          <p:spPr bwMode="auto">
            <a:xfrm>
              <a:off x="3714744" y="-24"/>
              <a:ext cx="1928826" cy="1000132"/>
            </a:xfrm>
            <a:prstGeom prst="rect">
              <a:avLst/>
            </a:prstGeom>
            <a:solidFill>
              <a:srgbClr val="0F5494"/>
            </a:solidFill>
            <a:ln w="9525">
              <a:noFill/>
              <a:miter lim="800000"/>
              <a:headEnd/>
              <a:tailEnd/>
            </a:ln>
          </p:spPr>
          <p:txBody>
            <a:bodyPr anchor="ctr"/>
            <a:lstStyle/>
            <a:p>
              <a:pPr marL="3175"/>
              <a:endParaRPr lang="en-US"/>
            </a:p>
          </p:txBody>
        </p:sp>
        <p:sp>
          <p:nvSpPr>
            <p:cNvPr id="28679" name="Rettangolo 9"/>
            <p:cNvSpPr>
              <a:spLocks noChangeArrowheads="1"/>
            </p:cNvSpPr>
            <p:nvPr/>
          </p:nvSpPr>
          <p:spPr bwMode="auto">
            <a:xfrm>
              <a:off x="4143372" y="1000108"/>
              <a:ext cx="1000132" cy="357190"/>
            </a:xfrm>
            <a:prstGeom prst="rect">
              <a:avLst/>
            </a:prstGeom>
            <a:solidFill>
              <a:schemeClr val="bg1"/>
            </a:solidFill>
            <a:ln w="9525">
              <a:noFill/>
              <a:miter lim="800000"/>
              <a:headEnd/>
              <a:tailEnd/>
            </a:ln>
          </p:spPr>
          <p:txBody>
            <a:bodyPr anchor="ctr"/>
            <a:lstStyle/>
            <a:p>
              <a:pPr marL="3175"/>
              <a:endParaRPr lang="en-US"/>
            </a:p>
          </p:txBody>
        </p:sp>
      </p:grpSp>
      <p:sp>
        <p:nvSpPr>
          <p:cNvPr id="2" name="Segnaposto numero diapositiva 1"/>
          <p:cNvSpPr>
            <a:spLocks noGrp="1"/>
          </p:cNvSpPr>
          <p:nvPr>
            <p:ph type="sldNum" sz="quarter" idx="12"/>
          </p:nvPr>
        </p:nvSpPr>
        <p:spPr/>
        <p:txBody>
          <a:bodyPr/>
          <a:lstStyle/>
          <a:p>
            <a:pPr>
              <a:defRPr/>
            </a:pPr>
            <a:fld id="{17FCDEE3-6D6E-4A07-A015-DF7A236A7302}" type="slidenum">
              <a:rPr lang="en-GB" smtClean="0"/>
              <a:pPr>
                <a:defRPr/>
              </a:pPr>
              <a:t>26</a:t>
            </a:fld>
            <a:endParaRPr lang="en-GB"/>
          </a:p>
        </p:txBody>
      </p:sp>
      <p:sp>
        <p:nvSpPr>
          <p:cNvPr id="3" name="CasellaDiTesto 2"/>
          <p:cNvSpPr txBox="1"/>
          <p:nvPr/>
        </p:nvSpPr>
        <p:spPr>
          <a:xfrm>
            <a:off x="214313" y="201613"/>
            <a:ext cx="5000625" cy="584200"/>
          </a:xfrm>
          <a:prstGeom prst="rect">
            <a:avLst/>
          </a:prstGeom>
          <a:noFill/>
        </p:spPr>
        <p:txBody>
          <a:bodyPr>
            <a:spAutoFit/>
          </a:bodyPr>
          <a:lstStyle/>
          <a:p>
            <a:pPr>
              <a:defRPr/>
            </a:pPr>
            <a:r>
              <a:rPr lang="en-US" sz="3200" b="1" u="sng" dirty="0">
                <a:solidFill>
                  <a:schemeClr val="bg1"/>
                </a:solidFill>
                <a:effectLst>
                  <a:outerShdw blurRad="38100" dist="38100" dir="2700000" algn="tl">
                    <a:srgbClr val="000000">
                      <a:alpha val="43137"/>
                    </a:srgbClr>
                  </a:outerShdw>
                </a:effectLst>
                <a:latin typeface="Calibri" pitchFamily="34" charset="0"/>
              </a:rPr>
              <a:t>Leadership </a:t>
            </a:r>
            <a:r>
              <a:rPr lang="en-US" sz="3200" b="1" u="sng" dirty="0" err="1">
                <a:solidFill>
                  <a:schemeClr val="bg1"/>
                </a:solidFill>
                <a:effectLst>
                  <a:outerShdw blurRad="38100" dist="38100" dir="2700000" algn="tl">
                    <a:srgbClr val="000000">
                      <a:alpha val="43137"/>
                    </a:srgbClr>
                  </a:outerShdw>
                </a:effectLst>
                <a:latin typeface="Calibri" pitchFamily="34" charset="0"/>
              </a:rPr>
              <a:t>industriale</a:t>
            </a:r>
            <a:endParaRPr lang="en-US" sz="3200" b="1" u="sng" dirty="0">
              <a:solidFill>
                <a:schemeClr val="bg1"/>
              </a:solidFill>
              <a:effectLst>
                <a:outerShdw blurRad="38100" dist="38100" dir="2700000" algn="tl">
                  <a:srgbClr val="000000">
                    <a:alpha val="43137"/>
                  </a:srgbClr>
                </a:outerShdw>
              </a:effectLst>
              <a:latin typeface="Calibri" pitchFamily="34" charset="0"/>
            </a:endParaRPr>
          </a:p>
        </p:txBody>
      </p:sp>
      <p:sp>
        <p:nvSpPr>
          <p:cNvPr id="28677" name="CasellaDiTesto 3"/>
          <p:cNvSpPr txBox="1">
            <a:spLocks noChangeArrowheads="1"/>
          </p:cNvSpPr>
          <p:nvPr/>
        </p:nvSpPr>
        <p:spPr bwMode="auto">
          <a:xfrm>
            <a:off x="346075" y="1168400"/>
            <a:ext cx="8372475" cy="5189538"/>
          </a:xfrm>
          <a:prstGeom prst="rect">
            <a:avLst/>
          </a:prstGeom>
          <a:noFill/>
          <a:ln w="9525">
            <a:noFill/>
            <a:miter lim="800000"/>
            <a:headEnd/>
            <a:tailEnd/>
          </a:ln>
        </p:spPr>
        <p:txBody>
          <a:bodyPr>
            <a:spAutoFit/>
          </a:bodyPr>
          <a:lstStyle/>
          <a:p>
            <a:pPr algn="just">
              <a:lnSpc>
                <a:spcPct val="120000"/>
              </a:lnSpc>
            </a:pPr>
            <a:r>
              <a:rPr lang="it-IT" altLang="it-IT" sz="1600">
                <a:latin typeface="Calibri" pitchFamily="34" charset="0"/>
              </a:rPr>
              <a:t>Il Primo pilastro è suddiviso in 2 temi principali:</a:t>
            </a:r>
          </a:p>
          <a:p>
            <a:pPr algn="just">
              <a:lnSpc>
                <a:spcPct val="120000"/>
              </a:lnSpc>
            </a:pPr>
            <a:endParaRPr lang="it-IT" altLang="it-IT" sz="1600">
              <a:latin typeface="Calibri" pitchFamily="34" charset="0"/>
            </a:endParaRPr>
          </a:p>
          <a:p>
            <a:pPr algn="just">
              <a:lnSpc>
                <a:spcPct val="120000"/>
              </a:lnSpc>
            </a:pPr>
            <a:r>
              <a:rPr lang="it-IT" altLang="it-IT" sz="1600" u="sng">
                <a:latin typeface="Calibri" pitchFamily="34" charset="0"/>
              </a:rPr>
              <a:t>Leadership nelle tecnologie di supporto e industriali</a:t>
            </a:r>
          </a:p>
          <a:p>
            <a:pPr algn="just">
              <a:lnSpc>
                <a:spcPct val="120000"/>
              </a:lnSpc>
            </a:pPr>
            <a:r>
              <a:rPr lang="it-IT" altLang="it-IT" sz="1600">
                <a:latin typeface="Calibri" pitchFamily="34" charset="0"/>
              </a:rPr>
              <a:t>Le principali tecnologie di supporto come la produzione e i materiali avanzati, la biotecnologia e le nanotecnologie, sono al centro dei prodotti rivoluzionari: smartphone, batterie ad alte prestazioni, veicoli leggeri, nanomedicine, tessuti intelligenti e molti altri ancora. </a:t>
            </a:r>
          </a:p>
          <a:p>
            <a:pPr algn="just">
              <a:lnSpc>
                <a:spcPct val="120000"/>
              </a:lnSpc>
            </a:pPr>
            <a:endParaRPr lang="it-IT" altLang="it-IT" sz="1600">
              <a:latin typeface="Calibri" pitchFamily="34" charset="0"/>
            </a:endParaRPr>
          </a:p>
          <a:p>
            <a:pPr algn="just">
              <a:lnSpc>
                <a:spcPct val="120000"/>
              </a:lnSpc>
            </a:pPr>
            <a:r>
              <a:rPr lang="it-IT" altLang="it-IT" sz="1600" i="1">
                <a:latin typeface="Calibri" pitchFamily="34" charset="0"/>
              </a:rPr>
              <a:t>Risorse allocate 2014 – 2020: </a:t>
            </a:r>
            <a:r>
              <a:rPr lang="it-IT" altLang="it-IT" sz="1600">
                <a:latin typeface="Calibri" pitchFamily="34" charset="0"/>
              </a:rPr>
              <a:t>13,5 miliardi di Euro, dei quali minimo 3 miliardi allocati per lo Strumento per le Piccole e Medie Imprese</a:t>
            </a:r>
          </a:p>
          <a:p>
            <a:pPr algn="just">
              <a:lnSpc>
                <a:spcPct val="120000"/>
              </a:lnSpc>
            </a:pPr>
            <a:endParaRPr lang="it-IT" altLang="it-IT" sz="1600">
              <a:latin typeface="Calibri" pitchFamily="34" charset="0"/>
            </a:endParaRPr>
          </a:p>
          <a:p>
            <a:pPr algn="just">
              <a:lnSpc>
                <a:spcPct val="120000"/>
              </a:lnSpc>
            </a:pPr>
            <a:r>
              <a:rPr lang="it-IT" altLang="it-IT" sz="1600" u="sng">
                <a:latin typeface="Calibri" pitchFamily="34" charset="0"/>
              </a:rPr>
              <a:t>Accesso alla finanza di rischio</a:t>
            </a:r>
          </a:p>
          <a:p>
            <a:pPr algn="just">
              <a:lnSpc>
                <a:spcPct val="120000"/>
              </a:lnSpc>
            </a:pPr>
            <a:r>
              <a:rPr lang="it-IT" altLang="it-IT" sz="1600">
                <a:latin typeface="Calibri" pitchFamily="34" charset="0"/>
              </a:rPr>
              <a:t>Le aziende innovative e altre organizzazioni spesso hanno difficoltà ad accedere ai finanziamenti per nuove idee ad alto rischio e per il loro sviluppo. Orizzonte 2020 contribuisce a colmare questa «lacuna di innovazione» per mezzo di prestiti e garanzie e investendo nelle PMI innovative e nelle piccole aziende a media capitalizzazione. </a:t>
            </a:r>
          </a:p>
          <a:p>
            <a:pPr algn="just">
              <a:lnSpc>
                <a:spcPct val="120000"/>
              </a:lnSpc>
            </a:pPr>
            <a:endParaRPr lang="it-IT" altLang="it-IT" sz="1600">
              <a:latin typeface="Calibri" pitchFamily="34" charset="0"/>
            </a:endParaRPr>
          </a:p>
          <a:p>
            <a:pPr algn="just">
              <a:lnSpc>
                <a:spcPct val="150000"/>
              </a:lnSpc>
            </a:pPr>
            <a:r>
              <a:rPr lang="it-IT" altLang="it-IT" sz="1600">
                <a:latin typeface="Calibri" pitchFamily="34" charset="0"/>
              </a:rPr>
              <a:t>Ri</a:t>
            </a:r>
            <a:r>
              <a:rPr lang="it-IT" altLang="it-IT" sz="1600" i="1">
                <a:latin typeface="Calibri" pitchFamily="34" charset="0"/>
              </a:rPr>
              <a:t>sorse allocate 2014 – 2020: </a:t>
            </a:r>
            <a:r>
              <a:rPr lang="it-IT" altLang="it-IT" sz="1600">
                <a:latin typeface="Calibri" pitchFamily="34" charset="0"/>
              </a:rPr>
              <a:t>2,842 miliardi di Euro</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uppo 7"/>
          <p:cNvGrpSpPr>
            <a:grpSpLocks/>
          </p:cNvGrpSpPr>
          <p:nvPr/>
        </p:nvGrpSpPr>
        <p:grpSpPr bwMode="auto">
          <a:xfrm>
            <a:off x="3714750" y="0"/>
            <a:ext cx="1928813" cy="1357313"/>
            <a:chOff x="3714744" y="-24"/>
            <a:chExt cx="1928826" cy="1357322"/>
          </a:xfrm>
        </p:grpSpPr>
        <p:sp>
          <p:nvSpPr>
            <p:cNvPr id="29731" name="Rettangolo 8"/>
            <p:cNvSpPr>
              <a:spLocks noChangeArrowheads="1"/>
            </p:cNvSpPr>
            <p:nvPr/>
          </p:nvSpPr>
          <p:spPr bwMode="auto">
            <a:xfrm>
              <a:off x="3714744" y="-24"/>
              <a:ext cx="1928826" cy="1000132"/>
            </a:xfrm>
            <a:prstGeom prst="rect">
              <a:avLst/>
            </a:prstGeom>
            <a:solidFill>
              <a:srgbClr val="0F5494"/>
            </a:solidFill>
            <a:ln w="9525">
              <a:noFill/>
              <a:miter lim="800000"/>
              <a:headEnd/>
              <a:tailEnd/>
            </a:ln>
          </p:spPr>
          <p:txBody>
            <a:bodyPr anchor="ctr"/>
            <a:lstStyle/>
            <a:p>
              <a:pPr marL="3175"/>
              <a:endParaRPr lang="en-US"/>
            </a:p>
          </p:txBody>
        </p:sp>
        <p:sp>
          <p:nvSpPr>
            <p:cNvPr id="29732" name="Rettangolo 9"/>
            <p:cNvSpPr>
              <a:spLocks noChangeArrowheads="1"/>
            </p:cNvSpPr>
            <p:nvPr/>
          </p:nvSpPr>
          <p:spPr bwMode="auto">
            <a:xfrm>
              <a:off x="4143372" y="1000108"/>
              <a:ext cx="1000132" cy="357190"/>
            </a:xfrm>
            <a:prstGeom prst="rect">
              <a:avLst/>
            </a:prstGeom>
            <a:solidFill>
              <a:schemeClr val="bg1"/>
            </a:solidFill>
            <a:ln w="9525">
              <a:noFill/>
              <a:miter lim="800000"/>
              <a:headEnd/>
              <a:tailEnd/>
            </a:ln>
          </p:spPr>
          <p:txBody>
            <a:bodyPr anchor="ctr"/>
            <a:lstStyle/>
            <a:p>
              <a:pPr marL="3175"/>
              <a:endParaRPr lang="en-US"/>
            </a:p>
          </p:txBody>
        </p:sp>
      </p:grpSp>
      <p:sp>
        <p:nvSpPr>
          <p:cNvPr id="2" name="Segnaposto numero diapositiva 1"/>
          <p:cNvSpPr>
            <a:spLocks noGrp="1"/>
          </p:cNvSpPr>
          <p:nvPr>
            <p:ph type="sldNum" sz="quarter" idx="12"/>
          </p:nvPr>
        </p:nvSpPr>
        <p:spPr/>
        <p:txBody>
          <a:bodyPr/>
          <a:lstStyle/>
          <a:p>
            <a:pPr>
              <a:defRPr/>
            </a:pPr>
            <a:fld id="{2B7B8634-FA99-469D-8A30-8BA4FC9C21E7}" type="slidenum">
              <a:rPr lang="en-GB" smtClean="0"/>
              <a:pPr>
                <a:defRPr/>
              </a:pPr>
              <a:t>27</a:t>
            </a:fld>
            <a:endParaRPr lang="en-GB"/>
          </a:p>
        </p:txBody>
      </p:sp>
      <p:sp>
        <p:nvSpPr>
          <p:cNvPr id="3" name="CasellaDiTesto 2"/>
          <p:cNvSpPr txBox="1"/>
          <p:nvPr/>
        </p:nvSpPr>
        <p:spPr>
          <a:xfrm>
            <a:off x="214313" y="201613"/>
            <a:ext cx="5000625" cy="584200"/>
          </a:xfrm>
          <a:prstGeom prst="rect">
            <a:avLst/>
          </a:prstGeom>
          <a:noFill/>
        </p:spPr>
        <p:txBody>
          <a:bodyPr>
            <a:spAutoFit/>
          </a:bodyPr>
          <a:lstStyle/>
          <a:p>
            <a:pPr>
              <a:defRPr/>
            </a:pPr>
            <a:r>
              <a:rPr lang="en-US" sz="3200" b="1" u="sng" dirty="0" err="1">
                <a:solidFill>
                  <a:schemeClr val="bg1"/>
                </a:solidFill>
                <a:effectLst>
                  <a:outerShdw blurRad="38100" dist="38100" dir="2700000" algn="tl">
                    <a:srgbClr val="000000">
                      <a:alpha val="43137"/>
                    </a:srgbClr>
                  </a:outerShdw>
                </a:effectLst>
                <a:latin typeface="Calibri" pitchFamily="34" charset="0"/>
              </a:rPr>
              <a:t>Sfide</a:t>
            </a:r>
            <a:r>
              <a:rPr lang="en-US" sz="3200" b="1" u="sng" dirty="0">
                <a:solidFill>
                  <a:schemeClr val="bg1"/>
                </a:solidFill>
                <a:effectLst>
                  <a:outerShdw blurRad="38100" dist="38100" dir="2700000" algn="tl">
                    <a:srgbClr val="000000">
                      <a:alpha val="43137"/>
                    </a:srgbClr>
                  </a:outerShdw>
                </a:effectLst>
                <a:latin typeface="Calibri" pitchFamily="34" charset="0"/>
              </a:rPr>
              <a:t> per la </a:t>
            </a:r>
            <a:r>
              <a:rPr lang="en-US" sz="3200" b="1" u="sng" dirty="0" err="1">
                <a:solidFill>
                  <a:schemeClr val="bg1"/>
                </a:solidFill>
                <a:effectLst>
                  <a:outerShdw blurRad="38100" dist="38100" dir="2700000" algn="tl">
                    <a:srgbClr val="000000">
                      <a:alpha val="43137"/>
                    </a:srgbClr>
                  </a:outerShdw>
                </a:effectLst>
                <a:latin typeface="Calibri" pitchFamily="34" charset="0"/>
              </a:rPr>
              <a:t>società</a:t>
            </a:r>
            <a:endParaRPr lang="en-US" sz="3200" b="1" u="sng" dirty="0">
              <a:solidFill>
                <a:schemeClr val="bg1"/>
              </a:solidFill>
              <a:effectLst>
                <a:outerShdw blurRad="38100" dist="38100" dir="2700000" algn="tl">
                  <a:srgbClr val="000000">
                    <a:alpha val="43137"/>
                  </a:srgbClr>
                </a:outerShdw>
              </a:effectLst>
              <a:latin typeface="Calibri" pitchFamily="34" charset="0"/>
            </a:endParaRPr>
          </a:p>
        </p:txBody>
      </p:sp>
      <p:sp>
        <p:nvSpPr>
          <p:cNvPr id="29701" name="CasellaDiTesto 3"/>
          <p:cNvSpPr txBox="1">
            <a:spLocks noChangeArrowheads="1"/>
          </p:cNvSpPr>
          <p:nvPr/>
        </p:nvSpPr>
        <p:spPr bwMode="auto">
          <a:xfrm>
            <a:off x="346075" y="1071563"/>
            <a:ext cx="8372475" cy="663575"/>
          </a:xfrm>
          <a:prstGeom prst="rect">
            <a:avLst/>
          </a:prstGeom>
          <a:noFill/>
          <a:ln w="9525">
            <a:noFill/>
            <a:miter lim="800000"/>
            <a:headEnd/>
            <a:tailEnd/>
          </a:ln>
        </p:spPr>
        <p:txBody>
          <a:bodyPr>
            <a:spAutoFit/>
          </a:bodyPr>
          <a:lstStyle/>
          <a:p>
            <a:pPr algn="just">
              <a:lnSpc>
                <a:spcPct val="120000"/>
              </a:lnSpc>
            </a:pPr>
            <a:r>
              <a:rPr lang="it-IT" altLang="it-IT" sz="1600">
                <a:latin typeface="Calibri" pitchFamily="34" charset="0"/>
              </a:rPr>
              <a:t>L'Unione Europea ha identificato sette settori prioritari nei quali l'investimento nella ricerca e l'innovazione possono avere un impatto reale a beneficio dei cittadini: </a:t>
            </a:r>
          </a:p>
        </p:txBody>
      </p:sp>
      <p:graphicFrame>
        <p:nvGraphicFramePr>
          <p:cNvPr id="8" name="Tabella 7"/>
          <p:cNvGraphicFramePr>
            <a:graphicFrameLocks noGrp="1"/>
          </p:cNvGraphicFramePr>
          <p:nvPr/>
        </p:nvGraphicFramePr>
        <p:xfrm>
          <a:off x="500063" y="1857375"/>
          <a:ext cx="8286808" cy="4297680"/>
        </p:xfrm>
        <a:graphic>
          <a:graphicData uri="http://schemas.openxmlformats.org/drawingml/2006/table">
            <a:tbl>
              <a:tblPr firstRow="1" bandRow="1">
                <a:tableStyleId>{93296810-A885-4BE3-A3E7-6D5BEEA58F35}</a:tableStyleId>
              </a:tblPr>
              <a:tblGrid>
                <a:gridCol w="6076992"/>
                <a:gridCol w="2209816"/>
              </a:tblGrid>
              <a:tr h="358710">
                <a:tc>
                  <a:txBody>
                    <a:bodyPr/>
                    <a:lstStyle/>
                    <a:p>
                      <a:r>
                        <a:rPr lang="en-GB" dirty="0" err="1" smtClean="0">
                          <a:latin typeface="Calibri" pitchFamily="34" charset="0"/>
                        </a:rPr>
                        <a:t>Settori</a:t>
                      </a:r>
                      <a:endParaRPr lang="en-GB" dirty="0">
                        <a:latin typeface="Calibri" pitchFamily="34" charset="0"/>
                      </a:endParaRPr>
                    </a:p>
                  </a:txBody>
                  <a:tcPr anchor="ctr">
                    <a:solidFill>
                      <a:srgbClr val="3E6FD2"/>
                    </a:solidFill>
                  </a:tcPr>
                </a:tc>
                <a:tc>
                  <a:txBody>
                    <a:bodyPr/>
                    <a:lstStyle/>
                    <a:p>
                      <a:r>
                        <a:rPr lang="en-GB" dirty="0" smtClean="0">
                          <a:latin typeface="Calibri" pitchFamily="34" charset="0"/>
                        </a:rPr>
                        <a:t>Budget (€)</a:t>
                      </a:r>
                      <a:endParaRPr lang="en-GB" dirty="0">
                        <a:latin typeface="Calibri" pitchFamily="34" charset="0"/>
                      </a:endParaRPr>
                    </a:p>
                  </a:txBody>
                  <a:tcPr anchor="ctr">
                    <a:solidFill>
                      <a:srgbClr val="3E6FD2"/>
                    </a:solidFill>
                  </a:tcPr>
                </a:tc>
              </a:tr>
              <a:tr h="3587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latin typeface="Calibri" pitchFamily="34" charset="0"/>
                        </a:rPr>
                        <a:t>Salute, cambiamento demografico e benessere </a:t>
                      </a:r>
                      <a:endParaRPr lang="en-GB" dirty="0">
                        <a:latin typeface="Calibri" pitchFamily="34" charset="0"/>
                      </a:endParaRPr>
                    </a:p>
                  </a:txBody>
                  <a:tcPr anchor="ctr">
                    <a:solidFill>
                      <a:srgbClr val="99CCFF"/>
                    </a:solidFill>
                  </a:tcPr>
                </a:tc>
                <a:tc>
                  <a:txBody>
                    <a:bodyPr/>
                    <a:lstStyle/>
                    <a:p>
                      <a:r>
                        <a:rPr lang="en-GB" sz="1600" dirty="0" smtClean="0">
                          <a:latin typeface="Calibri" pitchFamily="34" charset="0"/>
                        </a:rPr>
                        <a:t>7,472 </a:t>
                      </a:r>
                      <a:r>
                        <a:rPr lang="en-GB" sz="1600" dirty="0" err="1" smtClean="0">
                          <a:latin typeface="Calibri" pitchFamily="34" charset="0"/>
                        </a:rPr>
                        <a:t>miliardi</a:t>
                      </a:r>
                      <a:endParaRPr lang="en-GB" sz="1600" dirty="0">
                        <a:latin typeface="Calibri" pitchFamily="34" charset="0"/>
                      </a:endParaRPr>
                    </a:p>
                  </a:txBody>
                  <a:tcPr anchor="ctr">
                    <a:solidFill>
                      <a:srgbClr val="99CCFF"/>
                    </a:solidFill>
                  </a:tcPr>
                </a:tc>
              </a:tr>
              <a:tr h="89677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it-IT" dirty="0" smtClean="0">
                          <a:latin typeface="Calibri" pitchFamily="34" charset="0"/>
                        </a:rPr>
                        <a:t>Sicurezza alimentare, agricoltura e silvicoltura sostenibile, ricerca marina e marittima e delle acque interne e </a:t>
                      </a:r>
                      <a:r>
                        <a:rPr lang="it-IT" dirty="0" err="1" smtClean="0">
                          <a:latin typeface="Calibri" pitchFamily="34" charset="0"/>
                        </a:rPr>
                        <a:t>bioeconomia</a:t>
                      </a:r>
                      <a:r>
                        <a:rPr lang="it-IT" dirty="0" smtClean="0">
                          <a:latin typeface="Calibri" pitchFamily="34" charset="0"/>
                        </a:rPr>
                        <a:t> </a:t>
                      </a:r>
                      <a:endParaRPr lang="en-GB" dirty="0">
                        <a:latin typeface="Calibri" pitchFamily="34" charset="0"/>
                      </a:endParaRPr>
                    </a:p>
                  </a:txBody>
                  <a:tcPr anchor="ctr">
                    <a:solidFill>
                      <a:srgbClr val="99CCFF"/>
                    </a:solidFill>
                  </a:tcPr>
                </a:tc>
                <a:tc>
                  <a:txBody>
                    <a:bodyPr/>
                    <a:lstStyle/>
                    <a:p>
                      <a:r>
                        <a:rPr lang="en-GB" sz="1600" dirty="0" smtClean="0">
                          <a:latin typeface="Calibri" pitchFamily="34" charset="0"/>
                        </a:rPr>
                        <a:t>3,851 </a:t>
                      </a:r>
                      <a:r>
                        <a:rPr lang="en-GB" sz="1600" dirty="0" err="1" smtClean="0">
                          <a:latin typeface="Calibri" pitchFamily="34" charset="0"/>
                        </a:rPr>
                        <a:t>miliardi</a:t>
                      </a:r>
                      <a:endParaRPr lang="en-GB" sz="1600" dirty="0">
                        <a:latin typeface="Calibri" pitchFamily="34" charset="0"/>
                      </a:endParaRPr>
                    </a:p>
                  </a:txBody>
                  <a:tcPr anchor="ctr">
                    <a:solidFill>
                      <a:srgbClr val="99CCFF"/>
                    </a:solidFill>
                  </a:tcPr>
                </a:tc>
              </a:tr>
              <a:tr h="3587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latin typeface="Calibri" pitchFamily="34" charset="0"/>
                        </a:rPr>
                        <a:t>Energia sicura, pulita ed efficiente </a:t>
                      </a:r>
                      <a:endParaRPr lang="en-GB" dirty="0">
                        <a:latin typeface="Calibri" pitchFamily="34" charset="0"/>
                      </a:endParaRPr>
                    </a:p>
                  </a:txBody>
                  <a:tcPr anchor="ctr">
                    <a:solidFill>
                      <a:srgbClr val="99CCFF"/>
                    </a:solidFill>
                  </a:tcPr>
                </a:tc>
                <a:tc>
                  <a:txBody>
                    <a:bodyPr/>
                    <a:lstStyle/>
                    <a:p>
                      <a:r>
                        <a:rPr lang="en-GB" sz="1600" dirty="0" smtClean="0">
                          <a:latin typeface="Calibri" pitchFamily="34" charset="0"/>
                        </a:rPr>
                        <a:t>5,931</a:t>
                      </a:r>
                      <a:r>
                        <a:rPr lang="en-GB" sz="1600" baseline="0" dirty="0" smtClean="0">
                          <a:latin typeface="Calibri" pitchFamily="34" charset="0"/>
                        </a:rPr>
                        <a:t> </a:t>
                      </a:r>
                      <a:r>
                        <a:rPr lang="en-GB" sz="1600" baseline="0" dirty="0" err="1" smtClean="0">
                          <a:latin typeface="Calibri" pitchFamily="34" charset="0"/>
                        </a:rPr>
                        <a:t>miliardi</a:t>
                      </a:r>
                      <a:endParaRPr lang="en-GB" sz="1600" dirty="0">
                        <a:latin typeface="Calibri" pitchFamily="34" charset="0"/>
                      </a:endParaRPr>
                    </a:p>
                  </a:txBody>
                  <a:tcPr anchor="ctr">
                    <a:solidFill>
                      <a:srgbClr val="99CCFF"/>
                    </a:solidFill>
                  </a:tcPr>
                </a:tc>
              </a:tr>
              <a:tr h="3587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latin typeface="Calibri" pitchFamily="34" charset="0"/>
                        </a:rPr>
                        <a:t>Trasporto intelligente, verde e integrato </a:t>
                      </a:r>
                      <a:endParaRPr lang="en-GB" dirty="0">
                        <a:latin typeface="Calibri" pitchFamily="34" charset="0"/>
                      </a:endParaRPr>
                    </a:p>
                  </a:txBody>
                  <a:tcPr anchor="ctr">
                    <a:solidFill>
                      <a:srgbClr val="99CCFF"/>
                    </a:solidFill>
                  </a:tcPr>
                </a:tc>
                <a:tc>
                  <a:txBody>
                    <a:bodyPr/>
                    <a:lstStyle/>
                    <a:p>
                      <a:r>
                        <a:rPr lang="en-GB" sz="1600" dirty="0" smtClean="0">
                          <a:latin typeface="Calibri" pitchFamily="34" charset="0"/>
                        </a:rPr>
                        <a:t>6,339 </a:t>
                      </a:r>
                      <a:r>
                        <a:rPr lang="en-GB" sz="1600" dirty="0" err="1" smtClean="0">
                          <a:latin typeface="Calibri" pitchFamily="34" charset="0"/>
                        </a:rPr>
                        <a:t>miliardi</a:t>
                      </a:r>
                      <a:endParaRPr lang="en-GB" sz="1600" dirty="0">
                        <a:latin typeface="Calibri" pitchFamily="34" charset="0"/>
                      </a:endParaRPr>
                    </a:p>
                  </a:txBody>
                  <a:tcPr anchor="ctr">
                    <a:solidFill>
                      <a:srgbClr val="99CCFF"/>
                    </a:solidFill>
                  </a:tcPr>
                </a:tc>
              </a:tr>
              <a:tr h="62774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it-IT" dirty="0" smtClean="0">
                          <a:latin typeface="Calibri" pitchFamily="34" charset="0"/>
                        </a:rPr>
                        <a:t>Azione per il clima, ambiente, efficienza delle risorse e materie prime </a:t>
                      </a:r>
                      <a:endParaRPr lang="en-GB" dirty="0">
                        <a:latin typeface="Calibri" pitchFamily="34" charset="0"/>
                      </a:endParaRPr>
                    </a:p>
                  </a:txBody>
                  <a:tcPr anchor="ctr">
                    <a:solidFill>
                      <a:srgbClr val="99CCFF"/>
                    </a:solidFill>
                  </a:tcPr>
                </a:tc>
                <a:tc>
                  <a:txBody>
                    <a:bodyPr/>
                    <a:lstStyle/>
                    <a:p>
                      <a:r>
                        <a:rPr lang="en-GB" sz="1600" dirty="0" smtClean="0">
                          <a:latin typeface="Calibri" pitchFamily="34" charset="0"/>
                        </a:rPr>
                        <a:t>3,081 </a:t>
                      </a:r>
                      <a:r>
                        <a:rPr lang="en-GB" sz="1600" dirty="0" err="1" smtClean="0">
                          <a:latin typeface="Calibri" pitchFamily="34" charset="0"/>
                        </a:rPr>
                        <a:t>miliardi</a:t>
                      </a:r>
                      <a:endParaRPr lang="en-GB" sz="1600" dirty="0">
                        <a:latin typeface="Calibri" pitchFamily="34" charset="0"/>
                      </a:endParaRPr>
                    </a:p>
                  </a:txBody>
                  <a:tcPr anchor="ctr">
                    <a:solidFill>
                      <a:srgbClr val="99CCFF"/>
                    </a:solidFill>
                  </a:tcPr>
                </a:tc>
              </a:tr>
              <a:tr h="62774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it-IT" dirty="0" smtClean="0">
                          <a:latin typeface="Calibri" pitchFamily="34" charset="0"/>
                        </a:rPr>
                        <a:t>L'Europa in un mondo che cambia - società inclusive, innovative e riflessive </a:t>
                      </a:r>
                      <a:endParaRPr lang="en-GB" dirty="0">
                        <a:latin typeface="Calibri" pitchFamily="34" charset="0"/>
                      </a:endParaRPr>
                    </a:p>
                  </a:txBody>
                  <a:tcPr anchor="ctr">
                    <a:solidFill>
                      <a:srgbClr val="99CCFF"/>
                    </a:solidFill>
                  </a:tcPr>
                </a:tc>
                <a:tc>
                  <a:txBody>
                    <a:bodyPr/>
                    <a:lstStyle/>
                    <a:p>
                      <a:r>
                        <a:rPr lang="en-GB" sz="1600" dirty="0" smtClean="0">
                          <a:latin typeface="Calibri" pitchFamily="34" charset="0"/>
                        </a:rPr>
                        <a:t>1,309 </a:t>
                      </a:r>
                      <a:r>
                        <a:rPr lang="en-GB" sz="1600" dirty="0" err="1" smtClean="0">
                          <a:latin typeface="Calibri" pitchFamily="34" charset="0"/>
                        </a:rPr>
                        <a:t>miliardi</a:t>
                      </a:r>
                      <a:endParaRPr lang="en-GB" sz="1600" dirty="0">
                        <a:latin typeface="Calibri" pitchFamily="34" charset="0"/>
                      </a:endParaRPr>
                    </a:p>
                  </a:txBody>
                  <a:tcPr anchor="ctr">
                    <a:solidFill>
                      <a:srgbClr val="99CCFF"/>
                    </a:solidFill>
                  </a:tcPr>
                </a:tc>
              </a:tr>
              <a:tr h="62774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it-IT" dirty="0" smtClean="0">
                          <a:latin typeface="Calibri" pitchFamily="34" charset="0"/>
                        </a:rPr>
                        <a:t>Società sicure - proteggere la libertà e la sicurezza dell'Europa e dei suoi cittadini </a:t>
                      </a:r>
                      <a:endParaRPr lang="en-GB" dirty="0">
                        <a:latin typeface="Calibri" pitchFamily="34" charset="0"/>
                      </a:endParaRPr>
                    </a:p>
                  </a:txBody>
                  <a:tcPr anchor="ctr">
                    <a:solidFill>
                      <a:srgbClr val="99CCFF"/>
                    </a:solidFill>
                  </a:tcPr>
                </a:tc>
                <a:tc>
                  <a:txBody>
                    <a:bodyPr/>
                    <a:lstStyle/>
                    <a:p>
                      <a:r>
                        <a:rPr lang="en-GB" sz="1600" dirty="0" smtClean="0">
                          <a:latin typeface="Calibri" pitchFamily="34" charset="0"/>
                        </a:rPr>
                        <a:t>1,695 </a:t>
                      </a:r>
                      <a:r>
                        <a:rPr lang="en-GB" sz="1600" dirty="0" err="1" smtClean="0">
                          <a:latin typeface="Calibri" pitchFamily="34" charset="0"/>
                        </a:rPr>
                        <a:t>miliardi</a:t>
                      </a:r>
                      <a:endParaRPr lang="en-GB" sz="1600" dirty="0">
                        <a:latin typeface="Calibri" pitchFamily="34" charset="0"/>
                      </a:endParaRPr>
                    </a:p>
                  </a:txBody>
                  <a:tcPr anchor="ctr">
                    <a:solidFill>
                      <a:srgbClr val="99CCFF"/>
                    </a:solidFill>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uppo 7"/>
          <p:cNvGrpSpPr>
            <a:grpSpLocks/>
          </p:cNvGrpSpPr>
          <p:nvPr/>
        </p:nvGrpSpPr>
        <p:grpSpPr bwMode="auto">
          <a:xfrm>
            <a:off x="3714750" y="0"/>
            <a:ext cx="1928813" cy="1357313"/>
            <a:chOff x="3714744" y="-24"/>
            <a:chExt cx="1928826" cy="1357322"/>
          </a:xfrm>
        </p:grpSpPr>
        <p:sp>
          <p:nvSpPr>
            <p:cNvPr id="30726" name="Rettangolo 8"/>
            <p:cNvSpPr>
              <a:spLocks noChangeArrowheads="1"/>
            </p:cNvSpPr>
            <p:nvPr/>
          </p:nvSpPr>
          <p:spPr bwMode="auto">
            <a:xfrm>
              <a:off x="3714744" y="-24"/>
              <a:ext cx="1928826" cy="1000132"/>
            </a:xfrm>
            <a:prstGeom prst="rect">
              <a:avLst/>
            </a:prstGeom>
            <a:solidFill>
              <a:srgbClr val="0F5494"/>
            </a:solidFill>
            <a:ln w="9525">
              <a:noFill/>
              <a:miter lim="800000"/>
              <a:headEnd/>
              <a:tailEnd/>
            </a:ln>
          </p:spPr>
          <p:txBody>
            <a:bodyPr anchor="ctr"/>
            <a:lstStyle/>
            <a:p>
              <a:pPr marL="3175"/>
              <a:endParaRPr lang="en-US"/>
            </a:p>
          </p:txBody>
        </p:sp>
        <p:sp>
          <p:nvSpPr>
            <p:cNvPr id="30727" name="Rettangolo 9"/>
            <p:cNvSpPr>
              <a:spLocks noChangeArrowheads="1"/>
            </p:cNvSpPr>
            <p:nvPr/>
          </p:nvSpPr>
          <p:spPr bwMode="auto">
            <a:xfrm>
              <a:off x="4143372" y="1000108"/>
              <a:ext cx="1000132" cy="357190"/>
            </a:xfrm>
            <a:prstGeom prst="rect">
              <a:avLst/>
            </a:prstGeom>
            <a:solidFill>
              <a:schemeClr val="bg1"/>
            </a:solidFill>
            <a:ln w="9525">
              <a:noFill/>
              <a:miter lim="800000"/>
              <a:headEnd/>
              <a:tailEnd/>
            </a:ln>
          </p:spPr>
          <p:txBody>
            <a:bodyPr anchor="ctr"/>
            <a:lstStyle/>
            <a:p>
              <a:pPr marL="3175"/>
              <a:endParaRPr lang="en-US"/>
            </a:p>
          </p:txBody>
        </p:sp>
      </p:grpSp>
      <p:sp>
        <p:nvSpPr>
          <p:cNvPr id="2" name="Segnaposto numero diapositiva 1"/>
          <p:cNvSpPr>
            <a:spLocks noGrp="1"/>
          </p:cNvSpPr>
          <p:nvPr>
            <p:ph type="sldNum" sz="quarter" idx="12"/>
          </p:nvPr>
        </p:nvSpPr>
        <p:spPr/>
        <p:txBody>
          <a:bodyPr/>
          <a:lstStyle/>
          <a:p>
            <a:pPr>
              <a:defRPr/>
            </a:pPr>
            <a:fld id="{53BB9B76-5F06-47AA-B942-53EDB344DF93}" type="slidenum">
              <a:rPr lang="en-GB" smtClean="0"/>
              <a:pPr>
                <a:defRPr/>
              </a:pPr>
              <a:t>28</a:t>
            </a:fld>
            <a:endParaRPr lang="en-GB"/>
          </a:p>
        </p:txBody>
      </p:sp>
      <p:sp>
        <p:nvSpPr>
          <p:cNvPr id="3" name="CasellaDiTesto 2"/>
          <p:cNvSpPr txBox="1"/>
          <p:nvPr/>
        </p:nvSpPr>
        <p:spPr>
          <a:xfrm>
            <a:off x="214313" y="201613"/>
            <a:ext cx="8501062" cy="584200"/>
          </a:xfrm>
          <a:prstGeom prst="rect">
            <a:avLst/>
          </a:prstGeom>
          <a:noFill/>
        </p:spPr>
        <p:txBody>
          <a:bodyPr>
            <a:spAutoFit/>
          </a:bodyPr>
          <a:lstStyle/>
          <a:p>
            <a:pPr>
              <a:defRPr/>
            </a:pPr>
            <a:r>
              <a:rPr lang="en-US" sz="3200" b="1" u="sng" dirty="0" err="1">
                <a:solidFill>
                  <a:schemeClr val="bg1"/>
                </a:solidFill>
                <a:effectLst>
                  <a:outerShdw blurRad="38100" dist="38100" dir="2700000" algn="tl">
                    <a:srgbClr val="000000">
                      <a:alpha val="43137"/>
                    </a:srgbClr>
                  </a:outerShdw>
                </a:effectLst>
                <a:latin typeface="Calibri" pitchFamily="34" charset="0"/>
              </a:rPr>
              <a:t>Regole</a:t>
            </a:r>
            <a:r>
              <a:rPr lang="en-US" sz="3200" b="1" u="sng" dirty="0">
                <a:solidFill>
                  <a:schemeClr val="bg1"/>
                </a:solidFill>
                <a:effectLst>
                  <a:outerShdw blurRad="38100" dist="38100" dir="2700000" algn="tl">
                    <a:srgbClr val="000000">
                      <a:alpha val="43137"/>
                    </a:srgbClr>
                  </a:outerShdw>
                </a:effectLst>
                <a:latin typeface="Calibri" pitchFamily="34" charset="0"/>
              </a:rPr>
              <a:t> </a:t>
            </a:r>
            <a:r>
              <a:rPr lang="en-US" sz="3200" b="1" u="sng" dirty="0" err="1">
                <a:solidFill>
                  <a:schemeClr val="bg1"/>
                </a:solidFill>
                <a:effectLst>
                  <a:outerShdw blurRad="38100" dist="38100" dir="2700000" algn="tl">
                    <a:srgbClr val="000000">
                      <a:alpha val="43137"/>
                    </a:srgbClr>
                  </a:outerShdw>
                </a:effectLst>
                <a:latin typeface="Calibri" pitchFamily="34" charset="0"/>
              </a:rPr>
              <a:t>di</a:t>
            </a:r>
            <a:r>
              <a:rPr lang="en-US" sz="3200" b="1" u="sng" dirty="0">
                <a:solidFill>
                  <a:schemeClr val="bg1"/>
                </a:solidFill>
                <a:effectLst>
                  <a:outerShdw blurRad="38100" dist="38100" dir="2700000" algn="tl">
                    <a:srgbClr val="000000">
                      <a:alpha val="43137"/>
                    </a:srgbClr>
                  </a:outerShdw>
                </a:effectLst>
                <a:latin typeface="Calibri" pitchFamily="34" charset="0"/>
              </a:rPr>
              <a:t> </a:t>
            </a:r>
            <a:r>
              <a:rPr lang="en-US" sz="3200" b="1" u="sng" dirty="0" err="1">
                <a:solidFill>
                  <a:schemeClr val="bg1"/>
                </a:solidFill>
                <a:effectLst>
                  <a:outerShdw blurRad="38100" dist="38100" dir="2700000" algn="tl">
                    <a:srgbClr val="000000">
                      <a:alpha val="43137"/>
                    </a:srgbClr>
                  </a:outerShdw>
                </a:effectLst>
                <a:latin typeface="Calibri" pitchFamily="34" charset="0"/>
              </a:rPr>
              <a:t>partecipazione</a:t>
            </a:r>
            <a:r>
              <a:rPr lang="en-US" sz="3200" b="1" u="sng" dirty="0">
                <a:solidFill>
                  <a:schemeClr val="bg1"/>
                </a:solidFill>
                <a:effectLst>
                  <a:outerShdw blurRad="38100" dist="38100" dir="2700000" algn="tl">
                    <a:srgbClr val="000000">
                      <a:alpha val="43137"/>
                    </a:srgbClr>
                  </a:outerShdw>
                </a:effectLst>
                <a:latin typeface="Calibri" pitchFamily="34" charset="0"/>
              </a:rPr>
              <a:t> (1/3)</a:t>
            </a:r>
          </a:p>
        </p:txBody>
      </p:sp>
      <p:sp>
        <p:nvSpPr>
          <p:cNvPr id="30725" name="CasellaDiTesto 3"/>
          <p:cNvSpPr txBox="1">
            <a:spLocks noChangeArrowheads="1"/>
          </p:cNvSpPr>
          <p:nvPr/>
        </p:nvSpPr>
        <p:spPr bwMode="auto">
          <a:xfrm>
            <a:off x="346075" y="1357313"/>
            <a:ext cx="8372475" cy="5095875"/>
          </a:xfrm>
          <a:prstGeom prst="rect">
            <a:avLst/>
          </a:prstGeom>
          <a:noFill/>
          <a:ln w="9525">
            <a:noFill/>
            <a:miter lim="800000"/>
            <a:headEnd/>
            <a:tailEnd/>
          </a:ln>
        </p:spPr>
        <p:txBody>
          <a:bodyPr>
            <a:spAutoFit/>
          </a:bodyPr>
          <a:lstStyle/>
          <a:p>
            <a:pPr algn="just">
              <a:lnSpc>
                <a:spcPct val="120000"/>
              </a:lnSpc>
            </a:pPr>
            <a:r>
              <a:rPr lang="it-IT" altLang="it-IT" sz="1600">
                <a:latin typeface="Calibri" pitchFamily="34" charset="0"/>
              </a:rPr>
              <a:t>Le regole di partecipazione e le azioni finanziabili sono specificate all’interno di ciascun bando, e variano a seconda delle tipologie di progetto. Tuttavia, queste sono inquadrate al’interno di “schemi fissi”, descritti di seguito:</a:t>
            </a:r>
          </a:p>
          <a:p>
            <a:pPr algn="just">
              <a:lnSpc>
                <a:spcPct val="120000"/>
              </a:lnSpc>
            </a:pPr>
            <a:endParaRPr lang="it-IT" altLang="it-IT" sz="1600">
              <a:latin typeface="Calibri" pitchFamily="34" charset="0"/>
            </a:endParaRPr>
          </a:p>
          <a:p>
            <a:pPr algn="just">
              <a:lnSpc>
                <a:spcPct val="120000"/>
              </a:lnSpc>
            </a:pPr>
            <a:r>
              <a:rPr lang="it-IT" altLang="it-IT" sz="1600" u="sng">
                <a:latin typeface="Calibri" pitchFamily="34" charset="0"/>
              </a:rPr>
              <a:t>Progetti di ricerca standard</a:t>
            </a:r>
            <a:r>
              <a:rPr lang="it-IT" altLang="it-IT" sz="1600">
                <a:latin typeface="Calibri" pitchFamily="34" charset="0"/>
              </a:rPr>
              <a:t>: un partenariato composto da almeno tre entità giuridiche. Ciascuna di queste deve avere sede in uno Stato membro o in un paese associato dell'UE. Nello specifico riguarda le seguenti azioni:</a:t>
            </a:r>
          </a:p>
          <a:p>
            <a:pPr algn="just">
              <a:lnSpc>
                <a:spcPct val="120000"/>
              </a:lnSpc>
            </a:pPr>
            <a:endParaRPr lang="it-IT" altLang="it-IT" sz="1600">
              <a:latin typeface="Calibri" pitchFamily="34" charset="0"/>
            </a:endParaRPr>
          </a:p>
          <a:p>
            <a:pPr algn="just">
              <a:lnSpc>
                <a:spcPct val="120000"/>
              </a:lnSpc>
              <a:buFontTx/>
              <a:buChar char="-"/>
            </a:pPr>
            <a:r>
              <a:rPr lang="it-IT" altLang="it-IT" sz="1600">
                <a:latin typeface="Calibri" pitchFamily="34" charset="0"/>
              </a:rPr>
              <a:t> </a:t>
            </a:r>
            <a:r>
              <a:rPr lang="it-IT" altLang="it-IT" sz="1600" i="1">
                <a:latin typeface="Calibri" pitchFamily="34" charset="0"/>
              </a:rPr>
              <a:t>Azioni di ricerca e innovazione</a:t>
            </a:r>
            <a:r>
              <a:rPr lang="it-IT" altLang="it-IT" sz="1600">
                <a:latin typeface="Calibri" pitchFamily="34" charset="0"/>
              </a:rPr>
              <a:t>: finanziamento di progetti di ricerca che affrontano sfide definite in modo chiaro, che possono portare allo sviluppo di nuove conoscenze o di una nuova tecnologia. </a:t>
            </a:r>
          </a:p>
          <a:p>
            <a:pPr algn="just">
              <a:lnSpc>
                <a:spcPct val="120000"/>
              </a:lnSpc>
              <a:buFontTx/>
              <a:buChar char="-"/>
            </a:pPr>
            <a:r>
              <a:rPr lang="it-IT" altLang="it-IT" sz="1600">
                <a:latin typeface="Calibri" pitchFamily="34" charset="0"/>
              </a:rPr>
              <a:t> </a:t>
            </a:r>
            <a:r>
              <a:rPr lang="it-IT" altLang="it-IT" sz="1600" i="1">
                <a:latin typeface="Calibri" pitchFamily="34" charset="0"/>
              </a:rPr>
              <a:t>Azioni di innovazione</a:t>
            </a:r>
            <a:r>
              <a:rPr lang="it-IT" altLang="it-IT" sz="1600">
                <a:latin typeface="Calibri" pitchFamily="34" charset="0"/>
              </a:rPr>
              <a:t>: il finanziamento è più concentrato su attività più vicine al mercato. Per esempio, la creazione di prototipi, il collaudo, la dimostrazione, gli esperimenti, l'ampliamento ecc. se hanno come obiettivo la produzione di prodotti o servizi nuovi o migliori </a:t>
            </a:r>
          </a:p>
          <a:p>
            <a:pPr algn="just">
              <a:lnSpc>
                <a:spcPct val="120000"/>
              </a:lnSpc>
            </a:pPr>
            <a:endParaRPr lang="it-IT" altLang="it-IT" sz="1600">
              <a:latin typeface="Calibri" pitchFamily="34" charset="0"/>
            </a:endParaRPr>
          </a:p>
          <a:p>
            <a:pPr algn="just">
              <a:lnSpc>
                <a:spcPct val="120000"/>
              </a:lnSpc>
            </a:pPr>
            <a:r>
              <a:rPr lang="it-IT" altLang="it-IT" sz="1600" u="sng">
                <a:latin typeface="Calibri" pitchFamily="34" charset="0"/>
              </a:rPr>
              <a:t>Coordinamento e azioni di supporto</a:t>
            </a:r>
            <a:r>
              <a:rPr lang="it-IT" altLang="it-IT" sz="1600">
                <a:latin typeface="Calibri" pitchFamily="34" charset="0"/>
              </a:rPr>
              <a:t>: il finanziamento copre il coordinamento e la messa in rete di progetti, programmi e politiche di ricerca e innovazione. In questo caso possono far domanda anche entità singole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ruppo 7"/>
          <p:cNvGrpSpPr>
            <a:grpSpLocks/>
          </p:cNvGrpSpPr>
          <p:nvPr/>
        </p:nvGrpSpPr>
        <p:grpSpPr bwMode="auto">
          <a:xfrm>
            <a:off x="3714750" y="0"/>
            <a:ext cx="1928813" cy="1357313"/>
            <a:chOff x="3714744" y="-24"/>
            <a:chExt cx="1928826" cy="1357322"/>
          </a:xfrm>
        </p:grpSpPr>
        <p:sp>
          <p:nvSpPr>
            <p:cNvPr id="31750" name="Rettangolo 8"/>
            <p:cNvSpPr>
              <a:spLocks noChangeArrowheads="1"/>
            </p:cNvSpPr>
            <p:nvPr/>
          </p:nvSpPr>
          <p:spPr bwMode="auto">
            <a:xfrm>
              <a:off x="3714744" y="-24"/>
              <a:ext cx="1928826" cy="1000132"/>
            </a:xfrm>
            <a:prstGeom prst="rect">
              <a:avLst/>
            </a:prstGeom>
            <a:solidFill>
              <a:srgbClr val="0F5494"/>
            </a:solidFill>
            <a:ln w="9525">
              <a:noFill/>
              <a:miter lim="800000"/>
              <a:headEnd/>
              <a:tailEnd/>
            </a:ln>
          </p:spPr>
          <p:txBody>
            <a:bodyPr anchor="ctr"/>
            <a:lstStyle/>
            <a:p>
              <a:pPr marL="3175"/>
              <a:endParaRPr lang="en-US"/>
            </a:p>
          </p:txBody>
        </p:sp>
        <p:sp>
          <p:nvSpPr>
            <p:cNvPr id="31751" name="Rettangolo 9"/>
            <p:cNvSpPr>
              <a:spLocks noChangeArrowheads="1"/>
            </p:cNvSpPr>
            <p:nvPr/>
          </p:nvSpPr>
          <p:spPr bwMode="auto">
            <a:xfrm>
              <a:off x="4143372" y="1000108"/>
              <a:ext cx="1000132" cy="357190"/>
            </a:xfrm>
            <a:prstGeom prst="rect">
              <a:avLst/>
            </a:prstGeom>
            <a:solidFill>
              <a:schemeClr val="bg1"/>
            </a:solidFill>
            <a:ln w="9525">
              <a:noFill/>
              <a:miter lim="800000"/>
              <a:headEnd/>
              <a:tailEnd/>
            </a:ln>
          </p:spPr>
          <p:txBody>
            <a:bodyPr anchor="ctr"/>
            <a:lstStyle/>
            <a:p>
              <a:pPr marL="3175"/>
              <a:endParaRPr lang="en-US"/>
            </a:p>
          </p:txBody>
        </p:sp>
      </p:grpSp>
      <p:sp>
        <p:nvSpPr>
          <p:cNvPr id="2" name="Segnaposto numero diapositiva 1"/>
          <p:cNvSpPr>
            <a:spLocks noGrp="1"/>
          </p:cNvSpPr>
          <p:nvPr>
            <p:ph type="sldNum" sz="quarter" idx="12"/>
          </p:nvPr>
        </p:nvSpPr>
        <p:spPr/>
        <p:txBody>
          <a:bodyPr/>
          <a:lstStyle/>
          <a:p>
            <a:pPr>
              <a:defRPr/>
            </a:pPr>
            <a:fld id="{6CBBA2AE-19D8-4211-B089-73336B990B2A}" type="slidenum">
              <a:rPr lang="en-GB" smtClean="0"/>
              <a:pPr>
                <a:defRPr/>
              </a:pPr>
              <a:t>29</a:t>
            </a:fld>
            <a:endParaRPr lang="en-GB"/>
          </a:p>
        </p:txBody>
      </p:sp>
      <p:sp>
        <p:nvSpPr>
          <p:cNvPr id="3" name="CasellaDiTesto 2"/>
          <p:cNvSpPr txBox="1"/>
          <p:nvPr/>
        </p:nvSpPr>
        <p:spPr>
          <a:xfrm>
            <a:off x="214313" y="201613"/>
            <a:ext cx="8358187" cy="584200"/>
          </a:xfrm>
          <a:prstGeom prst="rect">
            <a:avLst/>
          </a:prstGeom>
          <a:noFill/>
        </p:spPr>
        <p:txBody>
          <a:bodyPr>
            <a:spAutoFit/>
          </a:bodyPr>
          <a:lstStyle/>
          <a:p>
            <a:pPr>
              <a:defRPr/>
            </a:pPr>
            <a:r>
              <a:rPr lang="en-US" sz="3200" b="1" u="sng" dirty="0" err="1">
                <a:solidFill>
                  <a:schemeClr val="bg1"/>
                </a:solidFill>
                <a:effectLst>
                  <a:outerShdw blurRad="38100" dist="38100" dir="2700000" algn="tl">
                    <a:srgbClr val="000000">
                      <a:alpha val="43137"/>
                    </a:srgbClr>
                  </a:outerShdw>
                </a:effectLst>
                <a:latin typeface="Calibri" pitchFamily="34" charset="0"/>
              </a:rPr>
              <a:t>Regole</a:t>
            </a:r>
            <a:r>
              <a:rPr lang="en-US" sz="3200" b="1" u="sng" dirty="0">
                <a:solidFill>
                  <a:schemeClr val="bg1"/>
                </a:solidFill>
                <a:effectLst>
                  <a:outerShdw blurRad="38100" dist="38100" dir="2700000" algn="tl">
                    <a:srgbClr val="000000">
                      <a:alpha val="43137"/>
                    </a:srgbClr>
                  </a:outerShdw>
                </a:effectLst>
                <a:latin typeface="Calibri" pitchFamily="34" charset="0"/>
              </a:rPr>
              <a:t> </a:t>
            </a:r>
            <a:r>
              <a:rPr lang="en-US" sz="3200" b="1" u="sng" dirty="0" err="1">
                <a:solidFill>
                  <a:schemeClr val="bg1"/>
                </a:solidFill>
                <a:effectLst>
                  <a:outerShdw blurRad="38100" dist="38100" dir="2700000" algn="tl">
                    <a:srgbClr val="000000">
                      <a:alpha val="43137"/>
                    </a:srgbClr>
                  </a:outerShdw>
                </a:effectLst>
                <a:latin typeface="Calibri" pitchFamily="34" charset="0"/>
              </a:rPr>
              <a:t>di</a:t>
            </a:r>
            <a:r>
              <a:rPr lang="en-US" sz="3200" b="1" u="sng" dirty="0">
                <a:solidFill>
                  <a:schemeClr val="bg1"/>
                </a:solidFill>
                <a:effectLst>
                  <a:outerShdw blurRad="38100" dist="38100" dir="2700000" algn="tl">
                    <a:srgbClr val="000000">
                      <a:alpha val="43137"/>
                    </a:srgbClr>
                  </a:outerShdw>
                </a:effectLst>
                <a:latin typeface="Calibri" pitchFamily="34" charset="0"/>
              </a:rPr>
              <a:t> </a:t>
            </a:r>
            <a:r>
              <a:rPr lang="en-US" sz="3200" b="1" u="sng" dirty="0" err="1">
                <a:solidFill>
                  <a:schemeClr val="bg1"/>
                </a:solidFill>
                <a:effectLst>
                  <a:outerShdw blurRad="38100" dist="38100" dir="2700000" algn="tl">
                    <a:srgbClr val="000000">
                      <a:alpha val="43137"/>
                    </a:srgbClr>
                  </a:outerShdw>
                </a:effectLst>
                <a:latin typeface="Calibri" pitchFamily="34" charset="0"/>
              </a:rPr>
              <a:t>partecipazione</a:t>
            </a:r>
            <a:r>
              <a:rPr lang="en-US" sz="3200" b="1" u="sng" dirty="0">
                <a:solidFill>
                  <a:schemeClr val="bg1"/>
                </a:solidFill>
                <a:effectLst>
                  <a:outerShdw blurRad="38100" dist="38100" dir="2700000" algn="tl">
                    <a:srgbClr val="000000">
                      <a:alpha val="43137"/>
                    </a:srgbClr>
                  </a:outerShdw>
                </a:effectLst>
                <a:latin typeface="Calibri" pitchFamily="34" charset="0"/>
              </a:rPr>
              <a:t> (2/3)</a:t>
            </a:r>
          </a:p>
        </p:txBody>
      </p:sp>
      <p:sp>
        <p:nvSpPr>
          <p:cNvPr id="31749" name="CasellaDiTesto 3"/>
          <p:cNvSpPr txBox="1">
            <a:spLocks noChangeArrowheads="1"/>
          </p:cNvSpPr>
          <p:nvPr/>
        </p:nvSpPr>
        <p:spPr bwMode="auto">
          <a:xfrm>
            <a:off x="346075" y="1357313"/>
            <a:ext cx="8372475" cy="5114925"/>
          </a:xfrm>
          <a:prstGeom prst="rect">
            <a:avLst/>
          </a:prstGeom>
          <a:noFill/>
          <a:ln w="9525">
            <a:noFill/>
            <a:miter lim="800000"/>
            <a:headEnd/>
            <a:tailEnd/>
          </a:ln>
        </p:spPr>
        <p:txBody>
          <a:bodyPr>
            <a:spAutoFit/>
          </a:bodyPr>
          <a:lstStyle/>
          <a:p>
            <a:pPr algn="just">
              <a:lnSpc>
                <a:spcPct val="120000"/>
              </a:lnSpc>
            </a:pPr>
            <a:r>
              <a:rPr lang="it-IT" altLang="it-IT" sz="1600" u="sng">
                <a:latin typeface="Calibri" pitchFamily="34" charset="0"/>
              </a:rPr>
              <a:t>Sovvenzioni per la ricerca di frontiera - CER</a:t>
            </a:r>
            <a:r>
              <a:rPr lang="it-IT" altLang="it-IT" sz="1600">
                <a:latin typeface="Calibri" pitchFamily="34" charset="0"/>
              </a:rPr>
              <a:t>: finanziamento di progetti valutati sulla base dell'unico criterio dell'eccellenza scientifica in qualsiasi campo di ricerca, svolti da un solo team di ricerca nazionale o multinazionale coordinato da un “ricercatore principale”. </a:t>
            </a:r>
          </a:p>
          <a:p>
            <a:pPr algn="just">
              <a:lnSpc>
                <a:spcPct val="120000"/>
              </a:lnSpc>
            </a:pPr>
            <a:r>
              <a:rPr lang="it-IT" altLang="it-IT" sz="1600">
                <a:latin typeface="Calibri" pitchFamily="34" charset="0"/>
              </a:rPr>
              <a:t>Il CER finanzia giovani ricercatori eccellenti all'inizio della loro carriera, ricercatori già indipendenti e ricercatori esperti. I ricercatori possono essere di qualsiasi nazionalità e i loro progetti possono riguardare qualsiasi campo di ricerca </a:t>
            </a:r>
          </a:p>
          <a:p>
            <a:pPr algn="just">
              <a:lnSpc>
                <a:spcPct val="120000"/>
              </a:lnSpc>
            </a:pPr>
            <a:endParaRPr lang="it-IT" altLang="it-IT" sz="1600">
              <a:latin typeface="Calibri" pitchFamily="34" charset="0"/>
            </a:endParaRPr>
          </a:p>
          <a:p>
            <a:pPr algn="just">
              <a:lnSpc>
                <a:spcPct val="120000"/>
              </a:lnSpc>
            </a:pPr>
            <a:r>
              <a:rPr lang="it-IT" altLang="it-IT" sz="1600" u="sng">
                <a:latin typeface="Calibri" pitchFamily="34" charset="0"/>
              </a:rPr>
              <a:t>Sostegno per la formazione e lo sviluppo della carriera – Azioni Marie Skłodowska-Curie</a:t>
            </a:r>
            <a:r>
              <a:rPr lang="it-IT" altLang="it-IT" sz="1600">
                <a:latin typeface="Calibri" pitchFamily="34" charset="0"/>
              </a:rPr>
              <a:t>: finanziamenti per le borse di ricerca internazionali nel settore pubblico o privato, la formazione di ricerca, gli scambi di personale. </a:t>
            </a:r>
          </a:p>
          <a:p>
            <a:pPr algn="just">
              <a:lnSpc>
                <a:spcPct val="120000"/>
              </a:lnSpc>
            </a:pPr>
            <a:r>
              <a:rPr lang="it-IT" altLang="it-IT" sz="1600">
                <a:latin typeface="Calibri" pitchFamily="34" charset="0"/>
              </a:rPr>
              <a:t>Il Programma finanzia ricercatori alle prime armi o ricercatori esperti (di qualsiasi nazionalità), personale tecnico, programmi nazionali/regionali di mobilità della ricerca </a:t>
            </a:r>
          </a:p>
          <a:p>
            <a:pPr algn="just">
              <a:lnSpc>
                <a:spcPct val="120000"/>
              </a:lnSpc>
            </a:pPr>
            <a:endParaRPr lang="it-IT" altLang="it-IT" sz="1600">
              <a:latin typeface="Calibri" pitchFamily="34" charset="0"/>
            </a:endParaRPr>
          </a:p>
          <a:p>
            <a:pPr algn="just">
              <a:lnSpc>
                <a:spcPct val="120000"/>
              </a:lnSpc>
            </a:pPr>
            <a:r>
              <a:rPr lang="it-IT" altLang="it-IT" sz="1600" u="sng">
                <a:latin typeface="Calibri" pitchFamily="34" charset="0"/>
              </a:rPr>
              <a:t>Strumento per le PMI</a:t>
            </a:r>
            <a:r>
              <a:rPr lang="it-IT" altLang="it-IT" sz="1600">
                <a:latin typeface="Calibri" pitchFamily="34" charset="0"/>
              </a:rPr>
              <a:t>: questo strumento è rivolto alle PMI fortemente innovative che intendono sviluppare il loro potenziale di crescita. Soltanto le PMI possono partecipare. Una PMI singola o un consorzio di PMI con sede nell'UE o in un paese associato. </a:t>
            </a:r>
          </a:p>
          <a:p>
            <a:pPr algn="just">
              <a:lnSpc>
                <a:spcPct val="120000"/>
              </a:lnSpc>
            </a:pPr>
            <a:endParaRPr lang="it-IT" altLang="it-IT" sz="1600">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14313" y="201613"/>
            <a:ext cx="8643937" cy="584200"/>
          </a:xfrm>
          <a:prstGeom prst="rect">
            <a:avLst/>
          </a:prstGeom>
          <a:noFill/>
        </p:spPr>
        <p:txBody>
          <a:bodyPr>
            <a:spAutoFit/>
          </a:bodyPr>
          <a:lstStyle/>
          <a:p>
            <a:pPr>
              <a:defRPr/>
            </a:pPr>
            <a:r>
              <a:rPr lang="it-IT" sz="3200" b="1" u="sng" dirty="0">
                <a:solidFill>
                  <a:schemeClr val="bg1"/>
                </a:solidFill>
                <a:effectLst>
                  <a:outerShdw blurRad="38100" dist="38100" dir="2700000" algn="tl">
                    <a:srgbClr val="000000">
                      <a:alpha val="43137"/>
                    </a:srgbClr>
                  </a:outerShdw>
                </a:effectLst>
                <a:latin typeface="Calibri" pitchFamily="34" charset="0"/>
              </a:rPr>
              <a:t>Indice (2/4)</a:t>
            </a:r>
          </a:p>
        </p:txBody>
      </p:sp>
      <p:sp>
        <p:nvSpPr>
          <p:cNvPr id="3" name="Segnaposto contenuto 2"/>
          <p:cNvSpPr txBox="1">
            <a:spLocks/>
          </p:cNvSpPr>
          <p:nvPr/>
        </p:nvSpPr>
        <p:spPr>
          <a:xfrm>
            <a:off x="428625" y="928688"/>
            <a:ext cx="8215313" cy="5643562"/>
          </a:xfrm>
          <a:prstGeom prst="rect">
            <a:avLst/>
          </a:prstGeom>
        </p:spPr>
        <p:txBody>
          <a:bodyPr/>
          <a:lstStyle/>
          <a:p>
            <a:pPr algn="just" eaLnBrk="0" hangingPunct="0">
              <a:lnSpc>
                <a:spcPct val="150000"/>
              </a:lnSpc>
              <a:spcBef>
                <a:spcPct val="20000"/>
              </a:spcBef>
              <a:buClr>
                <a:schemeClr val="bg1"/>
              </a:buClr>
              <a:defRPr/>
            </a:pPr>
            <a:r>
              <a:rPr lang="it-IT" sz="1800" b="1" u="sng" kern="0" dirty="0">
                <a:solidFill>
                  <a:schemeClr val="tx1"/>
                </a:solidFill>
                <a:latin typeface="Calibri" pitchFamily="34" charset="0"/>
                <a:cs typeface="+mn-cs"/>
              </a:rPr>
              <a:t>Parte B – I programmi europei</a:t>
            </a:r>
            <a:r>
              <a:rPr lang="it-IT" sz="1800" kern="0" dirty="0">
                <a:solidFill>
                  <a:schemeClr val="tx1"/>
                </a:solidFill>
                <a:latin typeface="Calibri" pitchFamily="34" charset="0"/>
                <a:cs typeface="+mn-cs"/>
              </a:rPr>
              <a:t>					</a:t>
            </a:r>
            <a:endParaRPr lang="it-IT" sz="1800" b="1" u="sng" kern="0" dirty="0">
              <a:solidFill>
                <a:schemeClr val="tx1"/>
              </a:solidFill>
              <a:latin typeface="Calibri" pitchFamily="34" charset="0"/>
              <a:cs typeface="+mn-cs"/>
            </a:endParaRPr>
          </a:p>
          <a:p>
            <a:pPr algn="just" eaLnBrk="0" hangingPunct="0">
              <a:lnSpc>
                <a:spcPct val="150000"/>
              </a:lnSpc>
              <a:spcBef>
                <a:spcPct val="20000"/>
              </a:spcBef>
              <a:buClr>
                <a:schemeClr val="bg1"/>
              </a:buClr>
              <a:defRPr/>
            </a:pPr>
            <a:r>
              <a:rPr lang="it-IT" sz="1800" u="sng" kern="0" dirty="0">
                <a:solidFill>
                  <a:schemeClr val="tx1"/>
                </a:solidFill>
                <a:latin typeface="Calibri" pitchFamily="34" charset="0"/>
                <a:cs typeface="Arial" pitchFamily="34" charset="0"/>
              </a:rPr>
              <a:t>Panoramica dei programmi europei</a:t>
            </a:r>
            <a:r>
              <a:rPr lang="it-IT" sz="1800" kern="0" dirty="0">
                <a:solidFill>
                  <a:schemeClr val="tx1"/>
                </a:solidFill>
                <a:latin typeface="Calibri" pitchFamily="34" charset="0"/>
                <a:cs typeface="Arial" pitchFamily="34" charset="0"/>
              </a:rPr>
              <a:t>					20</a:t>
            </a:r>
            <a:endParaRPr lang="it-IT" sz="1800" u="sng" kern="0" dirty="0">
              <a:solidFill>
                <a:schemeClr val="tx1"/>
              </a:solidFill>
              <a:latin typeface="Calibri" pitchFamily="34" charset="0"/>
              <a:cs typeface="Arial" pitchFamily="34" charset="0"/>
            </a:endParaRPr>
          </a:p>
          <a:p>
            <a:pPr algn="just" eaLnBrk="0" hangingPunct="0">
              <a:lnSpc>
                <a:spcPct val="150000"/>
              </a:lnSpc>
              <a:spcBef>
                <a:spcPct val="20000"/>
              </a:spcBef>
              <a:buClr>
                <a:schemeClr val="bg1"/>
              </a:buClr>
              <a:defRPr/>
            </a:pPr>
            <a:r>
              <a:rPr lang="it-IT" sz="1800" u="sng" kern="0" dirty="0">
                <a:solidFill>
                  <a:schemeClr val="tx1"/>
                </a:solidFill>
                <a:latin typeface="Calibri" pitchFamily="34" charset="0"/>
                <a:cs typeface="Arial" pitchFamily="34" charset="0"/>
              </a:rPr>
              <a:t>a) HORIZON 2020</a:t>
            </a:r>
            <a:r>
              <a:rPr lang="it-IT" sz="1800" kern="0" dirty="0">
                <a:solidFill>
                  <a:schemeClr val="tx1"/>
                </a:solidFill>
                <a:latin typeface="Calibri" pitchFamily="34" charset="0"/>
                <a:cs typeface="Arial" pitchFamily="34" charset="0"/>
              </a:rPr>
              <a:t>							21</a:t>
            </a:r>
          </a:p>
          <a:p>
            <a:pPr algn="just" eaLnBrk="0" hangingPunct="0">
              <a:lnSpc>
                <a:spcPct val="150000"/>
              </a:lnSpc>
              <a:spcBef>
                <a:spcPct val="20000"/>
              </a:spcBef>
              <a:buClr>
                <a:schemeClr val="bg1"/>
              </a:buClr>
              <a:buFont typeface="Arial" pitchFamily="34" charset="0"/>
              <a:buChar char="•"/>
              <a:defRPr/>
            </a:pPr>
            <a:r>
              <a:rPr lang="it-IT" sz="1800" kern="0" dirty="0">
                <a:solidFill>
                  <a:schemeClr val="tx1"/>
                </a:solidFill>
                <a:latin typeface="Calibri" pitchFamily="34" charset="0"/>
                <a:cs typeface="Arial" pitchFamily="34" charset="0"/>
              </a:rPr>
              <a:t>Introduzione							22</a:t>
            </a:r>
          </a:p>
          <a:p>
            <a:pPr algn="just" eaLnBrk="0" hangingPunct="0">
              <a:lnSpc>
                <a:spcPct val="150000"/>
              </a:lnSpc>
              <a:spcBef>
                <a:spcPct val="20000"/>
              </a:spcBef>
              <a:buClr>
                <a:schemeClr val="bg1"/>
              </a:buClr>
              <a:buFont typeface="Arial" pitchFamily="34" charset="0"/>
              <a:buChar char="•"/>
              <a:defRPr/>
            </a:pPr>
            <a:r>
              <a:rPr lang="it-IT" sz="1800" kern="0" dirty="0">
                <a:solidFill>
                  <a:schemeClr val="tx1"/>
                </a:solidFill>
                <a:latin typeface="Calibri" pitchFamily="34" charset="0"/>
                <a:cs typeface="Arial" pitchFamily="34" charset="0"/>
              </a:rPr>
              <a:t>I tre pilastri							23</a:t>
            </a:r>
          </a:p>
          <a:p>
            <a:pPr algn="just" eaLnBrk="0" hangingPunct="0">
              <a:lnSpc>
                <a:spcPct val="150000"/>
              </a:lnSpc>
              <a:spcBef>
                <a:spcPct val="20000"/>
              </a:spcBef>
              <a:buClr>
                <a:schemeClr val="bg1"/>
              </a:buClr>
              <a:buFont typeface="Arial" pitchFamily="34" charset="0"/>
              <a:buChar char="•"/>
              <a:defRPr/>
            </a:pPr>
            <a:r>
              <a:rPr lang="it-IT" sz="1800" kern="0" dirty="0">
                <a:solidFill>
                  <a:schemeClr val="tx1"/>
                </a:solidFill>
                <a:latin typeface="Calibri" pitchFamily="34" charset="0"/>
                <a:cs typeface="Arial" pitchFamily="34" charset="0"/>
              </a:rPr>
              <a:t>Eccellenza scientifica						24</a:t>
            </a:r>
          </a:p>
          <a:p>
            <a:pPr algn="just" eaLnBrk="0" hangingPunct="0">
              <a:lnSpc>
                <a:spcPct val="150000"/>
              </a:lnSpc>
              <a:spcBef>
                <a:spcPct val="20000"/>
              </a:spcBef>
              <a:buClr>
                <a:schemeClr val="bg1"/>
              </a:buClr>
              <a:buFont typeface="Arial" pitchFamily="34" charset="0"/>
              <a:buChar char="•"/>
              <a:defRPr/>
            </a:pPr>
            <a:r>
              <a:rPr lang="it-IT" sz="1800" kern="0" dirty="0">
                <a:solidFill>
                  <a:schemeClr val="tx1"/>
                </a:solidFill>
                <a:latin typeface="Calibri" pitchFamily="34" charset="0"/>
                <a:cs typeface="Arial" pitchFamily="34" charset="0"/>
              </a:rPr>
              <a:t>Leadership industriale						26</a:t>
            </a:r>
          </a:p>
          <a:p>
            <a:pPr algn="just" eaLnBrk="0" hangingPunct="0">
              <a:lnSpc>
                <a:spcPct val="150000"/>
              </a:lnSpc>
              <a:spcBef>
                <a:spcPct val="20000"/>
              </a:spcBef>
              <a:buClr>
                <a:schemeClr val="bg1"/>
              </a:buClr>
              <a:buFont typeface="Arial" pitchFamily="34" charset="0"/>
              <a:buChar char="•"/>
              <a:defRPr/>
            </a:pPr>
            <a:r>
              <a:rPr lang="it-IT" sz="1800" kern="0" dirty="0">
                <a:solidFill>
                  <a:schemeClr val="tx1"/>
                </a:solidFill>
                <a:latin typeface="Calibri" pitchFamily="34" charset="0"/>
                <a:cs typeface="Arial" pitchFamily="34" charset="0"/>
              </a:rPr>
              <a:t>Sfide per la società						27</a:t>
            </a:r>
          </a:p>
          <a:p>
            <a:pPr algn="just" eaLnBrk="0" hangingPunct="0">
              <a:lnSpc>
                <a:spcPct val="150000"/>
              </a:lnSpc>
              <a:spcBef>
                <a:spcPct val="20000"/>
              </a:spcBef>
              <a:buClr>
                <a:schemeClr val="bg1"/>
              </a:buClr>
              <a:buFont typeface="Arial" pitchFamily="34" charset="0"/>
              <a:buChar char="•"/>
              <a:defRPr/>
            </a:pPr>
            <a:r>
              <a:rPr lang="it-IT" sz="1800" kern="0" dirty="0">
                <a:solidFill>
                  <a:schemeClr val="tx1"/>
                </a:solidFill>
                <a:latin typeface="Calibri" pitchFamily="34" charset="0"/>
                <a:cs typeface="Arial" pitchFamily="34" charset="0"/>
              </a:rPr>
              <a:t>Regole di partecipazione ed azioni					28</a:t>
            </a:r>
          </a:p>
          <a:p>
            <a:pPr algn="just" eaLnBrk="0" hangingPunct="0">
              <a:lnSpc>
                <a:spcPct val="150000"/>
              </a:lnSpc>
              <a:spcBef>
                <a:spcPct val="20000"/>
              </a:spcBef>
              <a:buClr>
                <a:schemeClr val="bg1"/>
              </a:buClr>
              <a:buFont typeface="Arial" pitchFamily="34" charset="0"/>
              <a:buChar char="•"/>
              <a:defRPr/>
            </a:pPr>
            <a:r>
              <a:rPr lang="it-IT" sz="1800" kern="0" dirty="0">
                <a:solidFill>
                  <a:schemeClr val="tx1"/>
                </a:solidFill>
                <a:latin typeface="Calibri" pitchFamily="34" charset="0"/>
                <a:cs typeface="Arial" pitchFamily="34" charset="0"/>
              </a:rPr>
              <a:t>Esempio 1:  </a:t>
            </a:r>
            <a:r>
              <a:rPr lang="it-IT" sz="1800" kern="0" dirty="0" err="1">
                <a:solidFill>
                  <a:schemeClr val="tx1"/>
                </a:solidFill>
                <a:latin typeface="Calibri" pitchFamily="34" charset="0"/>
                <a:cs typeface="Arial" pitchFamily="34" charset="0"/>
              </a:rPr>
              <a:t>V_Must</a:t>
            </a:r>
            <a:r>
              <a:rPr lang="it-IT" sz="1800" kern="0" dirty="0">
                <a:solidFill>
                  <a:schemeClr val="tx1"/>
                </a:solidFill>
                <a:latin typeface="Calibri" pitchFamily="34" charset="0"/>
                <a:cs typeface="Arial" pitchFamily="34" charset="0"/>
              </a:rPr>
              <a:t>.Net						31</a:t>
            </a:r>
          </a:p>
          <a:p>
            <a:pPr algn="just" eaLnBrk="0" hangingPunct="0">
              <a:lnSpc>
                <a:spcPct val="150000"/>
              </a:lnSpc>
              <a:spcBef>
                <a:spcPct val="20000"/>
              </a:spcBef>
              <a:buClr>
                <a:schemeClr val="bg1"/>
              </a:buClr>
              <a:buFont typeface="Arial" pitchFamily="34" charset="0"/>
              <a:buChar char="•"/>
              <a:defRPr/>
            </a:pPr>
            <a:r>
              <a:rPr lang="it-IT" sz="1800" kern="0" dirty="0">
                <a:solidFill>
                  <a:schemeClr val="tx1"/>
                </a:solidFill>
                <a:latin typeface="Calibri" pitchFamily="34" charset="0"/>
                <a:cs typeface="Arial" pitchFamily="34" charset="0"/>
              </a:rPr>
              <a:t>Esempio 2: VERTIGO						32</a:t>
            </a:r>
          </a:p>
          <a:p>
            <a:pPr algn="just" eaLnBrk="0" hangingPunct="0">
              <a:lnSpc>
                <a:spcPct val="150000"/>
              </a:lnSpc>
              <a:spcBef>
                <a:spcPct val="20000"/>
              </a:spcBef>
              <a:buClr>
                <a:schemeClr val="bg1"/>
              </a:buClr>
              <a:buFont typeface="Arial" pitchFamily="34" charset="0"/>
              <a:buChar char="•"/>
              <a:defRPr/>
            </a:pPr>
            <a:r>
              <a:rPr lang="it-IT" sz="1800" kern="0" dirty="0">
                <a:solidFill>
                  <a:schemeClr val="tx1"/>
                </a:solidFill>
                <a:latin typeface="Calibri" pitchFamily="34" charset="0"/>
                <a:cs typeface="Arial" pitchFamily="34" charset="0"/>
              </a:rPr>
              <a:t>Siti internet utili							33							</a:t>
            </a:r>
          </a:p>
          <a:p>
            <a:pPr algn="just" eaLnBrk="0" hangingPunct="0">
              <a:lnSpc>
                <a:spcPct val="120000"/>
              </a:lnSpc>
              <a:spcBef>
                <a:spcPct val="20000"/>
              </a:spcBef>
              <a:buClr>
                <a:schemeClr val="bg1"/>
              </a:buClr>
              <a:defRPr/>
            </a:pPr>
            <a:endParaRPr lang="it-IT" sz="1800" kern="0" dirty="0">
              <a:solidFill>
                <a:schemeClr val="tx1"/>
              </a:solidFill>
              <a:latin typeface="Calibri" pitchFamily="34" charset="0"/>
              <a:cs typeface="+mn-cs"/>
            </a:endParaRPr>
          </a:p>
          <a:p>
            <a:pPr algn="just" eaLnBrk="0" hangingPunct="0">
              <a:lnSpc>
                <a:spcPct val="120000"/>
              </a:lnSpc>
              <a:spcBef>
                <a:spcPct val="20000"/>
              </a:spcBef>
              <a:buClr>
                <a:schemeClr val="bg1"/>
              </a:buClr>
              <a:buFontTx/>
              <a:buChar char="-"/>
              <a:defRPr/>
            </a:pPr>
            <a:endParaRPr lang="it-IT" sz="1800" i="1" kern="0" dirty="0">
              <a:latin typeface="+mn-lt"/>
              <a:cs typeface="+mn-cs"/>
            </a:endParaRPr>
          </a:p>
        </p:txBody>
      </p:sp>
      <p:pic>
        <p:nvPicPr>
          <p:cNvPr id="5124" name="Picture 6"/>
          <p:cNvPicPr>
            <a:picLocks noChangeAspect="1" noChangeArrowheads="1"/>
          </p:cNvPicPr>
          <p:nvPr/>
        </p:nvPicPr>
        <p:blipFill>
          <a:blip r:embed="rId2"/>
          <a:srcRect/>
          <a:stretch>
            <a:fillRect/>
          </a:stretch>
        </p:blipFill>
        <p:spPr bwMode="auto">
          <a:xfrm>
            <a:off x="8072438" y="0"/>
            <a:ext cx="1071562" cy="1071563"/>
          </a:xfrm>
          <a:prstGeom prst="rect">
            <a:avLst/>
          </a:prstGeom>
          <a:noFill/>
          <a:ln w="9525">
            <a:noFill/>
            <a:miter lim="800000"/>
            <a:headEnd/>
            <a:tailEnd/>
          </a:ln>
        </p:spPr>
      </p:pic>
      <p:grpSp>
        <p:nvGrpSpPr>
          <p:cNvPr id="5125" name="Gruppo 3"/>
          <p:cNvGrpSpPr>
            <a:grpSpLocks/>
          </p:cNvGrpSpPr>
          <p:nvPr/>
        </p:nvGrpSpPr>
        <p:grpSpPr bwMode="auto">
          <a:xfrm>
            <a:off x="3714750" y="0"/>
            <a:ext cx="1928813" cy="1357313"/>
            <a:chOff x="3714744" y="-24"/>
            <a:chExt cx="1928826" cy="1357322"/>
          </a:xfrm>
        </p:grpSpPr>
        <p:sp>
          <p:nvSpPr>
            <p:cNvPr id="5126" name="Rettangolo 4"/>
            <p:cNvSpPr>
              <a:spLocks noChangeArrowheads="1"/>
            </p:cNvSpPr>
            <p:nvPr/>
          </p:nvSpPr>
          <p:spPr bwMode="auto">
            <a:xfrm>
              <a:off x="3714744" y="-24"/>
              <a:ext cx="1928826" cy="1000132"/>
            </a:xfrm>
            <a:prstGeom prst="rect">
              <a:avLst/>
            </a:prstGeom>
            <a:solidFill>
              <a:srgbClr val="0F5494"/>
            </a:solidFill>
            <a:ln w="9525">
              <a:noFill/>
              <a:miter lim="800000"/>
              <a:headEnd/>
              <a:tailEnd/>
            </a:ln>
          </p:spPr>
          <p:txBody>
            <a:bodyPr anchor="ctr"/>
            <a:lstStyle/>
            <a:p>
              <a:pPr marL="3175"/>
              <a:endParaRPr lang="en-US"/>
            </a:p>
          </p:txBody>
        </p:sp>
        <p:sp>
          <p:nvSpPr>
            <p:cNvPr id="5127" name="Rettangolo 5"/>
            <p:cNvSpPr>
              <a:spLocks noChangeArrowheads="1"/>
            </p:cNvSpPr>
            <p:nvPr/>
          </p:nvSpPr>
          <p:spPr bwMode="auto">
            <a:xfrm>
              <a:off x="4143372" y="1000108"/>
              <a:ext cx="1000132" cy="357190"/>
            </a:xfrm>
            <a:prstGeom prst="rect">
              <a:avLst/>
            </a:prstGeom>
            <a:solidFill>
              <a:schemeClr val="bg1"/>
            </a:solidFill>
            <a:ln w="9525">
              <a:noFill/>
              <a:miter lim="800000"/>
              <a:headEnd/>
              <a:tailEnd/>
            </a:ln>
          </p:spPr>
          <p:txBody>
            <a:bodyPr anchor="ctr"/>
            <a:lstStyle/>
            <a:p>
              <a:pPr marL="3175"/>
              <a:endParaRPr lang="en-US"/>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uppo 7"/>
          <p:cNvGrpSpPr>
            <a:grpSpLocks/>
          </p:cNvGrpSpPr>
          <p:nvPr/>
        </p:nvGrpSpPr>
        <p:grpSpPr bwMode="auto">
          <a:xfrm>
            <a:off x="3714750" y="0"/>
            <a:ext cx="1928813" cy="1357313"/>
            <a:chOff x="3714744" y="-24"/>
            <a:chExt cx="1928826" cy="1357322"/>
          </a:xfrm>
        </p:grpSpPr>
        <p:sp>
          <p:nvSpPr>
            <p:cNvPr id="32774" name="Rettangolo 8"/>
            <p:cNvSpPr>
              <a:spLocks noChangeArrowheads="1"/>
            </p:cNvSpPr>
            <p:nvPr/>
          </p:nvSpPr>
          <p:spPr bwMode="auto">
            <a:xfrm>
              <a:off x="3714744" y="-24"/>
              <a:ext cx="1928826" cy="1000132"/>
            </a:xfrm>
            <a:prstGeom prst="rect">
              <a:avLst/>
            </a:prstGeom>
            <a:solidFill>
              <a:srgbClr val="0F5494"/>
            </a:solidFill>
            <a:ln w="9525">
              <a:noFill/>
              <a:miter lim="800000"/>
              <a:headEnd/>
              <a:tailEnd/>
            </a:ln>
          </p:spPr>
          <p:txBody>
            <a:bodyPr anchor="ctr"/>
            <a:lstStyle/>
            <a:p>
              <a:pPr marL="3175"/>
              <a:endParaRPr lang="en-US"/>
            </a:p>
          </p:txBody>
        </p:sp>
        <p:sp>
          <p:nvSpPr>
            <p:cNvPr id="32775" name="Rettangolo 9"/>
            <p:cNvSpPr>
              <a:spLocks noChangeArrowheads="1"/>
            </p:cNvSpPr>
            <p:nvPr/>
          </p:nvSpPr>
          <p:spPr bwMode="auto">
            <a:xfrm>
              <a:off x="4143372" y="1000108"/>
              <a:ext cx="1000132" cy="357190"/>
            </a:xfrm>
            <a:prstGeom prst="rect">
              <a:avLst/>
            </a:prstGeom>
            <a:solidFill>
              <a:schemeClr val="bg1"/>
            </a:solidFill>
            <a:ln w="9525">
              <a:noFill/>
              <a:miter lim="800000"/>
              <a:headEnd/>
              <a:tailEnd/>
            </a:ln>
          </p:spPr>
          <p:txBody>
            <a:bodyPr anchor="ctr"/>
            <a:lstStyle/>
            <a:p>
              <a:pPr marL="3175"/>
              <a:endParaRPr lang="en-US"/>
            </a:p>
          </p:txBody>
        </p:sp>
      </p:grpSp>
      <p:sp>
        <p:nvSpPr>
          <p:cNvPr id="2" name="Segnaposto numero diapositiva 1"/>
          <p:cNvSpPr>
            <a:spLocks noGrp="1"/>
          </p:cNvSpPr>
          <p:nvPr>
            <p:ph type="sldNum" sz="quarter" idx="12"/>
          </p:nvPr>
        </p:nvSpPr>
        <p:spPr/>
        <p:txBody>
          <a:bodyPr/>
          <a:lstStyle/>
          <a:p>
            <a:pPr>
              <a:defRPr/>
            </a:pPr>
            <a:fld id="{27A6E26D-E715-49A9-84B9-9DFEAA23EE91}" type="slidenum">
              <a:rPr lang="en-GB" smtClean="0"/>
              <a:pPr>
                <a:defRPr/>
              </a:pPr>
              <a:t>30</a:t>
            </a:fld>
            <a:endParaRPr lang="en-GB"/>
          </a:p>
        </p:txBody>
      </p:sp>
      <p:sp>
        <p:nvSpPr>
          <p:cNvPr id="3" name="CasellaDiTesto 2"/>
          <p:cNvSpPr txBox="1"/>
          <p:nvPr/>
        </p:nvSpPr>
        <p:spPr>
          <a:xfrm>
            <a:off x="214313" y="201613"/>
            <a:ext cx="8572500" cy="584200"/>
          </a:xfrm>
          <a:prstGeom prst="rect">
            <a:avLst/>
          </a:prstGeom>
          <a:noFill/>
        </p:spPr>
        <p:txBody>
          <a:bodyPr>
            <a:spAutoFit/>
          </a:bodyPr>
          <a:lstStyle/>
          <a:p>
            <a:pPr>
              <a:defRPr/>
            </a:pPr>
            <a:r>
              <a:rPr lang="en-US" sz="3200" b="1" u="sng" dirty="0" err="1">
                <a:solidFill>
                  <a:schemeClr val="bg1"/>
                </a:solidFill>
                <a:effectLst>
                  <a:outerShdw blurRad="38100" dist="38100" dir="2700000" algn="tl">
                    <a:srgbClr val="000000">
                      <a:alpha val="43137"/>
                    </a:srgbClr>
                  </a:outerShdw>
                </a:effectLst>
                <a:latin typeface="Calibri" pitchFamily="34" charset="0"/>
              </a:rPr>
              <a:t>Regole</a:t>
            </a:r>
            <a:r>
              <a:rPr lang="en-US" sz="3200" b="1" u="sng" dirty="0">
                <a:solidFill>
                  <a:schemeClr val="bg1"/>
                </a:solidFill>
                <a:effectLst>
                  <a:outerShdw blurRad="38100" dist="38100" dir="2700000" algn="tl">
                    <a:srgbClr val="000000">
                      <a:alpha val="43137"/>
                    </a:srgbClr>
                  </a:outerShdw>
                </a:effectLst>
                <a:latin typeface="Calibri" pitchFamily="34" charset="0"/>
              </a:rPr>
              <a:t> </a:t>
            </a:r>
            <a:r>
              <a:rPr lang="en-US" sz="3200" b="1" u="sng" dirty="0" err="1">
                <a:solidFill>
                  <a:schemeClr val="bg1"/>
                </a:solidFill>
                <a:effectLst>
                  <a:outerShdw blurRad="38100" dist="38100" dir="2700000" algn="tl">
                    <a:srgbClr val="000000">
                      <a:alpha val="43137"/>
                    </a:srgbClr>
                  </a:outerShdw>
                </a:effectLst>
                <a:latin typeface="Calibri" pitchFamily="34" charset="0"/>
              </a:rPr>
              <a:t>di</a:t>
            </a:r>
            <a:r>
              <a:rPr lang="en-US" sz="3200" b="1" u="sng" dirty="0">
                <a:solidFill>
                  <a:schemeClr val="bg1"/>
                </a:solidFill>
                <a:effectLst>
                  <a:outerShdw blurRad="38100" dist="38100" dir="2700000" algn="tl">
                    <a:srgbClr val="000000">
                      <a:alpha val="43137"/>
                    </a:srgbClr>
                  </a:outerShdw>
                </a:effectLst>
                <a:latin typeface="Calibri" pitchFamily="34" charset="0"/>
              </a:rPr>
              <a:t> </a:t>
            </a:r>
            <a:r>
              <a:rPr lang="en-US" sz="3200" b="1" u="sng" dirty="0" err="1">
                <a:solidFill>
                  <a:schemeClr val="bg1"/>
                </a:solidFill>
                <a:effectLst>
                  <a:outerShdw blurRad="38100" dist="38100" dir="2700000" algn="tl">
                    <a:srgbClr val="000000">
                      <a:alpha val="43137"/>
                    </a:srgbClr>
                  </a:outerShdw>
                </a:effectLst>
                <a:latin typeface="Calibri" pitchFamily="34" charset="0"/>
              </a:rPr>
              <a:t>partecipazione</a:t>
            </a:r>
            <a:r>
              <a:rPr lang="en-US" sz="3200" b="1" u="sng" dirty="0">
                <a:solidFill>
                  <a:schemeClr val="bg1"/>
                </a:solidFill>
                <a:effectLst>
                  <a:outerShdw blurRad="38100" dist="38100" dir="2700000" algn="tl">
                    <a:srgbClr val="000000">
                      <a:alpha val="43137"/>
                    </a:srgbClr>
                  </a:outerShdw>
                </a:effectLst>
                <a:latin typeface="Calibri" pitchFamily="34" charset="0"/>
              </a:rPr>
              <a:t> (3/3)</a:t>
            </a:r>
          </a:p>
        </p:txBody>
      </p:sp>
      <p:sp>
        <p:nvSpPr>
          <p:cNvPr id="32773" name="CasellaDiTesto 3"/>
          <p:cNvSpPr txBox="1">
            <a:spLocks noChangeArrowheads="1"/>
          </p:cNvSpPr>
          <p:nvPr/>
        </p:nvSpPr>
        <p:spPr bwMode="auto">
          <a:xfrm>
            <a:off x="346075" y="1357313"/>
            <a:ext cx="8372475" cy="4819650"/>
          </a:xfrm>
          <a:prstGeom prst="rect">
            <a:avLst/>
          </a:prstGeom>
          <a:noFill/>
          <a:ln w="9525">
            <a:noFill/>
            <a:miter lim="800000"/>
            <a:headEnd/>
            <a:tailEnd/>
          </a:ln>
        </p:spPr>
        <p:txBody>
          <a:bodyPr>
            <a:spAutoFit/>
          </a:bodyPr>
          <a:lstStyle/>
          <a:p>
            <a:pPr algn="just">
              <a:lnSpc>
                <a:spcPct val="120000"/>
              </a:lnSpc>
            </a:pPr>
            <a:r>
              <a:rPr lang="it-IT" altLang="it-IT" sz="1600" u="sng" dirty="0">
                <a:latin typeface="Calibri" pitchFamily="34" charset="0"/>
              </a:rPr>
              <a:t>Corsia veloce verso l'innovazione</a:t>
            </a:r>
            <a:r>
              <a:rPr lang="it-IT" altLang="it-IT" sz="1600" dirty="0">
                <a:latin typeface="Calibri" pitchFamily="34" charset="0"/>
              </a:rPr>
              <a:t>: è una nuova tipologia di azione che dovrebbe iniziare nel corso dell’anno corrente. I bandi saranno sempre aperti e saranno rivolti a progetti di innovazione che si occupano di tecnologie o di sfide sociali. </a:t>
            </a:r>
          </a:p>
          <a:p>
            <a:pPr algn="just">
              <a:lnSpc>
                <a:spcPct val="120000"/>
              </a:lnSpc>
            </a:pPr>
            <a:r>
              <a:rPr lang="it-IT" altLang="it-IT" sz="1600" dirty="0">
                <a:latin typeface="Calibri" pitchFamily="34" charset="0"/>
              </a:rPr>
              <a:t>Potranno accedervi </a:t>
            </a:r>
            <a:r>
              <a:rPr lang="it-IT" altLang="it-IT" sz="1600" dirty="0" smtClean="0">
                <a:latin typeface="Calibri" pitchFamily="34" charset="0"/>
              </a:rPr>
              <a:t>centri ricerca, industrie</a:t>
            </a:r>
            <a:r>
              <a:rPr lang="it-IT" altLang="it-IT" sz="1600" dirty="0">
                <a:latin typeface="Calibri" pitchFamily="34" charset="0"/>
              </a:rPr>
              <a:t>, comprese le PMI, con un minimo di tre e un massimo di cinque partner e un massimo contributo dell'UE di 3 milioni di euro a progetto </a:t>
            </a:r>
          </a:p>
          <a:p>
            <a:pPr algn="just">
              <a:lnSpc>
                <a:spcPct val="120000"/>
              </a:lnSpc>
            </a:pPr>
            <a:endParaRPr lang="it-IT" altLang="it-IT" sz="1600" dirty="0">
              <a:latin typeface="Calibri" pitchFamily="34" charset="0"/>
            </a:endParaRPr>
          </a:p>
          <a:p>
            <a:pPr algn="just">
              <a:lnSpc>
                <a:spcPct val="120000"/>
              </a:lnSpc>
            </a:pPr>
            <a:r>
              <a:rPr lang="it-IT" altLang="it-IT" sz="1600" u="sng" dirty="0">
                <a:latin typeface="Calibri" pitchFamily="34" charset="0"/>
              </a:rPr>
              <a:t>La percentuale di copertura dei costi</a:t>
            </a:r>
          </a:p>
          <a:p>
            <a:pPr algn="just">
              <a:lnSpc>
                <a:spcPct val="120000"/>
              </a:lnSpc>
            </a:pPr>
            <a:endParaRPr lang="it-IT" altLang="it-IT" sz="1600" u="sng" dirty="0">
              <a:latin typeface="Calibri" pitchFamily="34" charset="0"/>
            </a:endParaRPr>
          </a:p>
          <a:p>
            <a:pPr algn="just">
              <a:lnSpc>
                <a:spcPct val="120000"/>
              </a:lnSpc>
              <a:buFontTx/>
              <a:buChar char="-"/>
            </a:pPr>
            <a:r>
              <a:rPr lang="it-IT" altLang="it-IT" sz="1600" dirty="0">
                <a:latin typeface="Calibri" pitchFamily="34" charset="0"/>
              </a:rPr>
              <a:t> I finanziamenti dell'UE coprono fino al 100 % di tutti i costi ammissibili per tutte le azioni di ricerca e innovazione </a:t>
            </a:r>
          </a:p>
          <a:p>
            <a:pPr algn="just">
              <a:lnSpc>
                <a:spcPct val="120000"/>
              </a:lnSpc>
              <a:buFontTx/>
              <a:buChar char="-"/>
            </a:pPr>
            <a:r>
              <a:rPr lang="it-IT" altLang="it-IT" sz="1600" dirty="0">
                <a:latin typeface="Calibri" pitchFamily="34" charset="0"/>
              </a:rPr>
              <a:t>Per le azioni di innovazione, il finanziamento copre generalmente il 70 % dei costi ammissibili, ma potrebbe salire al 100 % per le organizzazioni senza scopo di lucro</a:t>
            </a:r>
          </a:p>
          <a:p>
            <a:pPr algn="just">
              <a:lnSpc>
                <a:spcPct val="120000"/>
              </a:lnSpc>
            </a:pPr>
            <a:endParaRPr lang="it-IT" altLang="it-IT" sz="1600" dirty="0">
              <a:latin typeface="Calibri" pitchFamily="34" charset="0"/>
            </a:endParaRPr>
          </a:p>
          <a:p>
            <a:pPr algn="just">
              <a:lnSpc>
                <a:spcPct val="120000"/>
              </a:lnSpc>
            </a:pPr>
            <a:r>
              <a:rPr lang="it-IT" altLang="it-IT" sz="1600" u="sng" dirty="0">
                <a:latin typeface="Calibri" pitchFamily="34" charset="0"/>
              </a:rPr>
              <a:t>Controlli e verifiche</a:t>
            </a:r>
          </a:p>
          <a:p>
            <a:pPr algn="just">
              <a:lnSpc>
                <a:spcPct val="120000"/>
              </a:lnSpc>
            </a:pPr>
            <a:r>
              <a:rPr lang="it-IT" altLang="it-IT" sz="1600" dirty="0">
                <a:latin typeface="Calibri" pitchFamily="34" charset="0"/>
              </a:rPr>
              <a:t>La Commissione europea controlla i partecipanti al progetto fino a due anni dopo il pagamento del saldo. La strategia del controllo è incentrata sul rischio e sulla prevenzione delle frodi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uppo 4"/>
          <p:cNvGrpSpPr>
            <a:grpSpLocks/>
          </p:cNvGrpSpPr>
          <p:nvPr/>
        </p:nvGrpSpPr>
        <p:grpSpPr bwMode="auto">
          <a:xfrm>
            <a:off x="3714750" y="0"/>
            <a:ext cx="1928813" cy="1357313"/>
            <a:chOff x="3714744" y="-24"/>
            <a:chExt cx="1928826" cy="1357322"/>
          </a:xfrm>
        </p:grpSpPr>
        <p:sp>
          <p:nvSpPr>
            <p:cNvPr id="33820" name="Rettangolo 5"/>
            <p:cNvSpPr>
              <a:spLocks noChangeArrowheads="1"/>
            </p:cNvSpPr>
            <p:nvPr/>
          </p:nvSpPr>
          <p:spPr bwMode="auto">
            <a:xfrm>
              <a:off x="3714744" y="-24"/>
              <a:ext cx="1928826" cy="1000132"/>
            </a:xfrm>
            <a:prstGeom prst="rect">
              <a:avLst/>
            </a:prstGeom>
            <a:solidFill>
              <a:srgbClr val="0F5494"/>
            </a:solidFill>
            <a:ln w="9525">
              <a:noFill/>
              <a:miter lim="800000"/>
              <a:headEnd/>
              <a:tailEnd/>
            </a:ln>
          </p:spPr>
          <p:txBody>
            <a:bodyPr anchor="ctr"/>
            <a:lstStyle/>
            <a:p>
              <a:pPr marL="3175"/>
              <a:endParaRPr lang="en-US"/>
            </a:p>
          </p:txBody>
        </p:sp>
        <p:sp>
          <p:nvSpPr>
            <p:cNvPr id="33821" name="Rettangolo 6"/>
            <p:cNvSpPr>
              <a:spLocks noChangeArrowheads="1"/>
            </p:cNvSpPr>
            <p:nvPr/>
          </p:nvSpPr>
          <p:spPr bwMode="auto">
            <a:xfrm>
              <a:off x="4143372" y="1000108"/>
              <a:ext cx="1000132" cy="357190"/>
            </a:xfrm>
            <a:prstGeom prst="rect">
              <a:avLst/>
            </a:prstGeom>
            <a:solidFill>
              <a:schemeClr val="bg1"/>
            </a:solidFill>
            <a:ln w="9525">
              <a:noFill/>
              <a:miter lim="800000"/>
              <a:headEnd/>
              <a:tailEnd/>
            </a:ln>
          </p:spPr>
          <p:txBody>
            <a:bodyPr anchor="ctr"/>
            <a:lstStyle/>
            <a:p>
              <a:pPr marL="3175"/>
              <a:endParaRPr lang="en-US"/>
            </a:p>
          </p:txBody>
        </p:sp>
      </p:grpSp>
      <p:graphicFrame>
        <p:nvGraphicFramePr>
          <p:cNvPr id="4" name="Tabella 3"/>
          <p:cNvGraphicFramePr>
            <a:graphicFrameLocks noGrp="1"/>
          </p:cNvGraphicFramePr>
          <p:nvPr/>
        </p:nvGraphicFramePr>
        <p:xfrm>
          <a:off x="214313" y="1087438"/>
          <a:ext cx="8786874" cy="5466657"/>
        </p:xfrm>
        <a:graphic>
          <a:graphicData uri="http://schemas.openxmlformats.org/drawingml/2006/table">
            <a:tbl>
              <a:tblPr/>
              <a:tblGrid>
                <a:gridCol w="1717359"/>
                <a:gridCol w="7069515"/>
              </a:tblGrid>
              <a:tr h="531802">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it-IT" altLang="it-IT" sz="1400" b="0" i="0" u="sng" strike="noStrike" cap="none" normalizeH="0" baseline="0" dirty="0" smtClean="0">
                          <a:ln>
                            <a:noFill/>
                          </a:ln>
                          <a:solidFill>
                            <a:srgbClr val="FFFFFF"/>
                          </a:solidFill>
                          <a:effectLst/>
                          <a:latin typeface="Calibri" panose="020F0502020204030204" pitchFamily="34" charset="0"/>
                          <a:ea typeface="MS PGothic" panose="020B0600070205080204" pitchFamily="34" charset="-128"/>
                        </a:rPr>
                        <a:t>Titolo progetto</a:t>
                      </a:r>
                    </a:p>
                  </a:txBody>
                  <a:tcPr marL="91425" marR="91425" marT="45686" marB="4568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E6FD2"/>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it-IT" altLang="it-IT" sz="1400" b="1" i="0" u="none" strike="noStrike" cap="none" normalizeH="0" baseline="0" dirty="0" smtClean="0">
                          <a:ln>
                            <a:noFill/>
                          </a:ln>
                          <a:solidFill>
                            <a:srgbClr val="FFFFFF"/>
                          </a:solidFill>
                          <a:effectLst/>
                          <a:latin typeface="Corbel" panose="020B0503020204020204" pitchFamily="34" charset="0"/>
                          <a:ea typeface="MS PGothic" panose="020B0600070205080204" pitchFamily="34" charset="-128"/>
                        </a:rPr>
                        <a:t>Rete Transnazionale dei Muse Virtuali (</a:t>
                      </a:r>
                      <a:r>
                        <a:rPr kumimoji="0" lang="it-IT" altLang="it-IT" sz="1400" b="1" i="0" u="none" strike="noStrike" cap="none" normalizeH="0" baseline="0" dirty="0" err="1" smtClean="0">
                          <a:ln>
                            <a:noFill/>
                          </a:ln>
                          <a:solidFill>
                            <a:srgbClr val="FFFFFF"/>
                          </a:solidFill>
                          <a:effectLst/>
                          <a:latin typeface="Corbel" panose="020B0503020204020204" pitchFamily="34" charset="0"/>
                          <a:ea typeface="MS PGothic" panose="020B0600070205080204" pitchFamily="34" charset="-128"/>
                        </a:rPr>
                        <a:t>Virtual</a:t>
                      </a:r>
                      <a:r>
                        <a:rPr kumimoji="0" lang="it-IT" altLang="it-IT" sz="1400" b="1" i="0" u="none" strike="noStrike" cap="none" normalizeH="0" baseline="0" dirty="0" smtClean="0">
                          <a:ln>
                            <a:noFill/>
                          </a:ln>
                          <a:solidFill>
                            <a:srgbClr val="FFFFFF"/>
                          </a:solidFill>
                          <a:effectLst/>
                          <a:latin typeface="Corbel" panose="020B0503020204020204" pitchFamily="34" charset="0"/>
                          <a:ea typeface="MS PGothic" panose="020B0600070205080204" pitchFamily="34" charset="-128"/>
                        </a:rPr>
                        <a:t> </a:t>
                      </a:r>
                      <a:r>
                        <a:rPr kumimoji="0" lang="it-IT" altLang="it-IT" sz="1400" b="1" i="0" u="none" strike="noStrike" cap="none" normalizeH="0" baseline="0" dirty="0" err="1" smtClean="0">
                          <a:ln>
                            <a:noFill/>
                          </a:ln>
                          <a:solidFill>
                            <a:srgbClr val="FFFFFF"/>
                          </a:solidFill>
                          <a:effectLst/>
                          <a:latin typeface="Corbel" panose="020B0503020204020204" pitchFamily="34" charset="0"/>
                          <a:ea typeface="MS PGothic" panose="020B0600070205080204" pitchFamily="34" charset="-128"/>
                        </a:rPr>
                        <a:t>Museum</a:t>
                      </a:r>
                      <a:r>
                        <a:rPr kumimoji="0" lang="it-IT" altLang="it-IT" sz="1400" b="1" i="0" u="none" strike="noStrike" cap="none" normalizeH="0" baseline="0" dirty="0" smtClean="0">
                          <a:ln>
                            <a:noFill/>
                          </a:ln>
                          <a:solidFill>
                            <a:srgbClr val="FFFFFF"/>
                          </a:solidFill>
                          <a:effectLst/>
                          <a:latin typeface="Corbel" panose="020B0503020204020204" pitchFamily="34" charset="0"/>
                          <a:ea typeface="MS PGothic" panose="020B0600070205080204" pitchFamily="34" charset="-128"/>
                        </a:rPr>
                        <a:t> </a:t>
                      </a:r>
                      <a:r>
                        <a:rPr kumimoji="0" lang="it-IT" altLang="it-IT" sz="1400" b="1" i="0" u="none" strike="noStrike" cap="none" normalizeH="0" baseline="0" dirty="0" err="1" smtClean="0">
                          <a:ln>
                            <a:noFill/>
                          </a:ln>
                          <a:solidFill>
                            <a:srgbClr val="FFFFFF"/>
                          </a:solidFill>
                          <a:effectLst/>
                          <a:latin typeface="Corbel" panose="020B0503020204020204" pitchFamily="34" charset="0"/>
                          <a:ea typeface="MS PGothic" panose="020B0600070205080204" pitchFamily="34" charset="-128"/>
                        </a:rPr>
                        <a:t>Transnational</a:t>
                      </a:r>
                      <a:r>
                        <a:rPr kumimoji="0" lang="it-IT" altLang="it-IT" sz="1400" b="1" i="0" u="none" strike="noStrike" cap="none" normalizeH="0" baseline="0" dirty="0" smtClean="0">
                          <a:ln>
                            <a:noFill/>
                          </a:ln>
                          <a:solidFill>
                            <a:srgbClr val="FFFFFF"/>
                          </a:solidFill>
                          <a:effectLst/>
                          <a:latin typeface="Corbel" panose="020B0503020204020204" pitchFamily="34" charset="0"/>
                          <a:ea typeface="MS PGothic" panose="020B0600070205080204" pitchFamily="34" charset="-128"/>
                        </a:rPr>
                        <a:t> Network)</a:t>
                      </a:r>
                    </a:p>
                  </a:txBody>
                  <a:tcPr marL="91425" marR="91425" marT="45686" marB="4568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E6FD2"/>
                    </a:solidFill>
                  </a:tcPr>
                </a:tc>
              </a:tr>
              <a:tr h="233889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it-IT" altLang="it-IT" sz="1400" b="0" i="0" u="sng" strike="noStrike" cap="none" normalizeH="0" baseline="0" dirty="0" smtClean="0">
                          <a:ln>
                            <a:noFill/>
                          </a:ln>
                          <a:solidFill>
                            <a:srgbClr val="FFFFFF"/>
                          </a:solidFill>
                          <a:effectLst/>
                          <a:latin typeface="Corbel" panose="020B0503020204020204" pitchFamily="34" charset="0"/>
                          <a:ea typeface="MS PGothic" panose="020B0600070205080204" pitchFamily="34" charset="-128"/>
                        </a:rPr>
                        <a:t>Obiettivo generale del progetto </a:t>
                      </a:r>
                    </a:p>
                  </a:txBody>
                  <a:tcPr marL="91425" marR="91425" marT="45686" marB="4568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E6FD2"/>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defRPr/>
                      </a:pPr>
                      <a:r>
                        <a:rPr kumimoji="0" lang="it-IT" altLang="it-IT" sz="1400" b="0" i="0" u="none" strike="noStrike" cap="none" normalizeH="0" baseline="0" dirty="0" smtClean="0">
                          <a:ln>
                            <a:noFill/>
                          </a:ln>
                          <a:solidFill>
                            <a:srgbClr val="FFFFFF"/>
                          </a:solidFill>
                          <a:effectLst/>
                          <a:latin typeface="Calibri" panose="020F0502020204030204" pitchFamily="34" charset="0"/>
                          <a:ea typeface="MS PGothic" panose="020B0600070205080204" pitchFamily="34" charset="-128"/>
                        </a:rPr>
                        <a:t>I membri della rete transnazionale per i musei virtuali </a:t>
                      </a:r>
                      <a:r>
                        <a:rPr kumimoji="0" lang="it-IT" altLang="it-IT" sz="1400" b="0" i="0" u="none" strike="noStrike" cap="none" normalizeH="0" baseline="0" dirty="0" err="1" smtClean="0">
                          <a:ln>
                            <a:noFill/>
                          </a:ln>
                          <a:solidFill>
                            <a:srgbClr val="FFFFFF"/>
                          </a:solidFill>
                          <a:effectLst/>
                          <a:latin typeface="Calibri" panose="020F0502020204030204" pitchFamily="34" charset="0"/>
                          <a:ea typeface="MS PGothic" panose="020B0600070205080204" pitchFamily="34" charset="-128"/>
                        </a:rPr>
                        <a:t>V-MUST.NET</a:t>
                      </a:r>
                      <a:r>
                        <a:rPr kumimoji="0" lang="it-IT" altLang="it-IT" sz="1400" b="0" i="0" u="none" strike="noStrike" cap="none" normalizeH="0" baseline="0" dirty="0" smtClean="0">
                          <a:ln>
                            <a:noFill/>
                          </a:ln>
                          <a:solidFill>
                            <a:srgbClr val="FFFFFF"/>
                          </a:solidFill>
                          <a:effectLst/>
                          <a:latin typeface="Calibri" panose="020F0502020204030204" pitchFamily="34" charset="0"/>
                          <a:ea typeface="MS PGothic" panose="020B0600070205080204" pitchFamily="34" charset="-128"/>
                        </a:rPr>
                        <a:t> (</a:t>
                      </a:r>
                      <a:r>
                        <a:rPr kumimoji="0" lang="it-IT" altLang="it-IT" sz="1400" b="0" i="0" u="none" strike="noStrike" cap="none" normalizeH="0" baseline="0" dirty="0" err="1" smtClean="0">
                          <a:ln>
                            <a:noFill/>
                          </a:ln>
                          <a:solidFill>
                            <a:srgbClr val="FFFFFF"/>
                          </a:solidFill>
                          <a:effectLst/>
                          <a:latin typeface="Calibri" panose="020F0502020204030204" pitchFamily="34" charset="0"/>
                          <a:ea typeface="MS PGothic" panose="020B0600070205080204" pitchFamily="34" charset="-128"/>
                        </a:rPr>
                        <a:t>Virtual</a:t>
                      </a:r>
                      <a:r>
                        <a:rPr kumimoji="0" lang="it-IT" altLang="it-IT" sz="1400" b="0" i="0" u="none" strike="noStrike" cap="none" normalizeH="0" baseline="0" dirty="0" smtClean="0">
                          <a:ln>
                            <a:noFill/>
                          </a:ln>
                          <a:solidFill>
                            <a:srgbClr val="FFFFFF"/>
                          </a:solidFill>
                          <a:effectLst/>
                          <a:latin typeface="Calibri" panose="020F0502020204030204" pitchFamily="34" charset="0"/>
                          <a:ea typeface="MS PGothic" panose="020B0600070205080204" pitchFamily="34" charset="-128"/>
                        </a:rPr>
                        <a:t> </a:t>
                      </a:r>
                      <a:r>
                        <a:rPr kumimoji="0" lang="it-IT" altLang="it-IT" sz="1400" b="0" i="0" u="none" strike="noStrike" cap="none" normalizeH="0" baseline="0" dirty="0" err="1" smtClean="0">
                          <a:ln>
                            <a:noFill/>
                          </a:ln>
                          <a:solidFill>
                            <a:srgbClr val="FFFFFF"/>
                          </a:solidFill>
                          <a:effectLst/>
                          <a:latin typeface="Calibri" panose="020F0502020204030204" pitchFamily="34" charset="0"/>
                          <a:ea typeface="MS PGothic" panose="020B0600070205080204" pitchFamily="34" charset="-128"/>
                        </a:rPr>
                        <a:t>Museum</a:t>
                      </a:r>
                      <a:r>
                        <a:rPr kumimoji="0" lang="it-IT" altLang="it-IT" sz="1400" b="0" i="0" u="none" strike="noStrike" cap="none" normalizeH="0" baseline="0" dirty="0" smtClean="0">
                          <a:ln>
                            <a:noFill/>
                          </a:ln>
                          <a:solidFill>
                            <a:srgbClr val="FFFFFF"/>
                          </a:solidFill>
                          <a:effectLst/>
                          <a:latin typeface="Calibri" panose="020F0502020204030204" pitchFamily="34" charset="0"/>
                          <a:ea typeface="MS PGothic" panose="020B0600070205080204" pitchFamily="34" charset="-128"/>
                        </a:rPr>
                        <a:t> </a:t>
                      </a:r>
                      <a:r>
                        <a:rPr kumimoji="0" lang="it-IT" altLang="it-IT" sz="1400" b="0" i="0" u="none" strike="noStrike" cap="none" normalizeH="0" baseline="0" dirty="0" err="1" smtClean="0">
                          <a:ln>
                            <a:noFill/>
                          </a:ln>
                          <a:solidFill>
                            <a:srgbClr val="FFFFFF"/>
                          </a:solidFill>
                          <a:effectLst/>
                          <a:latin typeface="Calibri" panose="020F0502020204030204" pitchFamily="34" charset="0"/>
                          <a:ea typeface="MS PGothic" panose="020B0600070205080204" pitchFamily="34" charset="-128"/>
                        </a:rPr>
                        <a:t>Transnational</a:t>
                      </a:r>
                      <a:r>
                        <a:rPr kumimoji="0" lang="it-IT" altLang="it-IT" sz="1400" b="0" i="0" u="none" strike="noStrike" cap="none" normalizeH="0" baseline="0" dirty="0" smtClean="0">
                          <a:ln>
                            <a:noFill/>
                          </a:ln>
                          <a:solidFill>
                            <a:srgbClr val="FFFFFF"/>
                          </a:solidFill>
                          <a:effectLst/>
                          <a:latin typeface="Calibri" panose="020F0502020204030204" pitchFamily="34" charset="0"/>
                          <a:ea typeface="MS PGothic" panose="020B0600070205080204" pitchFamily="34" charset="-128"/>
                        </a:rPr>
                        <a:t> Network) stanno curando la mostra Keys </a:t>
                      </a:r>
                      <a:r>
                        <a:rPr kumimoji="0" lang="it-IT" altLang="it-IT" sz="1400" b="0" i="0" u="none" strike="noStrike" cap="none" normalizeH="0" baseline="0" dirty="0" err="1" smtClean="0">
                          <a:ln>
                            <a:noFill/>
                          </a:ln>
                          <a:solidFill>
                            <a:srgbClr val="FFFFFF"/>
                          </a:solidFill>
                          <a:effectLst/>
                          <a:latin typeface="Calibri" panose="020F0502020204030204" pitchFamily="34" charset="0"/>
                          <a:ea typeface="MS PGothic" panose="020B0600070205080204" pitchFamily="34" charset="-128"/>
                        </a:rPr>
                        <a:t>to</a:t>
                      </a:r>
                      <a:r>
                        <a:rPr kumimoji="0" lang="it-IT" altLang="it-IT" sz="1400" b="0" i="0" u="none" strike="noStrike" cap="none" normalizeH="0" baseline="0" dirty="0" smtClean="0">
                          <a:ln>
                            <a:noFill/>
                          </a:ln>
                          <a:solidFill>
                            <a:srgbClr val="FFFFFF"/>
                          </a:solidFill>
                          <a:effectLst/>
                          <a:latin typeface="Calibri" panose="020F0502020204030204" pitchFamily="34" charset="0"/>
                          <a:ea typeface="MS PGothic" panose="020B0600070205080204" pitchFamily="34" charset="-128"/>
                        </a:rPr>
                        <a:t> </a:t>
                      </a:r>
                      <a:r>
                        <a:rPr kumimoji="0" lang="it-IT" altLang="it-IT" sz="1400" b="0" i="0" u="none" strike="noStrike" cap="none" normalizeH="0" baseline="0" dirty="0" err="1" smtClean="0">
                          <a:ln>
                            <a:noFill/>
                          </a:ln>
                          <a:solidFill>
                            <a:srgbClr val="FFFFFF"/>
                          </a:solidFill>
                          <a:effectLst/>
                          <a:latin typeface="Calibri" panose="020F0502020204030204" pitchFamily="34" charset="0"/>
                          <a:ea typeface="MS PGothic" panose="020B0600070205080204" pitchFamily="34" charset="-128"/>
                        </a:rPr>
                        <a:t>Rome</a:t>
                      </a:r>
                      <a:r>
                        <a:rPr kumimoji="0" lang="it-IT" altLang="it-IT" sz="1400" b="0" i="0" u="none" strike="noStrike" cap="none" normalizeH="0" baseline="0" dirty="0" smtClean="0">
                          <a:ln>
                            <a:noFill/>
                          </a:ln>
                          <a:solidFill>
                            <a:srgbClr val="FFFFFF"/>
                          </a:solidFill>
                          <a:effectLst/>
                          <a:latin typeface="Calibri" panose="020F0502020204030204" pitchFamily="34" charset="0"/>
                          <a:ea typeface="MS PGothic" panose="020B0600070205080204" pitchFamily="34" charset="-128"/>
                        </a:rPr>
                        <a:t> , che si terrà simultaneamente in quattro diverse città rappresentanti gli antichi angoli dell'Impero romano: Alessandria d'Egitto (</a:t>
                      </a:r>
                      <a:r>
                        <a:rPr kumimoji="0" lang="it-IT" altLang="it-IT" sz="1400" b="0" i="0" u="none" strike="noStrike" cap="none" normalizeH="0" baseline="0" dirty="0" err="1" smtClean="0">
                          <a:ln>
                            <a:noFill/>
                          </a:ln>
                          <a:solidFill>
                            <a:srgbClr val="FFFFFF"/>
                          </a:solidFill>
                          <a:effectLst/>
                          <a:latin typeface="Calibri" panose="020F0502020204030204" pitchFamily="34" charset="0"/>
                          <a:ea typeface="MS PGothic" panose="020B0600070205080204" pitchFamily="34" charset="-128"/>
                        </a:rPr>
                        <a:t>Bibliotheca</a:t>
                      </a:r>
                      <a:r>
                        <a:rPr kumimoji="0" lang="it-IT" altLang="it-IT" sz="1400" b="0" i="0" u="none" strike="noStrike" cap="none" normalizeH="0" baseline="0" dirty="0" smtClean="0">
                          <a:ln>
                            <a:noFill/>
                          </a:ln>
                          <a:solidFill>
                            <a:srgbClr val="FFFFFF"/>
                          </a:solidFill>
                          <a:effectLst/>
                          <a:latin typeface="Calibri" panose="020F0502020204030204" pitchFamily="34" charset="0"/>
                          <a:ea typeface="MS PGothic" panose="020B0600070205080204" pitchFamily="34" charset="-128"/>
                        </a:rPr>
                        <a:t> </a:t>
                      </a:r>
                      <a:r>
                        <a:rPr kumimoji="0" lang="it-IT" altLang="it-IT" sz="1400" b="0" i="0" u="none" strike="noStrike" cap="none" normalizeH="0" baseline="0" dirty="0" err="1" smtClean="0">
                          <a:ln>
                            <a:noFill/>
                          </a:ln>
                          <a:solidFill>
                            <a:srgbClr val="FFFFFF"/>
                          </a:solidFill>
                          <a:effectLst/>
                          <a:latin typeface="Calibri" panose="020F0502020204030204" pitchFamily="34" charset="0"/>
                          <a:ea typeface="MS PGothic" panose="020B0600070205080204" pitchFamily="34" charset="-128"/>
                        </a:rPr>
                        <a:t>Alexandrina</a:t>
                      </a:r>
                      <a:r>
                        <a:rPr kumimoji="0" lang="it-IT" altLang="it-IT" sz="1400" b="0" i="0" u="none" strike="noStrike" cap="none" normalizeH="0" baseline="0" dirty="0" smtClean="0">
                          <a:ln>
                            <a:noFill/>
                          </a:ln>
                          <a:solidFill>
                            <a:srgbClr val="FFFFFF"/>
                          </a:solidFill>
                          <a:effectLst/>
                          <a:latin typeface="Calibri" panose="020F0502020204030204" pitchFamily="34" charset="0"/>
                          <a:ea typeface="MS PGothic" panose="020B0600070205080204" pitchFamily="34" charset="-128"/>
                        </a:rPr>
                        <a:t>) , Amsterdam (</a:t>
                      </a:r>
                      <a:r>
                        <a:rPr kumimoji="0" lang="it-IT" altLang="it-IT" sz="1400" b="0" i="0" u="none" strike="noStrike" cap="none" normalizeH="0" baseline="0" dirty="0" err="1" smtClean="0">
                          <a:ln>
                            <a:noFill/>
                          </a:ln>
                          <a:solidFill>
                            <a:srgbClr val="FFFFFF"/>
                          </a:solidFill>
                          <a:effectLst/>
                          <a:latin typeface="Calibri" panose="020F0502020204030204" pitchFamily="34" charset="0"/>
                          <a:ea typeface="MS PGothic" panose="020B0600070205080204" pitchFamily="34" charset="-128"/>
                        </a:rPr>
                        <a:t>Allard</a:t>
                      </a:r>
                      <a:r>
                        <a:rPr kumimoji="0" lang="it-IT" altLang="it-IT" sz="1400" b="0" i="0" u="none" strike="noStrike" cap="none" normalizeH="0" baseline="0" dirty="0" smtClean="0">
                          <a:ln>
                            <a:noFill/>
                          </a:ln>
                          <a:solidFill>
                            <a:srgbClr val="FFFFFF"/>
                          </a:solidFill>
                          <a:effectLst/>
                          <a:latin typeface="Calibri" panose="020F0502020204030204" pitchFamily="34" charset="0"/>
                          <a:ea typeface="MS PGothic" panose="020B0600070205080204" pitchFamily="34" charset="-128"/>
                        </a:rPr>
                        <a:t> </a:t>
                      </a:r>
                      <a:r>
                        <a:rPr kumimoji="0" lang="it-IT" altLang="it-IT" sz="1400" b="0" i="0" u="none" strike="noStrike" cap="none" normalizeH="0" baseline="0" dirty="0" err="1" smtClean="0">
                          <a:ln>
                            <a:noFill/>
                          </a:ln>
                          <a:solidFill>
                            <a:srgbClr val="FFFFFF"/>
                          </a:solidFill>
                          <a:effectLst/>
                          <a:latin typeface="Calibri" panose="020F0502020204030204" pitchFamily="34" charset="0"/>
                          <a:ea typeface="MS PGothic" panose="020B0600070205080204" pitchFamily="34" charset="-128"/>
                        </a:rPr>
                        <a:t>Pierson</a:t>
                      </a:r>
                      <a:r>
                        <a:rPr kumimoji="0" lang="it-IT" altLang="it-IT" sz="1400" b="0" i="0" u="none" strike="noStrike" cap="none" normalizeH="0" baseline="0" dirty="0" smtClean="0">
                          <a:ln>
                            <a:noFill/>
                          </a:ln>
                          <a:solidFill>
                            <a:srgbClr val="FFFFFF"/>
                          </a:solidFill>
                          <a:effectLst/>
                          <a:latin typeface="Calibri" panose="020F0502020204030204" pitchFamily="34" charset="0"/>
                          <a:ea typeface="MS PGothic" panose="020B0600070205080204" pitchFamily="34" charset="-128"/>
                        </a:rPr>
                        <a:t> </a:t>
                      </a:r>
                      <a:r>
                        <a:rPr kumimoji="0" lang="it-IT" altLang="it-IT" sz="1400" b="0" i="0" u="none" strike="noStrike" cap="none" normalizeH="0" baseline="0" dirty="0" err="1" smtClean="0">
                          <a:ln>
                            <a:noFill/>
                          </a:ln>
                          <a:solidFill>
                            <a:srgbClr val="FFFFFF"/>
                          </a:solidFill>
                          <a:effectLst/>
                          <a:latin typeface="Calibri" panose="020F0502020204030204" pitchFamily="34" charset="0"/>
                          <a:ea typeface="MS PGothic" panose="020B0600070205080204" pitchFamily="34" charset="-128"/>
                        </a:rPr>
                        <a:t>Museum</a:t>
                      </a:r>
                      <a:r>
                        <a:rPr kumimoji="0" lang="it-IT" altLang="it-IT" sz="1400" b="0" i="0" u="none" strike="noStrike" cap="none" normalizeH="0" baseline="0" dirty="0" smtClean="0">
                          <a:ln>
                            <a:noFill/>
                          </a:ln>
                          <a:solidFill>
                            <a:srgbClr val="FFFFFF"/>
                          </a:solidFill>
                          <a:effectLst/>
                          <a:latin typeface="Calibri" panose="020F0502020204030204" pitchFamily="34" charset="0"/>
                          <a:ea typeface="MS PGothic" panose="020B0600070205080204" pitchFamily="34" charset="-128"/>
                        </a:rPr>
                        <a:t>) , Sarajevo (municipio della città) e, ovviamente, Roma (Museo dei Fori imperiali).</a:t>
                      </a:r>
                    </a:p>
                    <a:p>
                      <a:pPr marL="0" marR="0" lvl="0" indent="0" algn="just" defTabSz="457200" rtl="0" eaLnBrk="1" fontAlgn="base" latinLnBrk="0" hangingPunct="1">
                        <a:lnSpc>
                          <a:spcPct val="100000"/>
                        </a:lnSpc>
                        <a:spcBef>
                          <a:spcPct val="0"/>
                        </a:spcBef>
                        <a:spcAft>
                          <a:spcPct val="0"/>
                        </a:spcAft>
                        <a:buClrTx/>
                        <a:buSzTx/>
                        <a:buFontTx/>
                        <a:buNone/>
                        <a:tabLst/>
                        <a:defRPr/>
                      </a:pPr>
                      <a:endParaRPr kumimoji="0" lang="it-IT" altLang="it-IT" sz="1400" b="0" i="0" u="none" strike="noStrike" cap="none" normalizeH="0" baseline="0" dirty="0" smtClean="0">
                        <a:ln>
                          <a:noFill/>
                        </a:ln>
                        <a:solidFill>
                          <a:srgbClr val="FFFFFF"/>
                        </a:solidFill>
                        <a:effectLst/>
                        <a:latin typeface="Calibri" panose="020F0502020204030204" pitchFamily="34" charset="0"/>
                        <a:ea typeface="MS PGothic" panose="020B0600070205080204" pitchFamily="34" charset="-128"/>
                      </a:endParaRPr>
                    </a:p>
                    <a:p>
                      <a:pPr marL="0" marR="0" lvl="0" indent="0" algn="just" defTabSz="457200" rtl="0" eaLnBrk="1" fontAlgn="base" latinLnBrk="0" hangingPunct="1">
                        <a:lnSpc>
                          <a:spcPct val="100000"/>
                        </a:lnSpc>
                        <a:spcBef>
                          <a:spcPct val="0"/>
                        </a:spcBef>
                        <a:spcAft>
                          <a:spcPct val="0"/>
                        </a:spcAft>
                        <a:buClrTx/>
                        <a:buSzTx/>
                        <a:buFontTx/>
                        <a:buNone/>
                        <a:tabLst/>
                        <a:defRPr/>
                      </a:pPr>
                      <a:r>
                        <a:rPr kumimoji="0" lang="it-IT" altLang="it-IT" sz="1400" b="0" i="0" u="none" strike="noStrike" cap="none" normalizeH="0" baseline="0" dirty="0" smtClean="0">
                          <a:ln>
                            <a:noFill/>
                          </a:ln>
                          <a:solidFill>
                            <a:srgbClr val="FFFFFF"/>
                          </a:solidFill>
                          <a:effectLst/>
                          <a:latin typeface="Calibri" panose="020F0502020204030204" pitchFamily="34" charset="0"/>
                          <a:ea typeface="MS PGothic" panose="020B0600070205080204" pitchFamily="34" charset="-128"/>
                        </a:rPr>
                        <a:t>I visitatori dei musei potranno scaricare gratuitamente sui loro </a:t>
                      </a:r>
                      <a:r>
                        <a:rPr kumimoji="0" lang="it-IT" altLang="it-IT" sz="1400" b="0" i="0" u="none" strike="noStrike" cap="none" normalizeH="0" baseline="0" dirty="0" err="1" smtClean="0">
                          <a:ln>
                            <a:noFill/>
                          </a:ln>
                          <a:solidFill>
                            <a:srgbClr val="FFFFFF"/>
                          </a:solidFill>
                          <a:effectLst/>
                          <a:latin typeface="Calibri" panose="020F0502020204030204" pitchFamily="34" charset="0"/>
                          <a:ea typeface="MS PGothic" panose="020B0600070205080204" pitchFamily="34" charset="-128"/>
                        </a:rPr>
                        <a:t>smartphone</a:t>
                      </a:r>
                      <a:r>
                        <a:rPr kumimoji="0" lang="it-IT" altLang="it-IT" sz="1400" b="0" i="0" u="none" strike="noStrike" cap="none" normalizeH="0" baseline="0" dirty="0" smtClean="0">
                          <a:ln>
                            <a:noFill/>
                          </a:ln>
                          <a:solidFill>
                            <a:srgbClr val="FFFFFF"/>
                          </a:solidFill>
                          <a:effectLst/>
                          <a:latin typeface="Calibri" panose="020F0502020204030204" pitchFamily="34" charset="0"/>
                          <a:ea typeface="MS PGothic" panose="020B0600070205080204" pitchFamily="34" charset="-128"/>
                        </a:rPr>
                        <a:t> l'applicazione Matrix - sviluppata dall'Istituto </a:t>
                      </a:r>
                      <a:r>
                        <a:rPr kumimoji="0" lang="it-IT" altLang="it-IT" sz="1400" b="0" i="0" u="none" strike="noStrike" cap="none" normalizeH="0" baseline="0" dirty="0" err="1" smtClean="0">
                          <a:ln>
                            <a:noFill/>
                          </a:ln>
                          <a:solidFill>
                            <a:srgbClr val="FFFFFF"/>
                          </a:solidFill>
                          <a:effectLst/>
                          <a:latin typeface="Calibri" panose="020F0502020204030204" pitchFamily="34" charset="0"/>
                          <a:ea typeface="MS PGothic" panose="020B0600070205080204" pitchFamily="34" charset="-128"/>
                        </a:rPr>
                        <a:t>Fraunhofer</a:t>
                      </a:r>
                      <a:r>
                        <a:rPr kumimoji="0" lang="it-IT" altLang="it-IT" sz="1400" b="0" i="0" u="none" strike="noStrike" cap="none" normalizeH="0" baseline="0" dirty="0" smtClean="0">
                          <a:ln>
                            <a:noFill/>
                          </a:ln>
                          <a:solidFill>
                            <a:srgbClr val="FFFFFF"/>
                          </a:solidFill>
                          <a:effectLst/>
                          <a:latin typeface="Calibri" panose="020F0502020204030204" pitchFamily="34" charset="0"/>
                          <a:ea typeface="MS PGothic" panose="020B0600070205080204" pitchFamily="34" charset="-128"/>
                        </a:rPr>
                        <a:t> di </a:t>
                      </a:r>
                      <a:r>
                        <a:rPr kumimoji="0" lang="it-IT" altLang="it-IT" sz="1400" b="0" i="0" u="none" strike="noStrike" cap="none" normalizeH="0" baseline="0" dirty="0" err="1" smtClean="0">
                          <a:ln>
                            <a:noFill/>
                          </a:ln>
                          <a:solidFill>
                            <a:srgbClr val="FFFFFF"/>
                          </a:solidFill>
                          <a:effectLst/>
                          <a:latin typeface="Calibri" panose="020F0502020204030204" pitchFamily="34" charset="0"/>
                          <a:ea typeface="MS PGothic" panose="020B0600070205080204" pitchFamily="34" charset="-128"/>
                        </a:rPr>
                        <a:t>Darmstadt</a:t>
                      </a:r>
                      <a:r>
                        <a:rPr kumimoji="0" lang="it-IT" altLang="it-IT" sz="1400" b="0" i="0" u="none" strike="noStrike" cap="none" normalizeH="0" baseline="0" dirty="0" smtClean="0">
                          <a:ln>
                            <a:noFill/>
                          </a:ln>
                          <a:solidFill>
                            <a:srgbClr val="FFFFFF"/>
                          </a:solidFill>
                          <a:effectLst/>
                          <a:latin typeface="Calibri" panose="020F0502020204030204" pitchFamily="34" charset="0"/>
                          <a:ea typeface="MS PGothic" panose="020B0600070205080204" pitchFamily="34" charset="-128"/>
                        </a:rPr>
                        <a:t>, in Germania - e usarla per scegliere un personaggio che faccia loro da guida per trovare gli oggetti e avere accesso alle quattro collezioni. Tra gli altri strumenti c'è un sistema di identificazione a radio-frequenza (RFID) nell'</a:t>
                      </a:r>
                      <a:r>
                        <a:rPr kumimoji="0" lang="it-IT" altLang="it-IT" sz="1400" b="0" i="0" u="none" strike="noStrike" cap="none" normalizeH="0" baseline="0" dirty="0" err="1" smtClean="0">
                          <a:ln>
                            <a:noFill/>
                          </a:ln>
                          <a:solidFill>
                            <a:srgbClr val="FFFFFF"/>
                          </a:solidFill>
                          <a:effectLst/>
                          <a:latin typeface="Calibri" panose="020F0502020204030204" pitchFamily="34" charset="0"/>
                          <a:ea typeface="MS PGothic" panose="020B0600070205080204" pitchFamily="34" charset="-128"/>
                        </a:rPr>
                        <a:t>Allard</a:t>
                      </a:r>
                      <a:r>
                        <a:rPr kumimoji="0" lang="it-IT" altLang="it-IT" sz="1400" b="0" i="0" u="none" strike="noStrike" cap="none" normalizeH="0" baseline="0" dirty="0" smtClean="0">
                          <a:ln>
                            <a:noFill/>
                          </a:ln>
                          <a:solidFill>
                            <a:srgbClr val="FFFFFF"/>
                          </a:solidFill>
                          <a:effectLst/>
                          <a:latin typeface="Calibri" panose="020F0502020204030204" pitchFamily="34" charset="0"/>
                          <a:ea typeface="MS PGothic" panose="020B0600070205080204" pitchFamily="34" charset="-128"/>
                        </a:rPr>
                        <a:t> </a:t>
                      </a:r>
                      <a:r>
                        <a:rPr kumimoji="0" lang="it-IT" altLang="it-IT" sz="1400" b="0" i="0" u="none" strike="noStrike" cap="none" normalizeH="0" baseline="0" dirty="0" err="1" smtClean="0">
                          <a:ln>
                            <a:noFill/>
                          </a:ln>
                          <a:solidFill>
                            <a:srgbClr val="FFFFFF"/>
                          </a:solidFill>
                          <a:effectLst/>
                          <a:latin typeface="Calibri" panose="020F0502020204030204" pitchFamily="34" charset="0"/>
                          <a:ea typeface="MS PGothic" panose="020B0600070205080204" pitchFamily="34" charset="-128"/>
                        </a:rPr>
                        <a:t>Pierson</a:t>
                      </a:r>
                      <a:r>
                        <a:rPr kumimoji="0" lang="it-IT" altLang="it-IT" sz="1400" b="0" i="0" u="none" strike="noStrike" cap="none" normalizeH="0" baseline="0" dirty="0" smtClean="0">
                          <a:ln>
                            <a:noFill/>
                          </a:ln>
                          <a:solidFill>
                            <a:srgbClr val="FFFFFF"/>
                          </a:solidFill>
                          <a:effectLst/>
                          <a:latin typeface="Calibri" panose="020F0502020204030204" pitchFamily="34" charset="0"/>
                          <a:ea typeface="MS PGothic" panose="020B0600070205080204" pitchFamily="34" charset="-128"/>
                        </a:rPr>
                        <a:t> </a:t>
                      </a:r>
                      <a:r>
                        <a:rPr kumimoji="0" lang="it-IT" altLang="it-IT" sz="1400" b="0" i="0" u="none" strike="noStrike" cap="none" normalizeH="0" baseline="0" dirty="0" err="1" smtClean="0">
                          <a:ln>
                            <a:noFill/>
                          </a:ln>
                          <a:solidFill>
                            <a:srgbClr val="FFFFFF"/>
                          </a:solidFill>
                          <a:effectLst/>
                          <a:latin typeface="Calibri" panose="020F0502020204030204" pitchFamily="34" charset="0"/>
                          <a:ea typeface="MS PGothic" panose="020B0600070205080204" pitchFamily="34" charset="-128"/>
                        </a:rPr>
                        <a:t>Museum</a:t>
                      </a:r>
                      <a:r>
                        <a:rPr kumimoji="0" lang="it-IT" altLang="it-IT" sz="1400" b="0" i="0" u="none" strike="noStrike" cap="none" normalizeH="0" baseline="0" dirty="0" smtClean="0">
                          <a:ln>
                            <a:noFill/>
                          </a:ln>
                          <a:solidFill>
                            <a:srgbClr val="FFFFFF"/>
                          </a:solidFill>
                          <a:effectLst/>
                          <a:latin typeface="Calibri" panose="020F0502020204030204" pitchFamily="34" charset="0"/>
                          <a:ea typeface="MS PGothic" panose="020B0600070205080204" pitchFamily="34" charset="-128"/>
                        </a:rPr>
                        <a:t> di Amsterdam, mediante il quale i visitatori possono personalizzare i contenuti</a:t>
                      </a:r>
                    </a:p>
                  </a:txBody>
                  <a:tcPr marL="91425" marR="91425" marT="45686" marB="4568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E6FD2"/>
                    </a:solidFill>
                  </a:tcPr>
                </a:tc>
              </a:tr>
              <a:tr h="531802">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it-IT" altLang="it-IT" sz="1400" b="0" i="0" u="sng" strike="noStrike" cap="none" normalizeH="0" baseline="0" dirty="0" smtClean="0">
                          <a:ln>
                            <a:noFill/>
                          </a:ln>
                          <a:solidFill>
                            <a:srgbClr val="FFFFFF"/>
                          </a:solidFill>
                          <a:effectLst/>
                          <a:latin typeface="Corbel" panose="020B0503020204020204" pitchFamily="34" charset="0"/>
                          <a:ea typeface="MS PGothic" panose="020B0600070205080204" pitchFamily="34" charset="-128"/>
                        </a:rPr>
                        <a:t>Principale beneficiario</a:t>
                      </a:r>
                    </a:p>
                  </a:txBody>
                  <a:tcPr marL="91425" marR="91425" marT="45686" marB="4568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E6FD2"/>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it-IT" altLang="it-IT" sz="1400" b="1" i="0" u="none" strike="noStrike" cap="none" normalizeH="0" baseline="0" dirty="0" smtClean="0">
                          <a:ln>
                            <a:noFill/>
                          </a:ln>
                          <a:solidFill>
                            <a:srgbClr val="FFFFFF"/>
                          </a:solidFill>
                          <a:effectLst/>
                          <a:latin typeface="Calibri" panose="020F0502020204030204" pitchFamily="34" charset="0"/>
                          <a:ea typeface="MS PGothic" panose="020B0600070205080204" pitchFamily="34" charset="-128"/>
                        </a:rPr>
                        <a:t>Consiglio Nazionale delle Ricerche (CNR)</a:t>
                      </a:r>
                    </a:p>
                  </a:txBody>
                  <a:tcPr marL="91425" marR="91425" marT="45686" marB="4568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E6FD2"/>
                    </a:solidFill>
                  </a:tcPr>
                </a:tc>
              </a:tr>
              <a:tr h="912282">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it-IT" altLang="it-IT" sz="1400" b="0" i="0" u="sng" strike="noStrike" cap="none" normalizeH="0" baseline="0" dirty="0" smtClean="0">
                          <a:ln>
                            <a:noFill/>
                          </a:ln>
                          <a:solidFill>
                            <a:srgbClr val="FFFFFF"/>
                          </a:solidFill>
                          <a:effectLst/>
                          <a:latin typeface="Corbel" panose="020B0503020204020204" pitchFamily="34" charset="0"/>
                          <a:ea typeface="MS PGothic" panose="020B0600070205080204" pitchFamily="34" charset="-128"/>
                        </a:rPr>
                        <a:t>Consorzio </a:t>
                      </a:r>
                    </a:p>
                  </a:txBody>
                  <a:tcPr marL="91425" marR="91425" marT="45686" marB="4568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E6FD2"/>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it-IT" altLang="it-IT" sz="1400" b="0" i="0" u="none" strike="noStrike" cap="none" normalizeH="0" baseline="0" dirty="0" smtClean="0">
                          <a:ln>
                            <a:noFill/>
                          </a:ln>
                          <a:solidFill>
                            <a:schemeClr val="bg1"/>
                          </a:solidFill>
                          <a:effectLst/>
                          <a:latin typeface="Calibri" panose="020F0502020204030204" pitchFamily="34" charset="0"/>
                          <a:ea typeface="MS PGothic" panose="020B0600070205080204" pitchFamily="34" charset="-128"/>
                        </a:rPr>
                        <a:t>Il consorzio include 18  partner, provenienti da Italia, Belgio, Cipro, Germania, Spagna, Francia, Grecia, Irlanda, Olanda, Svezia, Inghilterra ed Egitto.</a:t>
                      </a:r>
                    </a:p>
                  </a:txBody>
                  <a:tcPr marL="91425" marR="91425" marT="45686" marB="4568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E6FD2"/>
                    </a:solidFill>
                  </a:tcPr>
                </a:tc>
              </a:tr>
              <a:tr h="343752">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it-IT" altLang="it-IT" sz="1400" b="0" i="0" u="sng" strike="noStrike" cap="none" normalizeH="0" baseline="0" dirty="0" smtClean="0">
                          <a:ln>
                            <a:noFill/>
                          </a:ln>
                          <a:solidFill>
                            <a:srgbClr val="FFFFFF"/>
                          </a:solidFill>
                          <a:effectLst/>
                          <a:latin typeface="Corbel" panose="020B0503020204020204" pitchFamily="34" charset="0"/>
                          <a:ea typeface="MS PGothic" panose="020B0600070205080204" pitchFamily="34" charset="-128"/>
                        </a:rPr>
                        <a:t>Contributo UE</a:t>
                      </a:r>
                    </a:p>
                  </a:txBody>
                  <a:tcPr marL="91425" marR="91425" marT="45686" marB="4568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E6FD2"/>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it-IT" altLang="it-IT" sz="1400" b="0" i="0" u="none" strike="noStrike" cap="none" normalizeH="0" baseline="0" dirty="0" smtClean="0">
                          <a:ln>
                            <a:noFill/>
                          </a:ln>
                          <a:solidFill>
                            <a:schemeClr val="bg1"/>
                          </a:solidFill>
                          <a:effectLst/>
                          <a:latin typeface="Calibri" panose="020F0502020204030204" pitchFamily="34" charset="0"/>
                          <a:ea typeface="MS PGothic" panose="020B0600070205080204" pitchFamily="34" charset="-128"/>
                        </a:rPr>
                        <a:t>4.550.000 su un totale di 5.060.774 (90%)</a:t>
                      </a:r>
                    </a:p>
                  </a:txBody>
                  <a:tcPr marL="91425" marR="91425" marT="45686" marB="4568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E6FD2"/>
                    </a:solidFill>
                  </a:tcPr>
                </a:tc>
              </a:tr>
              <a:tr h="495327">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it-IT" altLang="it-IT" sz="1400" b="0" i="0" u="sng" strike="noStrike" cap="none" normalizeH="0" baseline="0" dirty="0" smtClean="0">
                          <a:ln>
                            <a:noFill/>
                          </a:ln>
                          <a:solidFill>
                            <a:srgbClr val="FFFFFF"/>
                          </a:solidFill>
                          <a:effectLst/>
                          <a:latin typeface="Corbel" panose="020B0503020204020204" pitchFamily="34" charset="0"/>
                          <a:ea typeface="MS PGothic" panose="020B0600070205080204" pitchFamily="34" charset="-128"/>
                        </a:rPr>
                        <a:t>Durata del progetto </a:t>
                      </a:r>
                    </a:p>
                  </a:txBody>
                  <a:tcPr marL="91425" marR="91425" marT="45686" marB="4568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E6FD2"/>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it-IT" altLang="it-IT" sz="1400" b="0" i="0" u="none" strike="noStrike" cap="none" normalizeH="0" baseline="0" dirty="0" smtClean="0">
                          <a:ln>
                            <a:noFill/>
                          </a:ln>
                          <a:solidFill>
                            <a:schemeClr val="bg1"/>
                          </a:solidFill>
                          <a:effectLst/>
                          <a:latin typeface="Calibri" panose="020F0502020204030204" pitchFamily="34" charset="0"/>
                          <a:ea typeface="MS PGothic" panose="020B0600070205080204" pitchFamily="34" charset="-128"/>
                        </a:rPr>
                        <a:t>48 mesi</a:t>
                      </a:r>
                    </a:p>
                  </a:txBody>
                  <a:tcPr marL="91425" marR="91425" marT="45686" marB="4568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E6FD2"/>
                    </a:solidFill>
                  </a:tcPr>
                </a:tc>
              </a:tr>
            </a:tbl>
          </a:graphicData>
        </a:graphic>
      </p:graphicFrame>
      <p:sp>
        <p:nvSpPr>
          <p:cNvPr id="2" name="CasellaDiTesto 1"/>
          <p:cNvSpPr txBox="1"/>
          <p:nvPr/>
        </p:nvSpPr>
        <p:spPr>
          <a:xfrm>
            <a:off x="214313" y="201613"/>
            <a:ext cx="5000625" cy="584200"/>
          </a:xfrm>
          <a:prstGeom prst="rect">
            <a:avLst/>
          </a:prstGeom>
          <a:noFill/>
        </p:spPr>
        <p:txBody>
          <a:bodyPr>
            <a:spAutoFit/>
          </a:bodyPr>
          <a:lstStyle/>
          <a:p>
            <a:pPr>
              <a:defRPr/>
            </a:pPr>
            <a:r>
              <a:rPr lang="en-US" sz="3200" b="1" u="sng" dirty="0" err="1">
                <a:solidFill>
                  <a:schemeClr val="bg1"/>
                </a:solidFill>
                <a:effectLst>
                  <a:outerShdw blurRad="38100" dist="38100" dir="2700000" algn="tl">
                    <a:srgbClr val="000000">
                      <a:alpha val="43137"/>
                    </a:srgbClr>
                  </a:outerShdw>
                </a:effectLst>
                <a:latin typeface="Calibri" pitchFamily="34" charset="0"/>
              </a:rPr>
              <a:t>Esempio</a:t>
            </a:r>
            <a:r>
              <a:rPr lang="en-US" sz="3200" b="1" u="sng" dirty="0">
                <a:solidFill>
                  <a:schemeClr val="bg1"/>
                </a:solidFill>
                <a:effectLst>
                  <a:outerShdw blurRad="38100" dist="38100" dir="2700000" algn="tl">
                    <a:srgbClr val="000000">
                      <a:alpha val="43137"/>
                    </a:srgbClr>
                  </a:outerShdw>
                </a:effectLst>
                <a:latin typeface="Calibri" pitchFamily="34" charset="0"/>
              </a:rPr>
              <a:t> 1: V-</a:t>
            </a:r>
            <a:r>
              <a:rPr lang="en-US" sz="3200" b="1" u="sng" dirty="0" err="1">
                <a:solidFill>
                  <a:schemeClr val="bg1"/>
                </a:solidFill>
                <a:effectLst>
                  <a:outerShdw blurRad="38100" dist="38100" dir="2700000" algn="tl">
                    <a:srgbClr val="000000">
                      <a:alpha val="43137"/>
                    </a:srgbClr>
                  </a:outerShdw>
                </a:effectLst>
                <a:latin typeface="Calibri" pitchFamily="34" charset="0"/>
              </a:rPr>
              <a:t>Must.Net</a:t>
            </a:r>
            <a:endParaRPr lang="en-US" sz="3200" b="1" u="sng" dirty="0">
              <a:solidFill>
                <a:schemeClr val="bg1"/>
              </a:solidFill>
              <a:effectLst>
                <a:outerShdw blurRad="38100" dist="38100" dir="2700000" algn="tl">
                  <a:srgbClr val="000000">
                    <a:alpha val="43137"/>
                  </a:srgbClr>
                </a:outerShdw>
              </a:effectLst>
              <a:latin typeface="Calibri" pitchFamily="34" charset="0"/>
            </a:endParaRPr>
          </a:p>
        </p:txBody>
      </p:sp>
      <p:pic>
        <p:nvPicPr>
          <p:cNvPr id="33819" name="Picture 6"/>
          <p:cNvPicPr>
            <a:picLocks noChangeAspect="1" noChangeArrowheads="1"/>
          </p:cNvPicPr>
          <p:nvPr/>
        </p:nvPicPr>
        <p:blipFill>
          <a:blip r:embed="rId2"/>
          <a:srcRect/>
          <a:stretch>
            <a:fillRect/>
          </a:stretch>
        </p:blipFill>
        <p:spPr bwMode="auto">
          <a:xfrm>
            <a:off x="8072438" y="0"/>
            <a:ext cx="1071562" cy="1071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ruppo 4"/>
          <p:cNvGrpSpPr>
            <a:grpSpLocks/>
          </p:cNvGrpSpPr>
          <p:nvPr/>
        </p:nvGrpSpPr>
        <p:grpSpPr bwMode="auto">
          <a:xfrm>
            <a:off x="3714750" y="0"/>
            <a:ext cx="1928813" cy="1357313"/>
            <a:chOff x="3714744" y="-24"/>
            <a:chExt cx="1928826" cy="1357322"/>
          </a:xfrm>
        </p:grpSpPr>
        <p:sp>
          <p:nvSpPr>
            <p:cNvPr id="34844" name="Rettangolo 5"/>
            <p:cNvSpPr>
              <a:spLocks noChangeArrowheads="1"/>
            </p:cNvSpPr>
            <p:nvPr/>
          </p:nvSpPr>
          <p:spPr bwMode="auto">
            <a:xfrm>
              <a:off x="3714744" y="-24"/>
              <a:ext cx="1928826" cy="1000132"/>
            </a:xfrm>
            <a:prstGeom prst="rect">
              <a:avLst/>
            </a:prstGeom>
            <a:solidFill>
              <a:srgbClr val="0F5494"/>
            </a:solidFill>
            <a:ln w="9525">
              <a:noFill/>
              <a:miter lim="800000"/>
              <a:headEnd/>
              <a:tailEnd/>
            </a:ln>
          </p:spPr>
          <p:txBody>
            <a:bodyPr anchor="ctr"/>
            <a:lstStyle/>
            <a:p>
              <a:pPr marL="3175"/>
              <a:endParaRPr lang="en-US"/>
            </a:p>
          </p:txBody>
        </p:sp>
        <p:sp>
          <p:nvSpPr>
            <p:cNvPr id="34845" name="Rettangolo 6"/>
            <p:cNvSpPr>
              <a:spLocks noChangeArrowheads="1"/>
            </p:cNvSpPr>
            <p:nvPr/>
          </p:nvSpPr>
          <p:spPr bwMode="auto">
            <a:xfrm>
              <a:off x="4143372" y="1000108"/>
              <a:ext cx="1000132" cy="357190"/>
            </a:xfrm>
            <a:prstGeom prst="rect">
              <a:avLst/>
            </a:prstGeom>
            <a:solidFill>
              <a:schemeClr val="bg1"/>
            </a:solidFill>
            <a:ln w="9525">
              <a:noFill/>
              <a:miter lim="800000"/>
              <a:headEnd/>
              <a:tailEnd/>
            </a:ln>
          </p:spPr>
          <p:txBody>
            <a:bodyPr anchor="ctr"/>
            <a:lstStyle/>
            <a:p>
              <a:pPr marL="3175"/>
              <a:endParaRPr lang="en-US"/>
            </a:p>
          </p:txBody>
        </p:sp>
      </p:grpSp>
      <p:graphicFrame>
        <p:nvGraphicFramePr>
          <p:cNvPr id="4" name="Tabella 3"/>
          <p:cNvGraphicFramePr>
            <a:graphicFrameLocks noGrp="1"/>
          </p:cNvGraphicFramePr>
          <p:nvPr/>
        </p:nvGraphicFramePr>
        <p:xfrm>
          <a:off x="214313" y="1285875"/>
          <a:ext cx="8786874" cy="5153863"/>
        </p:xfrm>
        <a:graphic>
          <a:graphicData uri="http://schemas.openxmlformats.org/drawingml/2006/table">
            <a:tbl>
              <a:tblPr/>
              <a:tblGrid>
                <a:gridCol w="1717359"/>
                <a:gridCol w="7069515"/>
              </a:tblGrid>
              <a:tr h="531802">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it-IT" altLang="it-IT" sz="1400" b="0" i="0" u="sng" strike="noStrike" cap="none" normalizeH="0" baseline="0" dirty="0" smtClean="0">
                          <a:ln>
                            <a:noFill/>
                          </a:ln>
                          <a:solidFill>
                            <a:srgbClr val="FFFFFF"/>
                          </a:solidFill>
                          <a:effectLst/>
                          <a:latin typeface="Calibri" panose="020F0502020204030204" pitchFamily="34" charset="0"/>
                          <a:ea typeface="MS PGothic" panose="020B0600070205080204" pitchFamily="34" charset="-128"/>
                        </a:rPr>
                        <a:t>Titolo progetto</a:t>
                      </a:r>
                    </a:p>
                  </a:txBody>
                  <a:tcPr marL="91425" marR="91425" marT="45686" marB="4568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E6FD2"/>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it-IT" sz="1400" b="1" i="0" u="none" strike="noStrike" cap="none" normalizeH="0" baseline="0" noProof="0" dirty="0" smtClean="0">
                          <a:ln>
                            <a:noFill/>
                          </a:ln>
                          <a:solidFill>
                            <a:srgbClr val="FFFFFF"/>
                          </a:solidFill>
                          <a:effectLst/>
                          <a:latin typeface="Corbel" panose="020B0503020204020204" pitchFamily="34" charset="0"/>
                          <a:ea typeface="MS PGothic" panose="020B0600070205080204" pitchFamily="34" charset="-128"/>
                        </a:rPr>
                        <a:t>Volcanic Ash: field, experimental and numerical investigation of processing during its lifecycle</a:t>
                      </a:r>
                    </a:p>
                  </a:txBody>
                  <a:tcPr marL="91425" marR="91425" marT="45686" marB="4568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E6FD2"/>
                    </a:solidFill>
                  </a:tcPr>
                </a:tc>
              </a:tr>
              <a:tr h="233889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it-IT" altLang="it-IT" sz="1400" b="0" i="0" u="sng" strike="noStrike" cap="none" normalizeH="0" baseline="0" dirty="0" smtClean="0">
                          <a:ln>
                            <a:noFill/>
                          </a:ln>
                          <a:solidFill>
                            <a:srgbClr val="FFFFFF"/>
                          </a:solidFill>
                          <a:effectLst/>
                          <a:latin typeface="Corbel" panose="020B0503020204020204" pitchFamily="34" charset="0"/>
                          <a:ea typeface="MS PGothic" panose="020B0600070205080204" pitchFamily="34" charset="-128"/>
                        </a:rPr>
                        <a:t>Obiettivo generale del progetto </a:t>
                      </a:r>
                    </a:p>
                  </a:txBody>
                  <a:tcPr marL="91425" marR="91425" marT="45686" marB="4568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E6FD2"/>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defRPr/>
                      </a:pPr>
                      <a:r>
                        <a:rPr kumimoji="0" lang="it-IT" altLang="it-IT" sz="1400" b="0" i="0" u="none" strike="noStrike" cap="none" normalizeH="0" baseline="0" dirty="0" smtClean="0">
                          <a:ln>
                            <a:noFill/>
                          </a:ln>
                          <a:solidFill>
                            <a:srgbClr val="FFFFFF"/>
                          </a:solidFill>
                          <a:effectLst/>
                          <a:latin typeface="Calibri" panose="020F0502020204030204" pitchFamily="34" charset="0"/>
                          <a:ea typeface="MS PGothic" panose="020B0600070205080204" pitchFamily="34" charset="-128"/>
                        </a:rPr>
                        <a:t>Nel corso della durata del progetto, i 13 giovani ricercatori selezionati riceveranno training nel settore della vulcanologia nelle diverse sedi dei partner del consorzio. </a:t>
                      </a:r>
                    </a:p>
                  </a:txBody>
                  <a:tcPr marL="91425" marR="91425" marT="45686" marB="4568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E6FD2"/>
                    </a:solidFill>
                  </a:tcPr>
                </a:tc>
              </a:tr>
              <a:tr h="531802">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it-IT" altLang="it-IT" sz="1400" b="0" i="0" u="sng" strike="noStrike" cap="none" normalizeH="0" baseline="0" dirty="0" smtClean="0">
                          <a:ln>
                            <a:noFill/>
                          </a:ln>
                          <a:solidFill>
                            <a:srgbClr val="FFFFFF"/>
                          </a:solidFill>
                          <a:effectLst/>
                          <a:latin typeface="Corbel" panose="020B0503020204020204" pitchFamily="34" charset="0"/>
                          <a:ea typeface="MS PGothic" panose="020B0600070205080204" pitchFamily="34" charset="-128"/>
                        </a:rPr>
                        <a:t>Principale beneficiario</a:t>
                      </a:r>
                    </a:p>
                  </a:txBody>
                  <a:tcPr marL="91425" marR="91425" marT="45686" marB="4568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E6FD2"/>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it-IT" altLang="it-IT" sz="1400" b="1" i="0" u="none" strike="noStrike" cap="none" normalizeH="0" baseline="0" dirty="0" err="1" smtClean="0">
                          <a:ln>
                            <a:noFill/>
                          </a:ln>
                          <a:solidFill>
                            <a:srgbClr val="FFFFFF"/>
                          </a:solidFill>
                          <a:effectLst/>
                          <a:latin typeface="Calibri" panose="020F0502020204030204" pitchFamily="34" charset="0"/>
                          <a:ea typeface="MS PGothic" panose="020B0600070205080204" pitchFamily="34" charset="-128"/>
                        </a:rPr>
                        <a:t>Ludwigh-Maximilians-Universitat</a:t>
                      </a:r>
                      <a:r>
                        <a:rPr kumimoji="0" lang="it-IT" altLang="it-IT" sz="1400" b="1" i="0" u="none" strike="noStrike" cap="none" normalizeH="0" baseline="0" dirty="0" smtClean="0">
                          <a:ln>
                            <a:noFill/>
                          </a:ln>
                          <a:solidFill>
                            <a:srgbClr val="FFFFFF"/>
                          </a:solidFill>
                          <a:effectLst/>
                          <a:latin typeface="Calibri" panose="020F0502020204030204" pitchFamily="34" charset="0"/>
                          <a:ea typeface="MS PGothic" panose="020B0600070205080204" pitchFamily="34" charset="-128"/>
                        </a:rPr>
                        <a:t>, Monaco, </a:t>
                      </a:r>
                      <a:r>
                        <a:rPr kumimoji="0" lang="it-IT" altLang="it-IT" sz="1400" b="1" i="0" u="none" strike="noStrike" cap="none" normalizeH="0" baseline="0" dirty="0" err="1" smtClean="0">
                          <a:ln>
                            <a:noFill/>
                          </a:ln>
                          <a:solidFill>
                            <a:srgbClr val="FFFFFF"/>
                          </a:solidFill>
                          <a:effectLst/>
                          <a:latin typeface="Calibri" panose="020F0502020204030204" pitchFamily="34" charset="0"/>
                          <a:ea typeface="MS PGothic" panose="020B0600070205080204" pitchFamily="34" charset="-128"/>
                        </a:rPr>
                        <a:t>Germany</a:t>
                      </a:r>
                      <a:r>
                        <a:rPr kumimoji="0" lang="it-IT" altLang="it-IT" sz="1400" b="1" i="0" u="none" strike="noStrike" cap="none" normalizeH="0" baseline="0" dirty="0" smtClean="0">
                          <a:ln>
                            <a:noFill/>
                          </a:ln>
                          <a:solidFill>
                            <a:srgbClr val="FFFFFF"/>
                          </a:solidFill>
                          <a:effectLst/>
                          <a:latin typeface="Calibri" panose="020F0502020204030204" pitchFamily="34" charset="0"/>
                          <a:ea typeface="MS PGothic" panose="020B0600070205080204" pitchFamily="34" charset="-128"/>
                        </a:rPr>
                        <a:t> </a:t>
                      </a:r>
                    </a:p>
                  </a:txBody>
                  <a:tcPr marL="91425" marR="91425" marT="45686" marB="4568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E6FD2"/>
                    </a:solidFill>
                  </a:tcPr>
                </a:tc>
              </a:tr>
              <a:tr h="912282">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it-IT" altLang="it-IT" sz="1400" b="0" i="0" u="sng" strike="noStrike" cap="none" normalizeH="0" baseline="0" dirty="0" smtClean="0">
                          <a:ln>
                            <a:noFill/>
                          </a:ln>
                          <a:solidFill>
                            <a:srgbClr val="FFFFFF"/>
                          </a:solidFill>
                          <a:effectLst/>
                          <a:latin typeface="Corbel" panose="020B0503020204020204" pitchFamily="34" charset="0"/>
                          <a:ea typeface="MS PGothic" panose="020B0600070205080204" pitchFamily="34" charset="-128"/>
                        </a:rPr>
                        <a:t>Consorzio </a:t>
                      </a:r>
                    </a:p>
                  </a:txBody>
                  <a:tcPr marL="91425" marR="91425" marT="45686" marB="4568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E6FD2"/>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it-IT" altLang="it-IT" sz="1400" b="0" i="0" u="none" strike="noStrike" cap="none" normalizeH="0" baseline="0" dirty="0" smtClean="0">
                          <a:ln>
                            <a:noFill/>
                          </a:ln>
                          <a:solidFill>
                            <a:schemeClr val="bg1"/>
                          </a:solidFill>
                          <a:effectLst/>
                          <a:latin typeface="Calibri" panose="020F0502020204030204" pitchFamily="34" charset="0"/>
                          <a:ea typeface="MS PGothic" panose="020B0600070205080204" pitchFamily="34" charset="-128"/>
                        </a:rPr>
                        <a:t>Il consorzio include un totale di 20 partner, provenienti da Italia, Germania, Belgio, Norvegia, </a:t>
                      </a:r>
                      <a:r>
                        <a:rPr kumimoji="0" lang="en-GB" altLang="it-IT" sz="1400" b="0" i="0" u="none" strike="noStrike" cap="none" normalizeH="0" baseline="0" dirty="0" err="1" smtClean="0">
                          <a:ln>
                            <a:noFill/>
                          </a:ln>
                          <a:solidFill>
                            <a:schemeClr val="bg1"/>
                          </a:solidFill>
                          <a:effectLst/>
                          <a:latin typeface="Calibri" panose="020F0502020204030204" pitchFamily="34" charset="0"/>
                          <a:ea typeface="MS PGothic" panose="020B0600070205080204" pitchFamily="34" charset="-128"/>
                        </a:rPr>
                        <a:t>Inghilterra</a:t>
                      </a:r>
                      <a:r>
                        <a:rPr kumimoji="0" lang="en-GB" altLang="it-IT" sz="1400" b="0" i="0" u="none" strike="noStrike" cap="none" normalizeH="0" baseline="0" dirty="0" smtClean="0">
                          <a:ln>
                            <a:noFill/>
                          </a:ln>
                          <a:solidFill>
                            <a:schemeClr val="bg1"/>
                          </a:solidFill>
                          <a:effectLst/>
                          <a:latin typeface="Calibri" panose="020F0502020204030204" pitchFamily="34" charset="0"/>
                          <a:ea typeface="MS PGothic" panose="020B0600070205080204" pitchFamily="34" charset="-128"/>
                        </a:rPr>
                        <a:t>, </a:t>
                      </a:r>
                      <a:r>
                        <a:rPr kumimoji="0" lang="en-GB" altLang="it-IT" sz="1400" b="0" i="0" u="none" strike="noStrike" cap="none" normalizeH="0" baseline="0" dirty="0" err="1" smtClean="0">
                          <a:ln>
                            <a:noFill/>
                          </a:ln>
                          <a:solidFill>
                            <a:schemeClr val="bg1"/>
                          </a:solidFill>
                          <a:effectLst/>
                          <a:latin typeface="Calibri" panose="020F0502020204030204" pitchFamily="34" charset="0"/>
                          <a:ea typeface="MS PGothic" panose="020B0600070205080204" pitchFamily="34" charset="-128"/>
                        </a:rPr>
                        <a:t>Danimarca</a:t>
                      </a:r>
                      <a:r>
                        <a:rPr kumimoji="0" lang="en-GB" altLang="it-IT" sz="1400" b="0" i="0" u="none" strike="noStrike" cap="none" normalizeH="0" baseline="0" dirty="0" smtClean="0">
                          <a:ln>
                            <a:noFill/>
                          </a:ln>
                          <a:solidFill>
                            <a:schemeClr val="bg1"/>
                          </a:solidFill>
                          <a:effectLst/>
                          <a:latin typeface="Calibri" panose="020F0502020204030204" pitchFamily="34" charset="0"/>
                          <a:ea typeface="MS PGothic" panose="020B0600070205080204" pitchFamily="34" charset="-128"/>
                        </a:rPr>
                        <a:t>, </a:t>
                      </a:r>
                      <a:r>
                        <a:rPr kumimoji="0" lang="en-GB" altLang="it-IT" sz="1400" b="0" i="0" u="none" strike="noStrike" cap="none" normalizeH="0" baseline="0" dirty="0" err="1" smtClean="0">
                          <a:ln>
                            <a:noFill/>
                          </a:ln>
                          <a:solidFill>
                            <a:schemeClr val="bg1"/>
                          </a:solidFill>
                          <a:effectLst/>
                          <a:latin typeface="Calibri" panose="020F0502020204030204" pitchFamily="34" charset="0"/>
                          <a:ea typeface="MS PGothic" panose="020B0600070205080204" pitchFamily="34" charset="-128"/>
                        </a:rPr>
                        <a:t>Francia</a:t>
                      </a:r>
                      <a:r>
                        <a:rPr kumimoji="0" lang="en-GB" altLang="it-IT" sz="1400" b="0" i="0" u="none" strike="noStrike" cap="none" normalizeH="0" baseline="0" dirty="0" smtClean="0">
                          <a:ln>
                            <a:noFill/>
                          </a:ln>
                          <a:solidFill>
                            <a:schemeClr val="bg1"/>
                          </a:solidFill>
                          <a:effectLst/>
                          <a:latin typeface="Calibri" panose="020F0502020204030204" pitchFamily="34" charset="0"/>
                          <a:ea typeface="MS PGothic" panose="020B0600070205080204" pitchFamily="34" charset="-128"/>
                        </a:rPr>
                        <a:t>, </a:t>
                      </a:r>
                      <a:r>
                        <a:rPr kumimoji="0" lang="en-GB" altLang="it-IT" sz="1400" b="0" i="0" u="none" strike="noStrike" cap="none" normalizeH="0" baseline="0" dirty="0" err="1" smtClean="0">
                          <a:ln>
                            <a:noFill/>
                          </a:ln>
                          <a:solidFill>
                            <a:schemeClr val="bg1"/>
                          </a:solidFill>
                          <a:effectLst/>
                          <a:latin typeface="Calibri" panose="020F0502020204030204" pitchFamily="34" charset="0"/>
                          <a:ea typeface="MS PGothic" panose="020B0600070205080204" pitchFamily="34" charset="-128"/>
                        </a:rPr>
                        <a:t>Svizzera</a:t>
                      </a:r>
                      <a:r>
                        <a:rPr kumimoji="0" lang="it-IT" altLang="it-IT" sz="1400" b="0" i="0" u="none" strike="noStrike" cap="none" normalizeH="0" baseline="0" dirty="0" smtClean="0">
                          <a:ln>
                            <a:noFill/>
                          </a:ln>
                          <a:solidFill>
                            <a:schemeClr val="bg1"/>
                          </a:solidFill>
                          <a:effectLst/>
                          <a:latin typeface="Calibri" panose="020F0502020204030204" pitchFamily="34" charset="0"/>
                          <a:ea typeface="MS PGothic" panose="020B0600070205080204" pitchFamily="34" charset="-128"/>
                        </a:rPr>
                        <a:t>. Per quanto concerne l’Italia hanno partecipato l’Università degli Studi di Perugia e l’</a:t>
                      </a:r>
                      <a:r>
                        <a:rPr kumimoji="0" lang="it-IT" altLang="it-IT" sz="1400" b="0" i="0" u="none" strike="noStrike" cap="none" normalizeH="0" baseline="0" dirty="0" err="1" smtClean="0">
                          <a:ln>
                            <a:noFill/>
                          </a:ln>
                          <a:solidFill>
                            <a:schemeClr val="bg1"/>
                          </a:solidFill>
                          <a:effectLst/>
                          <a:latin typeface="Calibri" panose="020F0502020204030204" pitchFamily="34" charset="0"/>
                          <a:ea typeface="MS PGothic" panose="020B0600070205080204" pitchFamily="34" charset="-128"/>
                        </a:rPr>
                        <a:t>Istituo</a:t>
                      </a:r>
                      <a:r>
                        <a:rPr kumimoji="0" lang="it-IT" altLang="it-IT" sz="1400" b="0" i="0" u="none" strike="noStrike" cap="none" normalizeH="0" baseline="0" dirty="0" smtClean="0">
                          <a:ln>
                            <a:noFill/>
                          </a:ln>
                          <a:solidFill>
                            <a:schemeClr val="bg1"/>
                          </a:solidFill>
                          <a:effectLst/>
                          <a:latin typeface="Calibri" panose="020F0502020204030204" pitchFamily="34" charset="0"/>
                          <a:ea typeface="MS PGothic" panose="020B0600070205080204" pitchFamily="34" charset="-128"/>
                        </a:rPr>
                        <a:t> Nazionale di Geofisica e Vulcanologia.</a:t>
                      </a:r>
                    </a:p>
                  </a:txBody>
                  <a:tcPr marL="91425" marR="91425" marT="45686" marB="4568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E6FD2"/>
                    </a:solidFill>
                  </a:tcPr>
                </a:tc>
              </a:tr>
              <a:tr h="343752">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it-IT" altLang="it-IT" sz="1400" b="0" i="0" u="sng" strike="noStrike" cap="none" normalizeH="0" baseline="0" dirty="0" smtClean="0">
                          <a:ln>
                            <a:noFill/>
                          </a:ln>
                          <a:solidFill>
                            <a:srgbClr val="FFFFFF"/>
                          </a:solidFill>
                          <a:effectLst/>
                          <a:latin typeface="Corbel" panose="020B0503020204020204" pitchFamily="34" charset="0"/>
                          <a:ea typeface="MS PGothic" panose="020B0600070205080204" pitchFamily="34" charset="-128"/>
                        </a:rPr>
                        <a:t>Contributo UE</a:t>
                      </a:r>
                    </a:p>
                  </a:txBody>
                  <a:tcPr marL="91425" marR="91425" marT="45686" marB="4568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E6FD2"/>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it-IT" altLang="it-IT" sz="1400" b="0" i="0" u="none" strike="noStrike" cap="none" normalizeH="0" baseline="0" dirty="0" smtClean="0">
                          <a:ln>
                            <a:noFill/>
                          </a:ln>
                          <a:solidFill>
                            <a:schemeClr val="bg1"/>
                          </a:solidFill>
                          <a:effectLst/>
                          <a:latin typeface="Calibri" panose="020F0502020204030204" pitchFamily="34" charset="0"/>
                          <a:ea typeface="MS PGothic" panose="020B0600070205080204" pitchFamily="34" charset="-128"/>
                        </a:rPr>
                        <a:t>3.559.860 su un totale di 3.559.860 (100%)</a:t>
                      </a:r>
                    </a:p>
                  </a:txBody>
                  <a:tcPr marL="91425" marR="91425" marT="45686" marB="4568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E6FD2"/>
                    </a:solidFill>
                  </a:tcPr>
                </a:tc>
              </a:tr>
              <a:tr h="495327">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it-IT" altLang="it-IT" sz="1400" b="0" i="0" u="sng" strike="noStrike" cap="none" normalizeH="0" baseline="0" dirty="0" smtClean="0">
                          <a:ln>
                            <a:noFill/>
                          </a:ln>
                          <a:solidFill>
                            <a:srgbClr val="FFFFFF"/>
                          </a:solidFill>
                          <a:effectLst/>
                          <a:latin typeface="Corbel" panose="020B0503020204020204" pitchFamily="34" charset="0"/>
                          <a:ea typeface="MS PGothic" panose="020B0600070205080204" pitchFamily="34" charset="-128"/>
                        </a:rPr>
                        <a:t>Durata</a:t>
                      </a:r>
                    </a:p>
                  </a:txBody>
                  <a:tcPr marL="91425" marR="91425" marT="45686" marB="4568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E6FD2"/>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it-IT" altLang="it-IT" sz="1400" b="0" i="0" u="none" strike="noStrike" cap="none" normalizeH="0" baseline="0" dirty="0" smtClean="0">
                          <a:ln>
                            <a:noFill/>
                          </a:ln>
                          <a:solidFill>
                            <a:schemeClr val="bg1"/>
                          </a:solidFill>
                          <a:effectLst/>
                          <a:latin typeface="Calibri" panose="020F0502020204030204" pitchFamily="34" charset="0"/>
                          <a:ea typeface="MS PGothic" panose="020B0600070205080204" pitchFamily="34" charset="-128"/>
                        </a:rPr>
                        <a:t>48 mesi</a:t>
                      </a:r>
                    </a:p>
                  </a:txBody>
                  <a:tcPr marL="91425" marR="91425" marT="45686" marB="4568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E6FD2"/>
                    </a:solidFill>
                  </a:tcPr>
                </a:tc>
              </a:tr>
            </a:tbl>
          </a:graphicData>
        </a:graphic>
      </p:graphicFrame>
      <p:sp>
        <p:nvSpPr>
          <p:cNvPr id="2" name="CasellaDiTesto 1"/>
          <p:cNvSpPr txBox="1"/>
          <p:nvPr/>
        </p:nvSpPr>
        <p:spPr>
          <a:xfrm>
            <a:off x="214313" y="201613"/>
            <a:ext cx="5000625" cy="584200"/>
          </a:xfrm>
          <a:prstGeom prst="rect">
            <a:avLst/>
          </a:prstGeom>
          <a:noFill/>
        </p:spPr>
        <p:txBody>
          <a:bodyPr>
            <a:spAutoFit/>
          </a:bodyPr>
          <a:lstStyle/>
          <a:p>
            <a:pPr>
              <a:defRPr/>
            </a:pPr>
            <a:r>
              <a:rPr lang="en-US" sz="3200" b="1" u="sng" dirty="0" err="1">
                <a:solidFill>
                  <a:schemeClr val="bg1"/>
                </a:solidFill>
                <a:effectLst>
                  <a:outerShdw blurRad="38100" dist="38100" dir="2700000" algn="tl">
                    <a:srgbClr val="000000">
                      <a:alpha val="43137"/>
                    </a:srgbClr>
                  </a:outerShdw>
                </a:effectLst>
                <a:latin typeface="Calibri" pitchFamily="34" charset="0"/>
              </a:rPr>
              <a:t>Esempio</a:t>
            </a:r>
            <a:r>
              <a:rPr lang="en-US" sz="3200" b="1" u="sng" dirty="0">
                <a:solidFill>
                  <a:schemeClr val="bg1"/>
                </a:solidFill>
                <a:effectLst>
                  <a:outerShdw blurRad="38100" dist="38100" dir="2700000" algn="tl">
                    <a:srgbClr val="000000">
                      <a:alpha val="43137"/>
                    </a:srgbClr>
                  </a:outerShdw>
                </a:effectLst>
                <a:latin typeface="Calibri" pitchFamily="34" charset="0"/>
              </a:rPr>
              <a:t> 2: VERTIGO</a:t>
            </a:r>
          </a:p>
        </p:txBody>
      </p:sp>
      <p:pic>
        <p:nvPicPr>
          <p:cNvPr id="34843" name="Picture 6"/>
          <p:cNvPicPr>
            <a:picLocks noChangeAspect="1" noChangeArrowheads="1"/>
          </p:cNvPicPr>
          <p:nvPr/>
        </p:nvPicPr>
        <p:blipFill>
          <a:blip r:embed="rId2"/>
          <a:srcRect/>
          <a:stretch>
            <a:fillRect/>
          </a:stretch>
        </p:blipFill>
        <p:spPr bwMode="auto">
          <a:xfrm>
            <a:off x="8072438" y="0"/>
            <a:ext cx="1071562" cy="1071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2" name="Gruppo 7"/>
          <p:cNvGrpSpPr>
            <a:grpSpLocks/>
          </p:cNvGrpSpPr>
          <p:nvPr/>
        </p:nvGrpSpPr>
        <p:grpSpPr bwMode="auto">
          <a:xfrm>
            <a:off x="3714750" y="0"/>
            <a:ext cx="1928813" cy="1357313"/>
            <a:chOff x="3714744" y="-24"/>
            <a:chExt cx="1928826" cy="1357322"/>
          </a:xfrm>
        </p:grpSpPr>
        <p:sp>
          <p:nvSpPr>
            <p:cNvPr id="35850" name="Rettangolo 8"/>
            <p:cNvSpPr>
              <a:spLocks noChangeArrowheads="1"/>
            </p:cNvSpPr>
            <p:nvPr/>
          </p:nvSpPr>
          <p:spPr bwMode="auto">
            <a:xfrm>
              <a:off x="3714744" y="-24"/>
              <a:ext cx="1928826" cy="1000132"/>
            </a:xfrm>
            <a:prstGeom prst="rect">
              <a:avLst/>
            </a:prstGeom>
            <a:solidFill>
              <a:srgbClr val="0F5494"/>
            </a:solidFill>
            <a:ln w="9525">
              <a:noFill/>
              <a:miter lim="800000"/>
              <a:headEnd/>
              <a:tailEnd/>
            </a:ln>
          </p:spPr>
          <p:txBody>
            <a:bodyPr anchor="ctr"/>
            <a:lstStyle/>
            <a:p>
              <a:pPr marL="3175"/>
              <a:endParaRPr lang="en-US"/>
            </a:p>
          </p:txBody>
        </p:sp>
        <p:sp>
          <p:nvSpPr>
            <p:cNvPr id="35851" name="Rettangolo 9"/>
            <p:cNvSpPr>
              <a:spLocks noChangeArrowheads="1"/>
            </p:cNvSpPr>
            <p:nvPr/>
          </p:nvSpPr>
          <p:spPr bwMode="auto">
            <a:xfrm>
              <a:off x="4143372" y="1000108"/>
              <a:ext cx="1000132" cy="357190"/>
            </a:xfrm>
            <a:prstGeom prst="rect">
              <a:avLst/>
            </a:prstGeom>
            <a:solidFill>
              <a:schemeClr val="bg1"/>
            </a:solidFill>
            <a:ln w="9525">
              <a:noFill/>
              <a:miter lim="800000"/>
              <a:headEnd/>
              <a:tailEnd/>
            </a:ln>
          </p:spPr>
          <p:txBody>
            <a:bodyPr anchor="ctr"/>
            <a:lstStyle/>
            <a:p>
              <a:pPr marL="3175"/>
              <a:endParaRPr lang="en-US"/>
            </a:p>
          </p:txBody>
        </p:sp>
      </p:grpSp>
      <p:sp>
        <p:nvSpPr>
          <p:cNvPr id="2" name="Segnaposto numero diapositiva 1"/>
          <p:cNvSpPr>
            <a:spLocks noGrp="1"/>
          </p:cNvSpPr>
          <p:nvPr>
            <p:ph type="sldNum" sz="quarter" idx="12"/>
          </p:nvPr>
        </p:nvSpPr>
        <p:spPr/>
        <p:txBody>
          <a:bodyPr/>
          <a:lstStyle/>
          <a:p>
            <a:pPr>
              <a:defRPr/>
            </a:pPr>
            <a:fld id="{BF3ACC27-150D-4573-8FEA-5965BC244072}" type="slidenum">
              <a:rPr lang="en-GB" smtClean="0"/>
              <a:pPr>
                <a:defRPr/>
              </a:pPr>
              <a:t>33</a:t>
            </a:fld>
            <a:endParaRPr lang="en-GB"/>
          </a:p>
        </p:txBody>
      </p:sp>
      <p:sp>
        <p:nvSpPr>
          <p:cNvPr id="3" name="CasellaDiTesto 2"/>
          <p:cNvSpPr txBox="1"/>
          <p:nvPr/>
        </p:nvSpPr>
        <p:spPr>
          <a:xfrm>
            <a:off x="214313" y="201613"/>
            <a:ext cx="5786437" cy="584200"/>
          </a:xfrm>
          <a:prstGeom prst="rect">
            <a:avLst/>
          </a:prstGeom>
          <a:noFill/>
        </p:spPr>
        <p:txBody>
          <a:bodyPr>
            <a:spAutoFit/>
          </a:bodyPr>
          <a:lstStyle/>
          <a:p>
            <a:pPr>
              <a:defRPr/>
            </a:pPr>
            <a:r>
              <a:rPr lang="en-US" sz="3200" b="1" u="sng" dirty="0" err="1">
                <a:solidFill>
                  <a:schemeClr val="bg1"/>
                </a:solidFill>
                <a:effectLst>
                  <a:outerShdw blurRad="38100" dist="38100" dir="2700000" algn="tl">
                    <a:srgbClr val="000000">
                      <a:alpha val="43137"/>
                    </a:srgbClr>
                  </a:outerShdw>
                </a:effectLst>
                <a:latin typeface="Calibri" pitchFamily="34" charset="0"/>
              </a:rPr>
              <a:t>Siti</a:t>
            </a:r>
            <a:r>
              <a:rPr lang="en-US" sz="3200" b="1" u="sng" dirty="0">
                <a:solidFill>
                  <a:schemeClr val="bg1"/>
                </a:solidFill>
                <a:effectLst>
                  <a:outerShdw blurRad="38100" dist="38100" dir="2700000" algn="tl">
                    <a:srgbClr val="000000">
                      <a:alpha val="43137"/>
                    </a:srgbClr>
                  </a:outerShdw>
                </a:effectLst>
                <a:latin typeface="Calibri" pitchFamily="34" charset="0"/>
              </a:rPr>
              <a:t> internet </a:t>
            </a:r>
            <a:r>
              <a:rPr lang="en-US" sz="3200" b="1" u="sng" dirty="0" err="1">
                <a:solidFill>
                  <a:schemeClr val="bg1"/>
                </a:solidFill>
                <a:effectLst>
                  <a:outerShdw blurRad="38100" dist="38100" dir="2700000" algn="tl">
                    <a:srgbClr val="000000">
                      <a:alpha val="43137"/>
                    </a:srgbClr>
                  </a:outerShdw>
                </a:effectLst>
                <a:latin typeface="Calibri" pitchFamily="34" charset="0"/>
              </a:rPr>
              <a:t>utili</a:t>
            </a:r>
            <a:endParaRPr lang="en-US" sz="3200" b="1" u="sng" dirty="0">
              <a:solidFill>
                <a:schemeClr val="bg1"/>
              </a:solidFill>
              <a:effectLst>
                <a:outerShdw blurRad="38100" dist="38100" dir="2700000" algn="tl">
                  <a:srgbClr val="000000">
                    <a:alpha val="43137"/>
                  </a:srgbClr>
                </a:outerShdw>
              </a:effectLst>
              <a:latin typeface="Calibri" pitchFamily="34" charset="0"/>
            </a:endParaRPr>
          </a:p>
        </p:txBody>
      </p:sp>
      <p:sp>
        <p:nvSpPr>
          <p:cNvPr id="35845" name="CasellaDiTesto 3"/>
          <p:cNvSpPr txBox="1">
            <a:spLocks noChangeArrowheads="1"/>
          </p:cNvSpPr>
          <p:nvPr/>
        </p:nvSpPr>
        <p:spPr bwMode="auto">
          <a:xfrm>
            <a:off x="346075" y="1143000"/>
            <a:ext cx="8372475" cy="1200150"/>
          </a:xfrm>
          <a:prstGeom prst="rect">
            <a:avLst/>
          </a:prstGeom>
          <a:noFill/>
          <a:ln w="9525">
            <a:noFill/>
            <a:miter lim="800000"/>
            <a:headEnd/>
            <a:tailEnd/>
          </a:ln>
        </p:spPr>
        <p:txBody>
          <a:bodyPr>
            <a:spAutoFit/>
          </a:bodyPr>
          <a:lstStyle/>
          <a:p>
            <a:pPr algn="just">
              <a:lnSpc>
                <a:spcPct val="120000"/>
              </a:lnSpc>
            </a:pPr>
            <a:endParaRPr lang="it-IT" altLang="it-IT" sz="2000" u="sng">
              <a:latin typeface="Calibri" pitchFamily="34" charset="0"/>
            </a:endParaRPr>
          </a:p>
          <a:p>
            <a:pPr algn="just">
              <a:lnSpc>
                <a:spcPct val="120000"/>
              </a:lnSpc>
            </a:pPr>
            <a:endParaRPr lang="it-IT" altLang="it-IT" sz="2000" u="sng">
              <a:latin typeface="Calibri" pitchFamily="34" charset="0"/>
            </a:endParaRPr>
          </a:p>
          <a:p>
            <a:pPr algn="just">
              <a:lnSpc>
                <a:spcPct val="120000"/>
              </a:lnSpc>
            </a:pPr>
            <a:endParaRPr lang="it-IT" altLang="it-IT" sz="2000" u="sng">
              <a:latin typeface="Calibri" pitchFamily="34" charset="0"/>
            </a:endParaRPr>
          </a:p>
        </p:txBody>
      </p:sp>
      <p:sp>
        <p:nvSpPr>
          <p:cNvPr id="8" name="Rettangolo 7"/>
          <p:cNvSpPr/>
          <p:nvPr/>
        </p:nvSpPr>
        <p:spPr bwMode="auto">
          <a:xfrm>
            <a:off x="5072063" y="3143250"/>
            <a:ext cx="3071812" cy="928688"/>
          </a:xfrm>
          <a:prstGeom prst="rect">
            <a:avLst/>
          </a:prstGeom>
          <a:solidFill>
            <a:srgbClr val="BDDEFF"/>
          </a:solidFill>
          <a:ln>
            <a:noFill/>
          </a:ln>
          <a:effectLst/>
          <a:extLst>
            <a:ext uri="{909E8E84-426E-40DD-AFC4-6F175D3DCCD1}"/>
            <a:ext uri="{91240B29-F687-4F45-9708-019B960494DF}"/>
            <a:ext uri="{AF507438-7753-43E0-B8FC-AC1667EBCBE1}"/>
          </a:extLst>
        </p:spPr>
        <p:txBody>
          <a:bodyPr anchor="ctr"/>
          <a:lstStyle/>
          <a:p>
            <a:pPr algn="just">
              <a:lnSpc>
                <a:spcPct val="120000"/>
              </a:lnSpc>
              <a:defRPr/>
            </a:pPr>
            <a:r>
              <a:rPr lang="it-IT" altLang="it-IT" sz="2000" u="sng" dirty="0">
                <a:latin typeface="Calibri" pitchFamily="34" charset="0"/>
                <a:cs typeface="Arial" pitchFamily="34" charset="0"/>
              </a:rPr>
              <a:t>Portale dei partecipanti</a:t>
            </a:r>
          </a:p>
          <a:p>
            <a:pPr algn="just">
              <a:lnSpc>
                <a:spcPct val="120000"/>
              </a:lnSpc>
              <a:defRPr/>
            </a:pPr>
            <a:r>
              <a:rPr lang="it-IT" altLang="it-IT" sz="2000" dirty="0">
                <a:latin typeface="Calibri" pitchFamily="34" charset="0"/>
                <a:cs typeface="Arial" pitchFamily="34" charset="0"/>
                <a:hlinkClick r:id="rId2"/>
              </a:rPr>
              <a:t>http://bit.ly/H2020PP </a:t>
            </a:r>
            <a:endParaRPr lang="it-IT" altLang="it-IT" sz="2000" dirty="0">
              <a:latin typeface="Calibri" pitchFamily="34" charset="0"/>
              <a:cs typeface="Arial" pitchFamily="34" charset="0"/>
            </a:endParaRPr>
          </a:p>
          <a:p>
            <a:pPr marL="3175">
              <a:defRPr/>
            </a:pPr>
            <a:endParaRPr lang="en-GB" dirty="0">
              <a:cs typeface="Arial" pitchFamily="34" charset="0"/>
            </a:endParaRPr>
          </a:p>
        </p:txBody>
      </p:sp>
      <p:sp>
        <p:nvSpPr>
          <p:cNvPr id="9" name="Rettangolo 8"/>
          <p:cNvSpPr/>
          <p:nvPr/>
        </p:nvSpPr>
        <p:spPr bwMode="auto">
          <a:xfrm>
            <a:off x="928688" y="3071813"/>
            <a:ext cx="3071812" cy="1143000"/>
          </a:xfrm>
          <a:prstGeom prst="rect">
            <a:avLst/>
          </a:prstGeom>
          <a:solidFill>
            <a:srgbClr val="BDDEFF"/>
          </a:solidFill>
          <a:ln>
            <a:noFill/>
          </a:ln>
          <a:effectLst/>
          <a:extLst>
            <a:ext uri="{909E8E84-426E-40DD-AFC4-6F175D3DCCD1}"/>
            <a:ext uri="{91240B29-F687-4F45-9708-019B960494DF}"/>
            <a:ext uri="{AF507438-7753-43E0-B8FC-AC1667EBCBE1}"/>
          </a:extLst>
        </p:spPr>
        <p:txBody>
          <a:bodyPr anchor="ctr"/>
          <a:lstStyle/>
          <a:p>
            <a:pPr algn="just">
              <a:lnSpc>
                <a:spcPct val="120000"/>
              </a:lnSpc>
              <a:defRPr/>
            </a:pPr>
            <a:r>
              <a:rPr lang="it-IT" altLang="it-IT" sz="2000" u="sng" dirty="0" err="1">
                <a:latin typeface="Calibri" pitchFamily="34" charset="0"/>
                <a:cs typeface="Arial" pitchFamily="34" charset="0"/>
              </a:rPr>
              <a:t>Helpdesk</a:t>
            </a:r>
            <a:endParaRPr lang="it-IT" altLang="it-IT" sz="2000" u="sng" dirty="0">
              <a:latin typeface="Calibri" pitchFamily="34" charset="0"/>
              <a:cs typeface="Arial" pitchFamily="34" charset="0"/>
            </a:endParaRPr>
          </a:p>
          <a:p>
            <a:pPr algn="just">
              <a:lnSpc>
                <a:spcPct val="120000"/>
              </a:lnSpc>
              <a:defRPr/>
            </a:pPr>
            <a:r>
              <a:rPr lang="it-IT" altLang="it-IT" sz="2000" dirty="0">
                <a:latin typeface="Calibri" pitchFamily="34" charset="0"/>
                <a:cs typeface="Arial" pitchFamily="34" charset="0"/>
                <a:hlinkClick r:id="rId3"/>
              </a:rPr>
              <a:t>http://ec.europa.eu/research/enquiries </a:t>
            </a:r>
            <a:endParaRPr lang="it-IT" altLang="it-IT" sz="2000" dirty="0">
              <a:latin typeface="Calibri" pitchFamily="34" charset="0"/>
              <a:cs typeface="Arial" pitchFamily="34" charset="0"/>
            </a:endParaRPr>
          </a:p>
          <a:p>
            <a:pPr marL="3175">
              <a:defRPr/>
            </a:pPr>
            <a:endParaRPr lang="en-GB" dirty="0">
              <a:cs typeface="Arial" pitchFamily="34" charset="0"/>
            </a:endParaRPr>
          </a:p>
        </p:txBody>
      </p:sp>
      <p:sp>
        <p:nvSpPr>
          <p:cNvPr id="11" name="Rettangolo 10"/>
          <p:cNvSpPr/>
          <p:nvPr/>
        </p:nvSpPr>
        <p:spPr bwMode="auto">
          <a:xfrm>
            <a:off x="1285875" y="1571625"/>
            <a:ext cx="3857625" cy="857250"/>
          </a:xfrm>
          <a:prstGeom prst="rect">
            <a:avLst/>
          </a:prstGeom>
          <a:solidFill>
            <a:srgbClr val="BDDEFF"/>
          </a:solidFill>
          <a:ln>
            <a:noFill/>
          </a:ln>
          <a:effectLst/>
          <a:extLst>
            <a:ext uri="{909E8E84-426E-40DD-AFC4-6F175D3DCCD1}"/>
            <a:ext uri="{91240B29-F687-4F45-9708-019B960494DF}"/>
            <a:ext uri="{AF507438-7753-43E0-B8FC-AC1667EBCBE1}"/>
          </a:extLst>
        </p:spPr>
        <p:txBody>
          <a:bodyPr anchor="ctr"/>
          <a:lstStyle/>
          <a:p>
            <a:pPr algn="just">
              <a:lnSpc>
                <a:spcPct val="120000"/>
              </a:lnSpc>
              <a:defRPr/>
            </a:pPr>
            <a:r>
              <a:rPr lang="it-IT" altLang="it-IT" sz="1800" u="sng" dirty="0">
                <a:latin typeface="Calibri" pitchFamily="34" charset="0"/>
                <a:cs typeface="Arial" pitchFamily="34" charset="0"/>
              </a:rPr>
              <a:t>Per saperne di più su Orizzonte 2020</a:t>
            </a:r>
          </a:p>
          <a:p>
            <a:pPr algn="just">
              <a:lnSpc>
                <a:spcPct val="120000"/>
              </a:lnSpc>
              <a:defRPr/>
            </a:pPr>
            <a:r>
              <a:rPr lang="it-IT" altLang="it-IT" sz="1800" dirty="0">
                <a:latin typeface="Calibri" pitchFamily="34" charset="0"/>
                <a:cs typeface="Arial" pitchFamily="34" charset="0"/>
                <a:hlinkClick r:id="rId4"/>
              </a:rPr>
              <a:t>http://ec.europa.eu/horizon2020 </a:t>
            </a:r>
            <a:endParaRPr lang="it-IT" altLang="it-IT" sz="1800" dirty="0">
              <a:latin typeface="Calibri" pitchFamily="34" charset="0"/>
              <a:cs typeface="Arial" pitchFamily="34" charset="0"/>
            </a:endParaRPr>
          </a:p>
          <a:p>
            <a:pPr marL="3175">
              <a:defRPr/>
            </a:pPr>
            <a:endParaRPr lang="en-GB" dirty="0">
              <a:cs typeface="Arial" pitchFamily="34" charset="0"/>
            </a:endParaRPr>
          </a:p>
        </p:txBody>
      </p:sp>
      <p:sp>
        <p:nvSpPr>
          <p:cNvPr id="12" name="Rettangolo 11"/>
          <p:cNvSpPr/>
          <p:nvPr/>
        </p:nvSpPr>
        <p:spPr bwMode="auto">
          <a:xfrm>
            <a:off x="3357563" y="4643438"/>
            <a:ext cx="3857625" cy="857250"/>
          </a:xfrm>
          <a:prstGeom prst="rect">
            <a:avLst/>
          </a:prstGeom>
          <a:solidFill>
            <a:srgbClr val="BDDEFF"/>
          </a:solidFill>
          <a:ln>
            <a:noFill/>
          </a:ln>
          <a:effectLst/>
          <a:extLst>
            <a:ext uri="{909E8E84-426E-40DD-AFC4-6F175D3DCCD1}"/>
            <a:ext uri="{91240B29-F687-4F45-9708-019B960494DF}"/>
            <a:ext uri="{AF507438-7753-43E0-B8FC-AC1667EBCBE1}"/>
          </a:extLst>
        </p:spPr>
        <p:txBody>
          <a:bodyPr anchor="ctr"/>
          <a:lstStyle/>
          <a:p>
            <a:pPr algn="just">
              <a:lnSpc>
                <a:spcPct val="120000"/>
              </a:lnSpc>
              <a:defRPr/>
            </a:pPr>
            <a:r>
              <a:rPr lang="it-IT" altLang="it-IT" sz="2000" u="sng" dirty="0">
                <a:latin typeface="Calibri" pitchFamily="34" charset="0"/>
                <a:cs typeface="Arial" pitchFamily="34" charset="0"/>
              </a:rPr>
              <a:t>Punti di contatto nazionali (PCN)</a:t>
            </a:r>
          </a:p>
          <a:p>
            <a:pPr algn="just">
              <a:lnSpc>
                <a:spcPct val="120000"/>
              </a:lnSpc>
              <a:defRPr/>
            </a:pPr>
            <a:r>
              <a:rPr lang="it-IT" altLang="it-IT" sz="2000" dirty="0">
                <a:latin typeface="Calibri" pitchFamily="34" charset="0"/>
                <a:cs typeface="Arial" pitchFamily="34" charset="0"/>
                <a:hlinkClick r:id="rId5"/>
              </a:rPr>
              <a:t>http://bit.ly/H2020NCP </a:t>
            </a:r>
            <a:endParaRPr lang="it-IT" altLang="it-IT" sz="2000" dirty="0">
              <a:latin typeface="Calibri" pitchFamily="34" charset="0"/>
              <a:cs typeface="Arial" pitchFamily="34" charset="0"/>
            </a:endParaRPr>
          </a:p>
          <a:p>
            <a:pPr marL="3175">
              <a:defRPr/>
            </a:pPr>
            <a:endParaRPr lang="en-GB" dirty="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olo 1"/>
          <p:cNvSpPr>
            <a:spLocks noGrp="1"/>
          </p:cNvSpPr>
          <p:nvPr>
            <p:ph type="ctrTitle"/>
          </p:nvPr>
        </p:nvSpPr>
        <p:spPr>
          <a:xfrm>
            <a:off x="714375" y="3209925"/>
            <a:ext cx="7715250" cy="790575"/>
          </a:xfrm>
        </p:spPr>
        <p:txBody>
          <a:bodyPr/>
          <a:lstStyle/>
          <a:p>
            <a:pPr algn="ctr"/>
            <a:r>
              <a:rPr lang="en-GB" smtClean="0">
                <a:solidFill>
                  <a:srgbClr val="00B0F0"/>
                </a:solidFill>
                <a:latin typeface="Calibri" pitchFamily="34" charset="0"/>
              </a:rPr>
              <a:t>Il Programma COSME</a:t>
            </a:r>
          </a:p>
        </p:txBody>
      </p:sp>
      <p:pic>
        <p:nvPicPr>
          <p:cNvPr id="36867" name="Picture 6"/>
          <p:cNvPicPr>
            <a:picLocks noChangeAspect="1" noChangeArrowheads="1"/>
          </p:cNvPicPr>
          <p:nvPr/>
        </p:nvPicPr>
        <p:blipFill>
          <a:blip r:embed="rId2"/>
          <a:srcRect/>
          <a:stretch>
            <a:fillRect/>
          </a:stretch>
        </p:blipFill>
        <p:spPr bwMode="auto">
          <a:xfrm>
            <a:off x="8072438" y="0"/>
            <a:ext cx="1071562" cy="1071563"/>
          </a:xfrm>
          <a:prstGeom prst="rect">
            <a:avLst/>
          </a:prstGeom>
          <a:noFill/>
          <a:ln w="9525">
            <a:noFill/>
            <a:miter lim="800000"/>
            <a:headEnd/>
            <a:tailEnd/>
          </a:ln>
        </p:spPr>
      </p:pic>
      <p:grpSp>
        <p:nvGrpSpPr>
          <p:cNvPr id="36868" name="Gruppo 2"/>
          <p:cNvGrpSpPr>
            <a:grpSpLocks/>
          </p:cNvGrpSpPr>
          <p:nvPr/>
        </p:nvGrpSpPr>
        <p:grpSpPr bwMode="auto">
          <a:xfrm>
            <a:off x="3571875" y="214313"/>
            <a:ext cx="2143125" cy="1071562"/>
            <a:chOff x="3571868" y="214290"/>
            <a:chExt cx="2143140" cy="1071570"/>
          </a:xfrm>
        </p:grpSpPr>
        <p:sp>
          <p:nvSpPr>
            <p:cNvPr id="36869" name="Rettangolo 3"/>
            <p:cNvSpPr>
              <a:spLocks noChangeArrowheads="1"/>
            </p:cNvSpPr>
            <p:nvPr/>
          </p:nvSpPr>
          <p:spPr bwMode="auto">
            <a:xfrm>
              <a:off x="3571868" y="214290"/>
              <a:ext cx="2143140" cy="785818"/>
            </a:xfrm>
            <a:prstGeom prst="rect">
              <a:avLst/>
            </a:prstGeom>
            <a:solidFill>
              <a:schemeClr val="bg1"/>
            </a:solidFill>
            <a:ln w="9525">
              <a:noFill/>
              <a:miter lim="800000"/>
              <a:headEnd/>
              <a:tailEnd/>
            </a:ln>
          </p:spPr>
          <p:txBody>
            <a:bodyPr anchor="ctr"/>
            <a:lstStyle/>
            <a:p>
              <a:pPr marL="3175"/>
              <a:endParaRPr lang="en-US"/>
            </a:p>
          </p:txBody>
        </p:sp>
        <p:sp>
          <p:nvSpPr>
            <p:cNvPr id="36870" name="Rettangolo 4"/>
            <p:cNvSpPr>
              <a:spLocks noChangeArrowheads="1"/>
            </p:cNvSpPr>
            <p:nvPr/>
          </p:nvSpPr>
          <p:spPr bwMode="auto">
            <a:xfrm>
              <a:off x="4143372" y="1000108"/>
              <a:ext cx="857256" cy="285752"/>
            </a:xfrm>
            <a:prstGeom prst="rect">
              <a:avLst/>
            </a:prstGeom>
            <a:solidFill>
              <a:srgbClr val="0F5494"/>
            </a:solidFill>
            <a:ln w="9525">
              <a:noFill/>
              <a:miter lim="800000"/>
              <a:headEnd/>
              <a:tailEnd/>
            </a:ln>
          </p:spPr>
          <p:txBody>
            <a:bodyPr anchor="ctr"/>
            <a:lstStyle/>
            <a:p>
              <a:pPr marL="3175"/>
              <a:endParaRPr lang="en-US"/>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asellaDiTesto 3"/>
          <p:cNvSpPr txBox="1">
            <a:spLocks noChangeArrowheads="1"/>
          </p:cNvSpPr>
          <p:nvPr/>
        </p:nvSpPr>
        <p:spPr bwMode="auto">
          <a:xfrm>
            <a:off x="285750" y="1357313"/>
            <a:ext cx="8572500" cy="4524375"/>
          </a:xfrm>
          <a:prstGeom prst="rect">
            <a:avLst/>
          </a:prstGeom>
          <a:noFill/>
          <a:ln w="9525">
            <a:noFill/>
            <a:miter lim="800000"/>
            <a:headEnd/>
            <a:tailEnd/>
          </a:ln>
        </p:spPr>
        <p:txBody>
          <a:bodyPr>
            <a:spAutoFit/>
          </a:bodyPr>
          <a:lstStyle/>
          <a:p>
            <a:pPr algn="just">
              <a:lnSpc>
                <a:spcPct val="150000"/>
              </a:lnSpc>
            </a:pPr>
            <a:r>
              <a:rPr lang="it-IT" sz="1600">
                <a:solidFill>
                  <a:schemeClr val="tx1"/>
                </a:solidFill>
                <a:latin typeface="Calibri" pitchFamily="34" charset="0"/>
              </a:rPr>
              <a:t>Il nuovo Programma COSME 2014-2020 (Programme for the Competitiveness of enterprises and SMEs) ha quale obiettivo principale fornire uno stimolo allo sviluppo delle imprese, in particolare alle PMI. </a:t>
            </a:r>
          </a:p>
          <a:p>
            <a:pPr algn="just">
              <a:lnSpc>
                <a:spcPct val="150000"/>
              </a:lnSpc>
            </a:pPr>
            <a:endParaRPr lang="it-IT" sz="1600">
              <a:solidFill>
                <a:schemeClr val="tx1"/>
              </a:solidFill>
              <a:latin typeface="Calibri" pitchFamily="34" charset="0"/>
            </a:endParaRPr>
          </a:p>
          <a:p>
            <a:pPr algn="just">
              <a:lnSpc>
                <a:spcPct val="150000"/>
              </a:lnSpc>
            </a:pPr>
            <a:r>
              <a:rPr lang="it-IT" sz="1600">
                <a:solidFill>
                  <a:schemeClr val="tx1"/>
                </a:solidFill>
                <a:latin typeface="Calibri" pitchFamily="34" charset="0"/>
              </a:rPr>
              <a:t>COSME sostituisce in larga parte il CIP, il Programma quadro 2007-2013 per la competitività e l’innovazione. Per il settennato 2014 - 2020 la Commissione Europea ha messo a disposizione un budget di circa 2,3 miliardi di €. </a:t>
            </a:r>
          </a:p>
          <a:p>
            <a:pPr algn="just">
              <a:lnSpc>
                <a:spcPct val="150000"/>
              </a:lnSpc>
            </a:pPr>
            <a:endParaRPr lang="it-IT" sz="1600">
              <a:solidFill>
                <a:schemeClr val="tx1"/>
              </a:solidFill>
              <a:latin typeface="Calibri" pitchFamily="34" charset="0"/>
            </a:endParaRPr>
          </a:p>
          <a:p>
            <a:pPr algn="just">
              <a:lnSpc>
                <a:spcPct val="150000"/>
              </a:lnSpc>
            </a:pPr>
            <a:r>
              <a:rPr lang="it-IT" sz="1600">
                <a:solidFill>
                  <a:schemeClr val="tx1"/>
                </a:solidFill>
                <a:latin typeface="Calibri" pitchFamily="34" charset="0"/>
              </a:rPr>
              <a:t>Rispetto al precedente programma, ben il 60% del budget assegnato al progetto verrà destinato a garantire prestiti ed effettuare azioni di venture capital con un impatto complessivo stimato, tenendo conto dell’effetto leva, di ben 20 miliardi di prestiti e 4 miliardi di capitali di rischio, liquidità che verrà erogata in favore di ben 350.000 imprese entro il 2020.</a:t>
            </a:r>
            <a:endParaRPr lang="en-US" sz="1600">
              <a:solidFill>
                <a:schemeClr val="tx1"/>
              </a:solidFill>
              <a:latin typeface="Calibri" pitchFamily="34" charset="0"/>
            </a:endParaRPr>
          </a:p>
        </p:txBody>
      </p:sp>
      <p:grpSp>
        <p:nvGrpSpPr>
          <p:cNvPr id="37891" name="Gruppo 9"/>
          <p:cNvGrpSpPr>
            <a:grpSpLocks/>
          </p:cNvGrpSpPr>
          <p:nvPr/>
        </p:nvGrpSpPr>
        <p:grpSpPr bwMode="auto">
          <a:xfrm>
            <a:off x="3714750" y="0"/>
            <a:ext cx="1928813" cy="1357313"/>
            <a:chOff x="3714744" y="-24"/>
            <a:chExt cx="1928826" cy="1357322"/>
          </a:xfrm>
        </p:grpSpPr>
        <p:sp>
          <p:nvSpPr>
            <p:cNvPr id="37895" name="Rettangolo 10"/>
            <p:cNvSpPr>
              <a:spLocks noChangeArrowheads="1"/>
            </p:cNvSpPr>
            <p:nvPr/>
          </p:nvSpPr>
          <p:spPr bwMode="auto">
            <a:xfrm>
              <a:off x="3714744" y="-24"/>
              <a:ext cx="1928826" cy="1000132"/>
            </a:xfrm>
            <a:prstGeom prst="rect">
              <a:avLst/>
            </a:prstGeom>
            <a:solidFill>
              <a:srgbClr val="0F5494"/>
            </a:solidFill>
            <a:ln w="9525">
              <a:noFill/>
              <a:miter lim="800000"/>
              <a:headEnd/>
              <a:tailEnd/>
            </a:ln>
          </p:spPr>
          <p:txBody>
            <a:bodyPr anchor="ctr"/>
            <a:lstStyle/>
            <a:p>
              <a:pPr marL="3175"/>
              <a:endParaRPr lang="en-US"/>
            </a:p>
          </p:txBody>
        </p:sp>
        <p:sp>
          <p:nvSpPr>
            <p:cNvPr id="37896" name="Rettangolo 11"/>
            <p:cNvSpPr>
              <a:spLocks noChangeArrowheads="1"/>
            </p:cNvSpPr>
            <p:nvPr/>
          </p:nvSpPr>
          <p:spPr bwMode="auto">
            <a:xfrm>
              <a:off x="4143372" y="1000108"/>
              <a:ext cx="1000132" cy="357190"/>
            </a:xfrm>
            <a:prstGeom prst="rect">
              <a:avLst/>
            </a:prstGeom>
            <a:solidFill>
              <a:schemeClr val="bg1"/>
            </a:solidFill>
            <a:ln w="9525">
              <a:noFill/>
              <a:miter lim="800000"/>
              <a:headEnd/>
              <a:tailEnd/>
            </a:ln>
          </p:spPr>
          <p:txBody>
            <a:bodyPr anchor="ctr"/>
            <a:lstStyle/>
            <a:p>
              <a:pPr marL="3175"/>
              <a:endParaRPr lang="en-US"/>
            </a:p>
          </p:txBody>
        </p:sp>
      </p:grpSp>
      <p:sp>
        <p:nvSpPr>
          <p:cNvPr id="7" name="CasellaDiTesto 6"/>
          <p:cNvSpPr txBox="1"/>
          <p:nvPr/>
        </p:nvSpPr>
        <p:spPr>
          <a:xfrm>
            <a:off x="214313" y="201613"/>
            <a:ext cx="8643937" cy="584200"/>
          </a:xfrm>
          <a:prstGeom prst="rect">
            <a:avLst/>
          </a:prstGeom>
          <a:noFill/>
        </p:spPr>
        <p:txBody>
          <a:bodyPr>
            <a:spAutoFit/>
          </a:bodyPr>
          <a:lstStyle/>
          <a:p>
            <a:pPr>
              <a:defRPr/>
            </a:pPr>
            <a:r>
              <a:rPr lang="en-US" sz="3200" b="1" u="sng" dirty="0" err="1">
                <a:solidFill>
                  <a:schemeClr val="bg1"/>
                </a:solidFill>
                <a:effectLst>
                  <a:outerShdw blurRad="38100" dist="38100" dir="2700000" algn="tl">
                    <a:srgbClr val="000000">
                      <a:alpha val="43137"/>
                    </a:srgbClr>
                  </a:outerShdw>
                </a:effectLst>
                <a:latin typeface="Calibri" pitchFamily="34" charset="0"/>
              </a:rPr>
              <a:t>Cos’é</a:t>
            </a:r>
            <a:endParaRPr lang="en-US" sz="3200" b="1" u="sng" dirty="0">
              <a:solidFill>
                <a:schemeClr val="bg1"/>
              </a:solidFill>
              <a:effectLst>
                <a:outerShdw blurRad="38100" dist="38100" dir="2700000" algn="tl">
                  <a:srgbClr val="000000">
                    <a:alpha val="43137"/>
                  </a:srgbClr>
                </a:outerShdw>
              </a:effectLst>
              <a:latin typeface="Calibri" pitchFamily="34" charset="0"/>
            </a:endParaRPr>
          </a:p>
        </p:txBody>
      </p:sp>
      <p:sp>
        <p:nvSpPr>
          <p:cNvPr id="8" name="Segnaposto numero diapositiva 7"/>
          <p:cNvSpPr>
            <a:spLocks noGrp="1"/>
          </p:cNvSpPr>
          <p:nvPr>
            <p:ph type="sldNum" sz="quarter" idx="12"/>
          </p:nvPr>
        </p:nvSpPr>
        <p:spPr/>
        <p:txBody>
          <a:bodyPr/>
          <a:lstStyle/>
          <a:p>
            <a:pPr>
              <a:defRPr/>
            </a:pPr>
            <a:fld id="{1BD6F2D9-2CAE-4C0D-B79A-76A5CF240A4F}" type="slidenum">
              <a:rPr lang="en-GB" smtClean="0"/>
              <a:pPr>
                <a:defRPr/>
              </a:pPr>
              <a:t>35</a:t>
            </a:fld>
            <a:endParaRPr lang="en-GB"/>
          </a:p>
        </p:txBody>
      </p:sp>
      <p:pic>
        <p:nvPicPr>
          <p:cNvPr id="37894" name="Picture 6"/>
          <p:cNvPicPr>
            <a:picLocks noChangeAspect="1" noChangeArrowheads="1"/>
          </p:cNvPicPr>
          <p:nvPr/>
        </p:nvPicPr>
        <p:blipFill>
          <a:blip r:embed="rId2"/>
          <a:srcRect/>
          <a:stretch>
            <a:fillRect/>
          </a:stretch>
        </p:blipFill>
        <p:spPr bwMode="auto">
          <a:xfrm>
            <a:off x="8072438" y="0"/>
            <a:ext cx="1071562" cy="1071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A83147EA-92A9-4BEF-A8D2-D17DAA2737F1}" type="slidenum">
              <a:rPr lang="en-GB" smtClean="0"/>
              <a:pPr>
                <a:defRPr/>
              </a:pPr>
              <a:t>36</a:t>
            </a:fld>
            <a:endParaRPr lang="en-GB"/>
          </a:p>
        </p:txBody>
      </p:sp>
      <p:grpSp>
        <p:nvGrpSpPr>
          <p:cNvPr id="38915" name="Gruppo 9"/>
          <p:cNvGrpSpPr>
            <a:grpSpLocks/>
          </p:cNvGrpSpPr>
          <p:nvPr/>
        </p:nvGrpSpPr>
        <p:grpSpPr bwMode="auto">
          <a:xfrm>
            <a:off x="3714750" y="0"/>
            <a:ext cx="1928813" cy="1357313"/>
            <a:chOff x="3714744" y="-24"/>
            <a:chExt cx="1928826" cy="1357322"/>
          </a:xfrm>
        </p:grpSpPr>
        <p:sp>
          <p:nvSpPr>
            <p:cNvPr id="38919" name="Rettangolo 10"/>
            <p:cNvSpPr>
              <a:spLocks noChangeArrowheads="1"/>
            </p:cNvSpPr>
            <p:nvPr/>
          </p:nvSpPr>
          <p:spPr bwMode="auto">
            <a:xfrm>
              <a:off x="3714744" y="-24"/>
              <a:ext cx="1928826" cy="1000132"/>
            </a:xfrm>
            <a:prstGeom prst="rect">
              <a:avLst/>
            </a:prstGeom>
            <a:solidFill>
              <a:srgbClr val="0F5494"/>
            </a:solidFill>
            <a:ln w="9525">
              <a:noFill/>
              <a:miter lim="800000"/>
              <a:headEnd/>
              <a:tailEnd/>
            </a:ln>
          </p:spPr>
          <p:txBody>
            <a:bodyPr anchor="ctr"/>
            <a:lstStyle/>
            <a:p>
              <a:pPr marL="3175"/>
              <a:endParaRPr lang="en-US"/>
            </a:p>
          </p:txBody>
        </p:sp>
        <p:sp>
          <p:nvSpPr>
            <p:cNvPr id="38920" name="Rettangolo 11"/>
            <p:cNvSpPr>
              <a:spLocks noChangeArrowheads="1"/>
            </p:cNvSpPr>
            <p:nvPr/>
          </p:nvSpPr>
          <p:spPr bwMode="auto">
            <a:xfrm>
              <a:off x="4143372" y="1000108"/>
              <a:ext cx="1000132" cy="357190"/>
            </a:xfrm>
            <a:prstGeom prst="rect">
              <a:avLst/>
            </a:prstGeom>
            <a:solidFill>
              <a:schemeClr val="bg1"/>
            </a:solidFill>
            <a:ln w="9525">
              <a:noFill/>
              <a:miter lim="800000"/>
              <a:headEnd/>
              <a:tailEnd/>
            </a:ln>
          </p:spPr>
          <p:txBody>
            <a:bodyPr anchor="ctr"/>
            <a:lstStyle/>
            <a:p>
              <a:pPr marL="3175"/>
              <a:endParaRPr lang="en-US"/>
            </a:p>
          </p:txBody>
        </p:sp>
      </p:grpSp>
      <p:pic>
        <p:nvPicPr>
          <p:cNvPr id="38916" name="Picture 6"/>
          <p:cNvPicPr>
            <a:picLocks noChangeAspect="1" noChangeArrowheads="1"/>
          </p:cNvPicPr>
          <p:nvPr/>
        </p:nvPicPr>
        <p:blipFill>
          <a:blip r:embed="rId2"/>
          <a:srcRect/>
          <a:stretch>
            <a:fillRect/>
          </a:stretch>
        </p:blipFill>
        <p:spPr bwMode="auto">
          <a:xfrm>
            <a:off x="8072438" y="0"/>
            <a:ext cx="1071562" cy="1071563"/>
          </a:xfrm>
          <a:prstGeom prst="rect">
            <a:avLst/>
          </a:prstGeom>
          <a:noFill/>
          <a:ln w="9525">
            <a:noFill/>
            <a:miter lim="800000"/>
            <a:headEnd/>
            <a:tailEnd/>
          </a:ln>
        </p:spPr>
      </p:pic>
      <p:sp>
        <p:nvSpPr>
          <p:cNvPr id="7" name="CasellaDiTesto 3"/>
          <p:cNvSpPr txBox="1">
            <a:spLocks noChangeArrowheads="1"/>
          </p:cNvSpPr>
          <p:nvPr/>
        </p:nvSpPr>
        <p:spPr bwMode="auto">
          <a:xfrm>
            <a:off x="285750" y="1428750"/>
            <a:ext cx="8572500" cy="4760913"/>
          </a:xfrm>
          <a:prstGeom prst="rect">
            <a:avLst/>
          </a:prstGeom>
          <a:noFill/>
          <a:ln w="9525">
            <a:noFill/>
            <a:miter lim="800000"/>
            <a:headEnd/>
            <a:tailEnd/>
          </a:ln>
        </p:spPr>
        <p:txBody>
          <a:bodyPr>
            <a:spAutoFit/>
          </a:bodyPr>
          <a:lstStyle/>
          <a:p>
            <a:pPr algn="just">
              <a:lnSpc>
                <a:spcPct val="150000"/>
              </a:lnSpc>
              <a:defRPr/>
            </a:pPr>
            <a:r>
              <a:rPr lang="it-IT" sz="1700" dirty="0">
                <a:solidFill>
                  <a:schemeClr val="tx1"/>
                </a:solidFill>
                <a:latin typeface="Calibri" pitchFamily="34" charset="0"/>
                <a:cs typeface="Arial" pitchFamily="34" charset="0"/>
              </a:rPr>
              <a:t>COSME è un programma di azioni dell'Unione europea volto a migliorare la competitività delle imprese, con riferimento in particolare alle piccole e medie imprese (PMI). </a:t>
            </a:r>
          </a:p>
          <a:p>
            <a:pPr algn="just">
              <a:defRPr/>
            </a:pPr>
            <a:endParaRPr lang="it-IT" sz="1700" dirty="0">
              <a:solidFill>
                <a:schemeClr val="tx1"/>
              </a:solidFill>
              <a:latin typeface="Calibri" pitchFamily="34" charset="0"/>
              <a:cs typeface="Arial" pitchFamily="34" charset="0"/>
            </a:endParaRPr>
          </a:p>
          <a:p>
            <a:pPr algn="just">
              <a:lnSpc>
                <a:spcPct val="150000"/>
              </a:lnSpc>
              <a:defRPr/>
            </a:pPr>
            <a:r>
              <a:rPr lang="it-IT" sz="1700" dirty="0">
                <a:solidFill>
                  <a:schemeClr val="tx1"/>
                </a:solidFill>
                <a:latin typeface="Calibri" pitchFamily="34" charset="0"/>
                <a:cs typeface="Arial" pitchFamily="34" charset="0"/>
              </a:rPr>
              <a:t>Il programma COSME contribuisce ai seguenti obiettivi : </a:t>
            </a:r>
          </a:p>
          <a:p>
            <a:pPr algn="just">
              <a:defRPr/>
            </a:pPr>
            <a:endParaRPr lang="it-IT" sz="1700" dirty="0">
              <a:solidFill>
                <a:schemeClr val="tx1"/>
              </a:solidFill>
              <a:latin typeface="Calibri" pitchFamily="34" charset="0"/>
              <a:cs typeface="Arial" pitchFamily="34" charset="0"/>
            </a:endParaRPr>
          </a:p>
          <a:p>
            <a:pPr marL="533400" indent="-177800" algn="just">
              <a:lnSpc>
                <a:spcPct val="150000"/>
              </a:lnSpc>
              <a:buFont typeface="Arial" pitchFamily="34" charset="0"/>
              <a:buChar char="•"/>
              <a:defRPr/>
            </a:pPr>
            <a:r>
              <a:rPr lang="it-IT" sz="1700" dirty="0">
                <a:solidFill>
                  <a:schemeClr val="tx1"/>
                </a:solidFill>
                <a:latin typeface="Calibri" pitchFamily="34" charset="0"/>
                <a:cs typeface="Arial" pitchFamily="34" charset="0"/>
              </a:rPr>
              <a:t>Facilitare l’accesso ai finanziamenti per le PMI </a:t>
            </a:r>
          </a:p>
          <a:p>
            <a:pPr marL="533400" indent="-177800" algn="just">
              <a:lnSpc>
                <a:spcPct val="150000"/>
              </a:lnSpc>
              <a:buFont typeface="Arial" pitchFamily="34" charset="0"/>
              <a:buChar char="•"/>
              <a:defRPr/>
            </a:pPr>
            <a:r>
              <a:rPr lang="it-IT" sz="1700" dirty="0">
                <a:solidFill>
                  <a:schemeClr val="tx1"/>
                </a:solidFill>
                <a:latin typeface="Calibri" pitchFamily="34" charset="0"/>
                <a:cs typeface="Arial" pitchFamily="34" charset="0"/>
              </a:rPr>
              <a:t>Creare un ambiente che favorisca la crescita e la creazione di opportunità di business </a:t>
            </a:r>
          </a:p>
          <a:p>
            <a:pPr marL="533400" indent="-177800" algn="just">
              <a:lnSpc>
                <a:spcPct val="150000"/>
              </a:lnSpc>
              <a:buFont typeface="Arial" pitchFamily="34" charset="0"/>
              <a:buChar char="•"/>
              <a:defRPr/>
            </a:pPr>
            <a:r>
              <a:rPr lang="it-IT" sz="1700" dirty="0">
                <a:solidFill>
                  <a:schemeClr val="tx1"/>
                </a:solidFill>
                <a:latin typeface="Calibri" pitchFamily="34" charset="0"/>
                <a:cs typeface="Arial" pitchFamily="34" charset="0"/>
              </a:rPr>
              <a:t>Incoraggiare la creazione di una cultura imprenditoriale in Europa </a:t>
            </a:r>
          </a:p>
          <a:p>
            <a:pPr marL="533400" indent="-177800" algn="just">
              <a:lnSpc>
                <a:spcPct val="150000"/>
              </a:lnSpc>
              <a:buFont typeface="Arial" pitchFamily="34" charset="0"/>
              <a:buChar char="•"/>
              <a:defRPr/>
            </a:pPr>
            <a:r>
              <a:rPr lang="it-IT" sz="1700" dirty="0">
                <a:solidFill>
                  <a:schemeClr val="tx1"/>
                </a:solidFill>
                <a:latin typeface="Calibri" pitchFamily="34" charset="0"/>
                <a:cs typeface="Arial" pitchFamily="34" charset="0"/>
              </a:rPr>
              <a:t>Incrementare la competitività sostenibile delle imprese europee </a:t>
            </a:r>
          </a:p>
          <a:p>
            <a:pPr marL="533400" indent="-177800" algn="just">
              <a:lnSpc>
                <a:spcPct val="150000"/>
              </a:lnSpc>
              <a:buFont typeface="Arial" pitchFamily="34" charset="0"/>
              <a:buChar char="•"/>
              <a:defRPr/>
            </a:pPr>
            <a:r>
              <a:rPr lang="it-IT" sz="1700" dirty="0">
                <a:solidFill>
                  <a:schemeClr val="tx1"/>
                </a:solidFill>
                <a:latin typeface="Calibri" pitchFamily="34" charset="0"/>
                <a:cs typeface="Arial" pitchFamily="34" charset="0"/>
              </a:rPr>
              <a:t>Fornire un supporto all’internazionalizzazione delle piccole realtà aziendali </a:t>
            </a:r>
          </a:p>
          <a:p>
            <a:pPr marL="533400" indent="-177800" algn="just">
              <a:defRPr/>
            </a:pPr>
            <a:endParaRPr lang="it-IT" sz="1700" dirty="0">
              <a:solidFill>
                <a:schemeClr val="tx1"/>
              </a:solidFill>
              <a:latin typeface="Calibri" pitchFamily="34" charset="0"/>
              <a:cs typeface="Arial" pitchFamily="34" charset="0"/>
            </a:endParaRPr>
          </a:p>
          <a:p>
            <a:pPr algn="just">
              <a:lnSpc>
                <a:spcPct val="150000"/>
              </a:lnSpc>
              <a:defRPr/>
            </a:pPr>
            <a:r>
              <a:rPr lang="it-IT" sz="1700" dirty="0">
                <a:solidFill>
                  <a:schemeClr val="tx1"/>
                </a:solidFill>
                <a:latin typeface="Calibri" pitchFamily="34" charset="0"/>
                <a:cs typeface="Arial" pitchFamily="34" charset="0"/>
              </a:rPr>
              <a:t>Oltre a </a:t>
            </a:r>
            <a:r>
              <a:rPr lang="it-IT" sz="1700" dirty="0" err="1">
                <a:solidFill>
                  <a:schemeClr val="tx1"/>
                </a:solidFill>
                <a:latin typeface="Calibri" pitchFamily="34" charset="0"/>
                <a:cs typeface="Arial" pitchFamily="34" charset="0"/>
              </a:rPr>
              <a:t>cio’</a:t>
            </a:r>
            <a:r>
              <a:rPr lang="it-IT" sz="1700" dirty="0">
                <a:solidFill>
                  <a:schemeClr val="tx1"/>
                </a:solidFill>
                <a:latin typeface="Calibri" pitchFamily="34" charset="0"/>
                <a:cs typeface="Arial" pitchFamily="34" charset="0"/>
              </a:rPr>
              <a:t>, attraverso il programma sarà mantenuta e potenziata la rete “</a:t>
            </a:r>
            <a:r>
              <a:rPr lang="it-IT" sz="1700" dirty="0" err="1">
                <a:solidFill>
                  <a:schemeClr val="tx1"/>
                </a:solidFill>
                <a:latin typeface="Calibri" pitchFamily="34" charset="0"/>
                <a:cs typeface="Arial" pitchFamily="34" charset="0"/>
              </a:rPr>
              <a:t>Enterprise</a:t>
            </a:r>
            <a:r>
              <a:rPr lang="it-IT" sz="1700" dirty="0">
                <a:solidFill>
                  <a:schemeClr val="tx1"/>
                </a:solidFill>
                <a:latin typeface="Calibri" pitchFamily="34" charset="0"/>
                <a:cs typeface="Arial" pitchFamily="34" charset="0"/>
              </a:rPr>
              <a:t> </a:t>
            </a:r>
            <a:r>
              <a:rPr lang="it-IT" sz="1700" dirty="0" err="1">
                <a:solidFill>
                  <a:schemeClr val="tx1"/>
                </a:solidFill>
                <a:latin typeface="Calibri" pitchFamily="34" charset="0"/>
                <a:cs typeface="Arial" pitchFamily="34" charset="0"/>
              </a:rPr>
              <a:t>Europe</a:t>
            </a:r>
            <a:r>
              <a:rPr lang="it-IT" sz="1700" dirty="0">
                <a:solidFill>
                  <a:schemeClr val="tx1"/>
                </a:solidFill>
                <a:latin typeface="Calibri" pitchFamily="34" charset="0"/>
                <a:cs typeface="Arial" pitchFamily="34" charset="0"/>
              </a:rPr>
              <a:t> Network (EEN)”, ovvero la rete europea delle imprese. </a:t>
            </a:r>
          </a:p>
        </p:txBody>
      </p:sp>
      <p:sp>
        <p:nvSpPr>
          <p:cNvPr id="8" name="CasellaDiTesto 7"/>
          <p:cNvSpPr txBox="1"/>
          <p:nvPr/>
        </p:nvSpPr>
        <p:spPr>
          <a:xfrm>
            <a:off x="214313" y="201613"/>
            <a:ext cx="8643937" cy="584200"/>
          </a:xfrm>
          <a:prstGeom prst="rect">
            <a:avLst/>
          </a:prstGeom>
          <a:noFill/>
        </p:spPr>
        <p:txBody>
          <a:bodyPr>
            <a:spAutoFit/>
          </a:bodyPr>
          <a:lstStyle/>
          <a:p>
            <a:pPr>
              <a:defRPr/>
            </a:pPr>
            <a:r>
              <a:rPr lang="en-US" sz="3200" b="1" u="sng" dirty="0">
                <a:solidFill>
                  <a:schemeClr val="bg1"/>
                </a:solidFill>
                <a:effectLst>
                  <a:outerShdw blurRad="38100" dist="38100" dir="2700000" algn="tl">
                    <a:srgbClr val="000000">
                      <a:alpha val="43137"/>
                    </a:srgbClr>
                  </a:outerShdw>
                </a:effectLst>
                <a:latin typeface="Calibri" pitchFamily="34" charset="0"/>
              </a:rPr>
              <a:t>Obiettivi </a:t>
            </a:r>
            <a:r>
              <a:rPr lang="en-US" sz="3200" b="1" u="sng" dirty="0" err="1">
                <a:solidFill>
                  <a:schemeClr val="bg1"/>
                </a:solidFill>
                <a:effectLst>
                  <a:outerShdw blurRad="38100" dist="38100" dir="2700000" algn="tl">
                    <a:srgbClr val="000000">
                      <a:alpha val="43137"/>
                    </a:srgbClr>
                  </a:outerShdw>
                </a:effectLst>
                <a:latin typeface="Calibri" pitchFamily="34" charset="0"/>
              </a:rPr>
              <a:t>generali</a:t>
            </a:r>
            <a:endParaRPr lang="en-US" sz="3200" b="1" u="sng"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Gruppo 9"/>
          <p:cNvGrpSpPr>
            <a:grpSpLocks/>
          </p:cNvGrpSpPr>
          <p:nvPr/>
        </p:nvGrpSpPr>
        <p:grpSpPr bwMode="auto">
          <a:xfrm>
            <a:off x="3714750" y="0"/>
            <a:ext cx="1928813" cy="1357313"/>
            <a:chOff x="3714744" y="-24"/>
            <a:chExt cx="1928826" cy="1357322"/>
          </a:xfrm>
        </p:grpSpPr>
        <p:sp>
          <p:nvSpPr>
            <p:cNvPr id="39943" name="Rettangolo 10"/>
            <p:cNvSpPr>
              <a:spLocks noChangeArrowheads="1"/>
            </p:cNvSpPr>
            <p:nvPr/>
          </p:nvSpPr>
          <p:spPr bwMode="auto">
            <a:xfrm>
              <a:off x="3714744" y="-24"/>
              <a:ext cx="1928826" cy="1000132"/>
            </a:xfrm>
            <a:prstGeom prst="rect">
              <a:avLst/>
            </a:prstGeom>
            <a:solidFill>
              <a:srgbClr val="0F5494"/>
            </a:solidFill>
            <a:ln w="9525">
              <a:noFill/>
              <a:miter lim="800000"/>
              <a:headEnd/>
              <a:tailEnd/>
            </a:ln>
          </p:spPr>
          <p:txBody>
            <a:bodyPr anchor="ctr"/>
            <a:lstStyle/>
            <a:p>
              <a:pPr marL="3175"/>
              <a:endParaRPr lang="en-US"/>
            </a:p>
          </p:txBody>
        </p:sp>
        <p:sp>
          <p:nvSpPr>
            <p:cNvPr id="39944" name="Rettangolo 11"/>
            <p:cNvSpPr>
              <a:spLocks noChangeArrowheads="1"/>
            </p:cNvSpPr>
            <p:nvPr/>
          </p:nvSpPr>
          <p:spPr bwMode="auto">
            <a:xfrm>
              <a:off x="4143372" y="1000108"/>
              <a:ext cx="1000132" cy="357190"/>
            </a:xfrm>
            <a:prstGeom prst="rect">
              <a:avLst/>
            </a:prstGeom>
            <a:solidFill>
              <a:schemeClr val="bg1"/>
            </a:solidFill>
            <a:ln w="9525">
              <a:noFill/>
              <a:miter lim="800000"/>
              <a:headEnd/>
              <a:tailEnd/>
            </a:ln>
          </p:spPr>
          <p:txBody>
            <a:bodyPr anchor="ctr"/>
            <a:lstStyle/>
            <a:p>
              <a:pPr marL="3175"/>
              <a:endParaRPr lang="en-US"/>
            </a:p>
          </p:txBody>
        </p:sp>
      </p:grpSp>
      <p:sp>
        <p:nvSpPr>
          <p:cNvPr id="2" name="Segnaposto numero diapositiva 1"/>
          <p:cNvSpPr>
            <a:spLocks noGrp="1"/>
          </p:cNvSpPr>
          <p:nvPr>
            <p:ph type="sldNum" sz="quarter" idx="12"/>
          </p:nvPr>
        </p:nvSpPr>
        <p:spPr/>
        <p:txBody>
          <a:bodyPr/>
          <a:lstStyle/>
          <a:p>
            <a:pPr>
              <a:defRPr/>
            </a:pPr>
            <a:fld id="{2DFD92F9-9BEC-4FE9-8BBD-BC1E6B0C23BE}" type="slidenum">
              <a:rPr lang="en-GB" smtClean="0"/>
              <a:pPr>
                <a:defRPr/>
              </a:pPr>
              <a:t>37</a:t>
            </a:fld>
            <a:endParaRPr lang="en-GB"/>
          </a:p>
        </p:txBody>
      </p:sp>
      <p:sp>
        <p:nvSpPr>
          <p:cNvPr id="39940" name="CasellaDiTesto 3"/>
          <p:cNvSpPr txBox="1">
            <a:spLocks noChangeArrowheads="1"/>
          </p:cNvSpPr>
          <p:nvPr/>
        </p:nvSpPr>
        <p:spPr bwMode="auto">
          <a:xfrm>
            <a:off x="285750" y="1422400"/>
            <a:ext cx="8572500" cy="4506913"/>
          </a:xfrm>
          <a:prstGeom prst="rect">
            <a:avLst/>
          </a:prstGeom>
          <a:noFill/>
          <a:ln w="9525">
            <a:noFill/>
            <a:miter lim="800000"/>
            <a:headEnd/>
            <a:tailEnd/>
          </a:ln>
        </p:spPr>
        <p:txBody>
          <a:bodyPr>
            <a:spAutoFit/>
          </a:bodyPr>
          <a:lstStyle/>
          <a:p>
            <a:pPr algn="just">
              <a:lnSpc>
                <a:spcPct val="150000"/>
              </a:lnSpc>
            </a:pPr>
            <a:r>
              <a:rPr lang="it-IT" sz="1800">
                <a:solidFill>
                  <a:schemeClr val="tx1"/>
                </a:solidFill>
                <a:latin typeface="Calibri" pitchFamily="34" charset="0"/>
              </a:rPr>
              <a:t> </a:t>
            </a:r>
            <a:r>
              <a:rPr lang="it-IT" sz="2000">
                <a:solidFill>
                  <a:schemeClr val="tx1"/>
                </a:solidFill>
                <a:latin typeface="Calibri" pitchFamily="34" charset="0"/>
              </a:rPr>
              <a:t>Le azioni promosse dal Programma COSME si pongono i seguenti obiettivi specifici: </a:t>
            </a:r>
          </a:p>
          <a:p>
            <a:pPr algn="just"/>
            <a:endParaRPr lang="it-IT" sz="2000">
              <a:solidFill>
                <a:schemeClr val="tx1"/>
              </a:solidFill>
              <a:latin typeface="Calibri" pitchFamily="34" charset="0"/>
            </a:endParaRPr>
          </a:p>
          <a:p>
            <a:pPr algn="just">
              <a:lnSpc>
                <a:spcPct val="150000"/>
              </a:lnSpc>
              <a:buFont typeface="Arial" charset="0"/>
              <a:buChar char="•"/>
            </a:pPr>
            <a:r>
              <a:rPr lang="it-IT" sz="2000">
                <a:solidFill>
                  <a:schemeClr val="tx1"/>
                </a:solidFill>
                <a:latin typeface="Calibri" pitchFamily="34" charset="0"/>
              </a:rPr>
              <a:t> Migliorare l'accesso delle PMI ai finanziamenti sotto forma di capitale proprio e di debito; </a:t>
            </a:r>
          </a:p>
          <a:p>
            <a:pPr algn="just">
              <a:lnSpc>
                <a:spcPct val="150000"/>
              </a:lnSpc>
              <a:buFont typeface="Arial" charset="0"/>
              <a:buChar char="•"/>
            </a:pPr>
            <a:r>
              <a:rPr lang="it-IT" sz="2000">
                <a:solidFill>
                  <a:schemeClr val="tx1"/>
                </a:solidFill>
                <a:latin typeface="Calibri" pitchFamily="34" charset="0"/>
              </a:rPr>
              <a:t> Migliorare l'accesso ai mercati, in particolare all'interno dell'Unione europea ma anche a livello mondiale; </a:t>
            </a:r>
          </a:p>
          <a:p>
            <a:pPr algn="just">
              <a:lnSpc>
                <a:spcPct val="150000"/>
              </a:lnSpc>
              <a:buFont typeface="Arial" charset="0"/>
              <a:buChar char="•"/>
            </a:pPr>
            <a:r>
              <a:rPr lang="it-IT" sz="2000">
                <a:solidFill>
                  <a:schemeClr val="tx1"/>
                </a:solidFill>
                <a:latin typeface="Calibri" pitchFamily="34" charset="0"/>
              </a:rPr>
              <a:t> Migliorare le condizioni quadro per la competitività e la sostenibilità delle imprese dell'Unione, specie le PMI, incluse quelle nel settore del turismo; </a:t>
            </a:r>
          </a:p>
          <a:p>
            <a:pPr algn="just">
              <a:lnSpc>
                <a:spcPct val="150000"/>
              </a:lnSpc>
              <a:buFont typeface="Arial" charset="0"/>
              <a:buChar char="•"/>
            </a:pPr>
            <a:r>
              <a:rPr lang="it-IT" sz="2000">
                <a:solidFill>
                  <a:schemeClr val="tx1"/>
                </a:solidFill>
                <a:latin typeface="Calibri" pitchFamily="34" charset="0"/>
              </a:rPr>
              <a:t> Promuovere lo spirito imprenditoriale e la cultura dell'imprenditorialità </a:t>
            </a:r>
          </a:p>
        </p:txBody>
      </p:sp>
      <p:pic>
        <p:nvPicPr>
          <p:cNvPr id="39941" name="Picture 6"/>
          <p:cNvPicPr>
            <a:picLocks noChangeAspect="1" noChangeArrowheads="1"/>
          </p:cNvPicPr>
          <p:nvPr/>
        </p:nvPicPr>
        <p:blipFill>
          <a:blip r:embed="rId2"/>
          <a:srcRect/>
          <a:stretch>
            <a:fillRect/>
          </a:stretch>
        </p:blipFill>
        <p:spPr bwMode="auto">
          <a:xfrm>
            <a:off x="8072438" y="0"/>
            <a:ext cx="1071562" cy="1071563"/>
          </a:xfrm>
          <a:prstGeom prst="rect">
            <a:avLst/>
          </a:prstGeom>
          <a:noFill/>
          <a:ln w="9525">
            <a:noFill/>
            <a:miter lim="800000"/>
            <a:headEnd/>
            <a:tailEnd/>
          </a:ln>
        </p:spPr>
      </p:pic>
      <p:sp>
        <p:nvSpPr>
          <p:cNvPr id="8" name="CasellaDiTesto 7"/>
          <p:cNvSpPr txBox="1"/>
          <p:nvPr/>
        </p:nvSpPr>
        <p:spPr>
          <a:xfrm>
            <a:off x="214313" y="201613"/>
            <a:ext cx="8643937" cy="584200"/>
          </a:xfrm>
          <a:prstGeom prst="rect">
            <a:avLst/>
          </a:prstGeom>
          <a:noFill/>
        </p:spPr>
        <p:txBody>
          <a:bodyPr>
            <a:spAutoFit/>
          </a:bodyPr>
          <a:lstStyle/>
          <a:p>
            <a:pPr>
              <a:defRPr/>
            </a:pPr>
            <a:r>
              <a:rPr lang="en-US" sz="3200" b="1" u="sng" dirty="0">
                <a:solidFill>
                  <a:schemeClr val="bg1"/>
                </a:solidFill>
                <a:effectLst>
                  <a:outerShdw blurRad="38100" dist="38100" dir="2700000" algn="tl">
                    <a:srgbClr val="000000">
                      <a:alpha val="43137"/>
                    </a:srgbClr>
                  </a:outerShdw>
                </a:effectLst>
                <a:latin typeface="Calibri" pitchFamily="34" charset="0"/>
              </a:rPr>
              <a:t>Obiettivi </a:t>
            </a:r>
            <a:r>
              <a:rPr lang="en-US" sz="3200" b="1" u="sng" dirty="0" err="1">
                <a:solidFill>
                  <a:schemeClr val="bg1"/>
                </a:solidFill>
                <a:effectLst>
                  <a:outerShdw blurRad="38100" dist="38100" dir="2700000" algn="tl">
                    <a:srgbClr val="000000">
                      <a:alpha val="43137"/>
                    </a:srgbClr>
                  </a:outerShdw>
                </a:effectLst>
                <a:latin typeface="Calibri" pitchFamily="34" charset="0"/>
              </a:rPr>
              <a:t>specifici</a:t>
            </a:r>
            <a:r>
              <a:rPr lang="en-US" sz="3200" b="1" u="sng" dirty="0">
                <a:solidFill>
                  <a:schemeClr val="bg1"/>
                </a:solidFill>
                <a:effectLst>
                  <a:outerShdw blurRad="38100" dist="38100" dir="2700000" algn="tl">
                    <a:srgbClr val="000000">
                      <a:alpha val="43137"/>
                    </a:srgbClr>
                  </a:outerShdw>
                </a:effectLst>
                <a:latin typeface="Calibri" pitchFamily="34" charset="0"/>
              </a:rPr>
              <a:t> </a:t>
            </a:r>
            <a:r>
              <a:rPr lang="en-US" sz="3200" b="1" u="sng" dirty="0" err="1">
                <a:solidFill>
                  <a:schemeClr val="bg1"/>
                </a:solidFill>
                <a:effectLst>
                  <a:outerShdw blurRad="38100" dist="38100" dir="2700000" algn="tl">
                    <a:srgbClr val="000000">
                      <a:alpha val="43137"/>
                    </a:srgbClr>
                  </a:outerShdw>
                </a:effectLst>
                <a:latin typeface="Calibri" pitchFamily="34" charset="0"/>
              </a:rPr>
              <a:t>ed</a:t>
            </a:r>
            <a:r>
              <a:rPr lang="en-US" sz="3200" b="1" u="sng" dirty="0">
                <a:solidFill>
                  <a:schemeClr val="bg1"/>
                </a:solidFill>
                <a:effectLst>
                  <a:outerShdw blurRad="38100" dist="38100" dir="2700000" algn="tl">
                    <a:srgbClr val="000000">
                      <a:alpha val="43137"/>
                    </a:srgbClr>
                  </a:outerShdw>
                </a:effectLst>
                <a:latin typeface="Calibri" pitchFamily="34" charset="0"/>
              </a:rPr>
              <a:t> </a:t>
            </a:r>
            <a:r>
              <a:rPr lang="en-US" sz="3200" b="1" u="sng" dirty="0" err="1">
                <a:solidFill>
                  <a:schemeClr val="bg1"/>
                </a:solidFill>
                <a:effectLst>
                  <a:outerShdw blurRad="38100" dist="38100" dir="2700000" algn="tl">
                    <a:srgbClr val="000000">
                      <a:alpha val="43137"/>
                    </a:srgbClr>
                  </a:outerShdw>
                </a:effectLst>
                <a:latin typeface="Calibri" pitchFamily="34" charset="0"/>
              </a:rPr>
              <a:t>azioni</a:t>
            </a:r>
            <a:endParaRPr lang="en-US" sz="3200" b="1" u="sng"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293540CB-C5AD-480B-B8A1-2683963CC3F0}" type="slidenum">
              <a:rPr lang="en-GB" smtClean="0"/>
              <a:pPr>
                <a:defRPr/>
              </a:pPr>
              <a:t>38</a:t>
            </a:fld>
            <a:endParaRPr lang="en-GB"/>
          </a:p>
        </p:txBody>
      </p:sp>
      <p:grpSp>
        <p:nvGrpSpPr>
          <p:cNvPr id="40963" name="Gruppo 9"/>
          <p:cNvGrpSpPr>
            <a:grpSpLocks/>
          </p:cNvGrpSpPr>
          <p:nvPr/>
        </p:nvGrpSpPr>
        <p:grpSpPr bwMode="auto">
          <a:xfrm>
            <a:off x="3714750" y="0"/>
            <a:ext cx="1928813" cy="1357313"/>
            <a:chOff x="3714744" y="-24"/>
            <a:chExt cx="1928826" cy="1357322"/>
          </a:xfrm>
        </p:grpSpPr>
        <p:sp>
          <p:nvSpPr>
            <p:cNvPr id="40967" name="Rettangolo 10"/>
            <p:cNvSpPr>
              <a:spLocks noChangeArrowheads="1"/>
            </p:cNvSpPr>
            <p:nvPr/>
          </p:nvSpPr>
          <p:spPr bwMode="auto">
            <a:xfrm>
              <a:off x="3714744" y="-24"/>
              <a:ext cx="1928826" cy="1000132"/>
            </a:xfrm>
            <a:prstGeom prst="rect">
              <a:avLst/>
            </a:prstGeom>
            <a:solidFill>
              <a:srgbClr val="0F5494"/>
            </a:solidFill>
            <a:ln w="9525">
              <a:noFill/>
              <a:miter lim="800000"/>
              <a:headEnd/>
              <a:tailEnd/>
            </a:ln>
          </p:spPr>
          <p:txBody>
            <a:bodyPr anchor="ctr"/>
            <a:lstStyle/>
            <a:p>
              <a:pPr marL="3175"/>
              <a:endParaRPr lang="en-US"/>
            </a:p>
          </p:txBody>
        </p:sp>
        <p:sp>
          <p:nvSpPr>
            <p:cNvPr id="40968" name="Rettangolo 11"/>
            <p:cNvSpPr>
              <a:spLocks noChangeArrowheads="1"/>
            </p:cNvSpPr>
            <p:nvPr/>
          </p:nvSpPr>
          <p:spPr bwMode="auto">
            <a:xfrm>
              <a:off x="4143372" y="1000108"/>
              <a:ext cx="1000132" cy="357190"/>
            </a:xfrm>
            <a:prstGeom prst="rect">
              <a:avLst/>
            </a:prstGeom>
            <a:solidFill>
              <a:schemeClr val="bg1"/>
            </a:solidFill>
            <a:ln w="9525">
              <a:noFill/>
              <a:miter lim="800000"/>
              <a:headEnd/>
              <a:tailEnd/>
            </a:ln>
          </p:spPr>
          <p:txBody>
            <a:bodyPr anchor="ctr"/>
            <a:lstStyle/>
            <a:p>
              <a:pPr marL="3175"/>
              <a:endParaRPr lang="en-US"/>
            </a:p>
          </p:txBody>
        </p:sp>
      </p:grpSp>
      <p:pic>
        <p:nvPicPr>
          <p:cNvPr id="40964" name="Picture 6"/>
          <p:cNvPicPr>
            <a:picLocks noChangeAspect="1" noChangeArrowheads="1"/>
          </p:cNvPicPr>
          <p:nvPr/>
        </p:nvPicPr>
        <p:blipFill>
          <a:blip r:embed="rId2"/>
          <a:srcRect/>
          <a:stretch>
            <a:fillRect/>
          </a:stretch>
        </p:blipFill>
        <p:spPr bwMode="auto">
          <a:xfrm>
            <a:off x="8072438" y="0"/>
            <a:ext cx="1071562" cy="1071563"/>
          </a:xfrm>
          <a:prstGeom prst="rect">
            <a:avLst/>
          </a:prstGeom>
          <a:noFill/>
          <a:ln w="9525">
            <a:noFill/>
            <a:miter lim="800000"/>
            <a:headEnd/>
            <a:tailEnd/>
          </a:ln>
        </p:spPr>
      </p:pic>
      <p:sp>
        <p:nvSpPr>
          <p:cNvPr id="7" name="CasellaDiTesto 6"/>
          <p:cNvSpPr txBox="1"/>
          <p:nvPr/>
        </p:nvSpPr>
        <p:spPr>
          <a:xfrm>
            <a:off x="142875" y="71438"/>
            <a:ext cx="8643938" cy="830262"/>
          </a:xfrm>
          <a:prstGeom prst="rect">
            <a:avLst/>
          </a:prstGeom>
          <a:noFill/>
        </p:spPr>
        <p:txBody>
          <a:bodyPr>
            <a:spAutoFit/>
          </a:bodyPr>
          <a:lstStyle/>
          <a:p>
            <a:pPr>
              <a:defRPr/>
            </a:pPr>
            <a:r>
              <a:rPr lang="it-IT" sz="2400" b="1" dirty="0">
                <a:solidFill>
                  <a:schemeClr val="bg1"/>
                </a:solidFill>
                <a:latin typeface="Calibri" pitchFamily="34" charset="0"/>
              </a:rPr>
              <a:t>Migliorare l'accesso delle PMI ai finanziamenti sotto forma di capitale proprio e di debito</a:t>
            </a:r>
            <a:endParaRPr lang="it-IT" sz="2400" b="1" u="sng" dirty="0">
              <a:solidFill>
                <a:schemeClr val="bg1"/>
              </a:solidFill>
              <a:effectLst>
                <a:outerShdw blurRad="38100" dist="38100" dir="2700000" algn="tl">
                  <a:srgbClr val="000000">
                    <a:alpha val="43137"/>
                  </a:srgbClr>
                </a:outerShdw>
              </a:effectLst>
              <a:latin typeface="Calibri" pitchFamily="34" charset="0"/>
            </a:endParaRPr>
          </a:p>
        </p:txBody>
      </p:sp>
      <p:sp>
        <p:nvSpPr>
          <p:cNvPr id="40966" name="CasellaDiTesto 3"/>
          <p:cNvSpPr txBox="1">
            <a:spLocks noChangeArrowheads="1"/>
          </p:cNvSpPr>
          <p:nvPr/>
        </p:nvSpPr>
        <p:spPr bwMode="auto">
          <a:xfrm>
            <a:off x="285750" y="1839913"/>
            <a:ext cx="8572500" cy="3232150"/>
          </a:xfrm>
          <a:prstGeom prst="rect">
            <a:avLst/>
          </a:prstGeom>
          <a:noFill/>
          <a:ln w="9525">
            <a:noFill/>
            <a:miter lim="800000"/>
            <a:headEnd/>
            <a:tailEnd/>
          </a:ln>
        </p:spPr>
        <p:txBody>
          <a:bodyPr>
            <a:spAutoFit/>
          </a:bodyPr>
          <a:lstStyle/>
          <a:p>
            <a:pPr algn="just">
              <a:lnSpc>
                <a:spcPct val="150000"/>
              </a:lnSpc>
              <a:buFont typeface="Wingdings" pitchFamily="2" charset="2"/>
              <a:buChar char="ü"/>
            </a:pPr>
            <a:r>
              <a:rPr lang="it-IT" sz="1700">
                <a:solidFill>
                  <a:schemeClr val="tx1"/>
                </a:solidFill>
                <a:latin typeface="Calibri" pitchFamily="34" charset="0"/>
              </a:rPr>
              <a:t> Azioni volte a facilitare e a migliorare l'accesso ai finanziamenti delle PMI nella loro fase di avvio, di crescita e di trasferimento, integrando l'uso da parte degli Stati membri degli strumenti finanziari per le PMI a livello nazionale e regionale. Per garantirne la complementarietà, tali azioni sono strettamente coordinate con quelle del quadro della politica di coesione, del programma Horizon 2020 e a livello nazionale o regionale.</a:t>
            </a:r>
          </a:p>
          <a:p>
            <a:pPr algn="just">
              <a:lnSpc>
                <a:spcPct val="150000"/>
              </a:lnSpc>
              <a:buFont typeface="Wingdings" pitchFamily="2" charset="2"/>
              <a:buChar char="ü"/>
            </a:pPr>
            <a:endParaRPr lang="it-IT" sz="1700">
              <a:solidFill>
                <a:schemeClr val="tx1"/>
              </a:solidFill>
              <a:latin typeface="Calibri" pitchFamily="34" charset="0"/>
            </a:endParaRPr>
          </a:p>
          <a:p>
            <a:pPr algn="just">
              <a:lnSpc>
                <a:spcPct val="150000"/>
              </a:lnSpc>
              <a:buFont typeface="Wingdings" pitchFamily="2" charset="2"/>
              <a:buChar char="ü"/>
            </a:pPr>
            <a:r>
              <a:rPr lang="it-IT" sz="1700">
                <a:solidFill>
                  <a:schemeClr val="tx1"/>
                </a:solidFill>
                <a:latin typeface="Calibri" pitchFamily="34" charset="0"/>
              </a:rPr>
              <a:t> Azioni per migliorare il finanziamento transfrontaliero e multinazionale in base alla domanda del mercato, in modo da aiutare le PMI ad internazionalizzare le proprie attività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97EAE24F-A293-4454-9469-9783303CF3F8}" type="slidenum">
              <a:rPr lang="en-GB" smtClean="0"/>
              <a:pPr>
                <a:defRPr/>
              </a:pPr>
              <a:t>39</a:t>
            </a:fld>
            <a:endParaRPr lang="en-GB"/>
          </a:p>
        </p:txBody>
      </p:sp>
      <p:grpSp>
        <p:nvGrpSpPr>
          <p:cNvPr id="41987" name="Gruppo 9"/>
          <p:cNvGrpSpPr>
            <a:grpSpLocks/>
          </p:cNvGrpSpPr>
          <p:nvPr/>
        </p:nvGrpSpPr>
        <p:grpSpPr bwMode="auto">
          <a:xfrm>
            <a:off x="3714750" y="0"/>
            <a:ext cx="1928813" cy="1357313"/>
            <a:chOff x="3714744" y="-24"/>
            <a:chExt cx="1928826" cy="1357322"/>
          </a:xfrm>
        </p:grpSpPr>
        <p:sp>
          <p:nvSpPr>
            <p:cNvPr id="41991" name="Rettangolo 10"/>
            <p:cNvSpPr>
              <a:spLocks noChangeArrowheads="1"/>
            </p:cNvSpPr>
            <p:nvPr/>
          </p:nvSpPr>
          <p:spPr bwMode="auto">
            <a:xfrm>
              <a:off x="3714744" y="-24"/>
              <a:ext cx="1928826" cy="1000132"/>
            </a:xfrm>
            <a:prstGeom prst="rect">
              <a:avLst/>
            </a:prstGeom>
            <a:solidFill>
              <a:srgbClr val="0F5494"/>
            </a:solidFill>
            <a:ln w="9525">
              <a:noFill/>
              <a:miter lim="800000"/>
              <a:headEnd/>
              <a:tailEnd/>
            </a:ln>
          </p:spPr>
          <p:txBody>
            <a:bodyPr anchor="ctr"/>
            <a:lstStyle/>
            <a:p>
              <a:pPr marL="3175"/>
              <a:endParaRPr lang="en-US"/>
            </a:p>
          </p:txBody>
        </p:sp>
        <p:sp>
          <p:nvSpPr>
            <p:cNvPr id="41992" name="Rettangolo 11"/>
            <p:cNvSpPr>
              <a:spLocks noChangeArrowheads="1"/>
            </p:cNvSpPr>
            <p:nvPr/>
          </p:nvSpPr>
          <p:spPr bwMode="auto">
            <a:xfrm>
              <a:off x="4143372" y="1000108"/>
              <a:ext cx="1000132" cy="357190"/>
            </a:xfrm>
            <a:prstGeom prst="rect">
              <a:avLst/>
            </a:prstGeom>
            <a:solidFill>
              <a:schemeClr val="bg1"/>
            </a:solidFill>
            <a:ln w="9525">
              <a:noFill/>
              <a:miter lim="800000"/>
              <a:headEnd/>
              <a:tailEnd/>
            </a:ln>
          </p:spPr>
          <p:txBody>
            <a:bodyPr anchor="ctr"/>
            <a:lstStyle/>
            <a:p>
              <a:pPr marL="3175"/>
              <a:endParaRPr lang="en-US"/>
            </a:p>
          </p:txBody>
        </p:sp>
      </p:grpSp>
      <p:pic>
        <p:nvPicPr>
          <p:cNvPr id="41988" name="Picture 6"/>
          <p:cNvPicPr>
            <a:picLocks noChangeAspect="1" noChangeArrowheads="1"/>
          </p:cNvPicPr>
          <p:nvPr/>
        </p:nvPicPr>
        <p:blipFill>
          <a:blip r:embed="rId2"/>
          <a:srcRect/>
          <a:stretch>
            <a:fillRect/>
          </a:stretch>
        </p:blipFill>
        <p:spPr bwMode="auto">
          <a:xfrm>
            <a:off x="8072438" y="0"/>
            <a:ext cx="1071562" cy="1071563"/>
          </a:xfrm>
          <a:prstGeom prst="rect">
            <a:avLst/>
          </a:prstGeom>
          <a:noFill/>
          <a:ln w="9525">
            <a:noFill/>
            <a:miter lim="800000"/>
            <a:headEnd/>
            <a:tailEnd/>
          </a:ln>
        </p:spPr>
      </p:pic>
      <p:sp>
        <p:nvSpPr>
          <p:cNvPr id="7" name="CasellaDiTesto 6"/>
          <p:cNvSpPr txBox="1"/>
          <p:nvPr/>
        </p:nvSpPr>
        <p:spPr>
          <a:xfrm>
            <a:off x="214313" y="201613"/>
            <a:ext cx="8643937" cy="461962"/>
          </a:xfrm>
          <a:prstGeom prst="rect">
            <a:avLst/>
          </a:prstGeom>
          <a:noFill/>
        </p:spPr>
        <p:txBody>
          <a:bodyPr>
            <a:spAutoFit/>
          </a:bodyPr>
          <a:lstStyle/>
          <a:p>
            <a:pPr>
              <a:defRPr/>
            </a:pPr>
            <a:r>
              <a:rPr lang="it-IT" sz="2400" b="1" dirty="0">
                <a:solidFill>
                  <a:schemeClr val="bg1"/>
                </a:solidFill>
                <a:latin typeface="Calibri" pitchFamily="34" charset="0"/>
              </a:rPr>
              <a:t>Migliorare l'accesso ai mercati</a:t>
            </a:r>
            <a:endParaRPr lang="it-IT" sz="2400" b="1" u="sng" dirty="0">
              <a:solidFill>
                <a:schemeClr val="bg1"/>
              </a:solidFill>
              <a:effectLst>
                <a:outerShdw blurRad="38100" dist="38100" dir="2700000" algn="tl">
                  <a:srgbClr val="000000">
                    <a:alpha val="43137"/>
                  </a:srgbClr>
                </a:outerShdw>
              </a:effectLst>
              <a:latin typeface="Calibri" pitchFamily="34" charset="0"/>
            </a:endParaRPr>
          </a:p>
        </p:txBody>
      </p:sp>
      <p:sp>
        <p:nvSpPr>
          <p:cNvPr id="41990" name="CasellaDiTesto 3"/>
          <p:cNvSpPr txBox="1">
            <a:spLocks noChangeArrowheads="1"/>
          </p:cNvSpPr>
          <p:nvPr/>
        </p:nvSpPr>
        <p:spPr bwMode="auto">
          <a:xfrm>
            <a:off x="285750" y="1000125"/>
            <a:ext cx="8572500" cy="5324475"/>
          </a:xfrm>
          <a:prstGeom prst="rect">
            <a:avLst/>
          </a:prstGeom>
          <a:noFill/>
          <a:ln w="9525">
            <a:noFill/>
            <a:miter lim="800000"/>
            <a:headEnd/>
            <a:tailEnd/>
          </a:ln>
        </p:spPr>
        <p:txBody>
          <a:bodyPr>
            <a:spAutoFit/>
          </a:bodyPr>
          <a:lstStyle/>
          <a:p>
            <a:pPr algn="just">
              <a:lnSpc>
                <a:spcPct val="150000"/>
              </a:lnSpc>
              <a:buFont typeface="Wingdings" pitchFamily="2" charset="2"/>
              <a:buChar char="ü"/>
            </a:pPr>
            <a:r>
              <a:rPr lang="it-IT" sz="1700">
                <a:solidFill>
                  <a:schemeClr val="tx1"/>
                </a:solidFill>
                <a:latin typeface="Calibri" pitchFamily="34" charset="0"/>
              </a:rPr>
              <a:t>Azioni per migliorare l'accesso delle PMI al mercato interno, anche attraverso servizi digitali e azioni di sensibilizzazione in materia di programmi, diritto e norme dell'Unione. </a:t>
            </a:r>
          </a:p>
          <a:p>
            <a:pPr algn="just"/>
            <a:endParaRPr lang="it-IT" sz="1700">
              <a:solidFill>
                <a:schemeClr val="tx1"/>
              </a:solidFill>
              <a:latin typeface="Calibri" pitchFamily="34" charset="0"/>
            </a:endParaRPr>
          </a:p>
          <a:p>
            <a:pPr algn="just">
              <a:lnSpc>
                <a:spcPct val="150000"/>
              </a:lnSpc>
              <a:buFont typeface="Wingdings" pitchFamily="2" charset="2"/>
              <a:buChar char="ü"/>
            </a:pPr>
            <a:r>
              <a:rPr lang="it-IT" sz="1700">
                <a:solidFill>
                  <a:schemeClr val="tx1"/>
                </a:solidFill>
                <a:latin typeface="Calibri" pitchFamily="34" charset="0"/>
              </a:rPr>
              <a:t> Misure specifiche volte a facilitare l'accesso delle PMI ai mercati al di fuori dell'Unione; (informazioni sugli ostacoli all'accesso al mercato e sulle opportunità commerciali esistenti, sugli appalti pubblici e le procedure doganali, nonché il miglioramento dei servizi di sostegno in termini di norme e diritti di proprietà intellettuale vigenti in paesi terzi prioritari). Tali misure integrano le attività di base di promozione commerciale degli Stati membri. </a:t>
            </a:r>
          </a:p>
          <a:p>
            <a:pPr algn="just"/>
            <a:endParaRPr lang="it-IT" sz="1700">
              <a:solidFill>
                <a:schemeClr val="tx1"/>
              </a:solidFill>
              <a:latin typeface="Calibri" pitchFamily="34" charset="0"/>
            </a:endParaRPr>
          </a:p>
          <a:p>
            <a:pPr algn="just">
              <a:lnSpc>
                <a:spcPct val="150000"/>
              </a:lnSpc>
              <a:buFont typeface="Wingdings" pitchFamily="2" charset="2"/>
              <a:buChar char="ü"/>
            </a:pPr>
            <a:r>
              <a:rPr lang="it-IT" sz="1700">
                <a:solidFill>
                  <a:schemeClr val="tx1"/>
                </a:solidFill>
                <a:latin typeface="Calibri" pitchFamily="34" charset="0"/>
              </a:rPr>
              <a:t> Azioni per la cooperazione internazionale, compreso il dialogo con i paesi terzi in merito all'industria o alle normative; le misure specifiche possono avere l'obiettivo di ridurre le differenze tra l'Unione e gli altri paesi in termini di quadri normativi per i prodotti, di contribuire allo sviluppo della politica per le imprese e industriale e di contribuire al miglioramento del contesto imprenditoriale.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14313" y="201613"/>
            <a:ext cx="8643937" cy="584200"/>
          </a:xfrm>
          <a:prstGeom prst="rect">
            <a:avLst/>
          </a:prstGeom>
          <a:noFill/>
        </p:spPr>
        <p:txBody>
          <a:bodyPr>
            <a:spAutoFit/>
          </a:bodyPr>
          <a:lstStyle/>
          <a:p>
            <a:pPr>
              <a:defRPr/>
            </a:pPr>
            <a:r>
              <a:rPr lang="it-IT" sz="3200" b="1" u="sng" dirty="0">
                <a:solidFill>
                  <a:schemeClr val="bg1"/>
                </a:solidFill>
                <a:effectLst>
                  <a:outerShdw blurRad="38100" dist="38100" dir="2700000" algn="tl">
                    <a:srgbClr val="000000">
                      <a:alpha val="43137"/>
                    </a:srgbClr>
                  </a:outerShdw>
                </a:effectLst>
                <a:latin typeface="Calibri" pitchFamily="34" charset="0"/>
              </a:rPr>
              <a:t>Indice (3/4)</a:t>
            </a:r>
          </a:p>
        </p:txBody>
      </p:sp>
      <p:sp>
        <p:nvSpPr>
          <p:cNvPr id="3" name="Segnaposto contenuto 2"/>
          <p:cNvSpPr txBox="1">
            <a:spLocks/>
          </p:cNvSpPr>
          <p:nvPr/>
        </p:nvSpPr>
        <p:spPr>
          <a:xfrm>
            <a:off x="428625" y="1071563"/>
            <a:ext cx="8215313" cy="5429250"/>
          </a:xfrm>
          <a:prstGeom prst="rect">
            <a:avLst/>
          </a:prstGeom>
        </p:spPr>
        <p:txBody>
          <a:bodyPr/>
          <a:lstStyle/>
          <a:p>
            <a:pPr algn="just" eaLnBrk="0" hangingPunct="0">
              <a:lnSpc>
                <a:spcPct val="150000"/>
              </a:lnSpc>
              <a:spcBef>
                <a:spcPct val="20000"/>
              </a:spcBef>
              <a:buClr>
                <a:schemeClr val="bg1"/>
              </a:buClr>
              <a:defRPr/>
            </a:pPr>
            <a:r>
              <a:rPr lang="it-IT" sz="1800" kern="0" dirty="0">
                <a:solidFill>
                  <a:schemeClr val="tx1"/>
                </a:solidFill>
                <a:latin typeface="Calibri" pitchFamily="34" charset="0"/>
                <a:cs typeface="+mn-cs"/>
              </a:rPr>
              <a:t>							</a:t>
            </a:r>
          </a:p>
          <a:p>
            <a:pPr algn="just" eaLnBrk="0" hangingPunct="0">
              <a:lnSpc>
                <a:spcPct val="150000"/>
              </a:lnSpc>
              <a:spcBef>
                <a:spcPct val="20000"/>
              </a:spcBef>
              <a:buClr>
                <a:schemeClr val="bg1"/>
              </a:buClr>
              <a:buFont typeface="Arial" pitchFamily="34" charset="0"/>
              <a:buChar char="•"/>
              <a:defRPr/>
            </a:pPr>
            <a:r>
              <a:rPr lang="it-IT" sz="1800" kern="0" dirty="0">
                <a:solidFill>
                  <a:schemeClr val="tx1"/>
                </a:solidFill>
                <a:latin typeface="Calibri" pitchFamily="34" charset="0"/>
                <a:cs typeface="+mn-cs"/>
              </a:rPr>
              <a:t>						</a:t>
            </a:r>
          </a:p>
          <a:p>
            <a:pPr algn="just" eaLnBrk="0" hangingPunct="0">
              <a:lnSpc>
                <a:spcPct val="150000"/>
              </a:lnSpc>
              <a:spcBef>
                <a:spcPct val="20000"/>
              </a:spcBef>
              <a:buClr>
                <a:schemeClr val="bg1"/>
              </a:buClr>
              <a:defRPr/>
            </a:pPr>
            <a:endParaRPr lang="it-IT" sz="1800" kern="0" dirty="0">
              <a:solidFill>
                <a:schemeClr val="tx1"/>
              </a:solidFill>
              <a:latin typeface="Calibri" pitchFamily="34" charset="0"/>
              <a:cs typeface="+mn-cs"/>
            </a:endParaRPr>
          </a:p>
          <a:p>
            <a:pPr algn="just" eaLnBrk="0" hangingPunct="0">
              <a:lnSpc>
                <a:spcPct val="120000"/>
              </a:lnSpc>
              <a:spcBef>
                <a:spcPct val="20000"/>
              </a:spcBef>
              <a:buClr>
                <a:schemeClr val="bg1"/>
              </a:buClr>
              <a:defRPr/>
            </a:pPr>
            <a:endParaRPr lang="it-IT" sz="1800" kern="0" dirty="0">
              <a:solidFill>
                <a:schemeClr val="tx1"/>
              </a:solidFill>
              <a:latin typeface="Calibri" pitchFamily="34" charset="0"/>
              <a:cs typeface="+mn-cs"/>
            </a:endParaRPr>
          </a:p>
          <a:p>
            <a:pPr algn="just" eaLnBrk="0" hangingPunct="0">
              <a:lnSpc>
                <a:spcPct val="120000"/>
              </a:lnSpc>
              <a:spcBef>
                <a:spcPct val="20000"/>
              </a:spcBef>
              <a:buClr>
                <a:schemeClr val="bg1"/>
              </a:buClr>
              <a:defRPr/>
            </a:pPr>
            <a:endParaRPr lang="it-IT" sz="1800" kern="0" dirty="0">
              <a:solidFill>
                <a:schemeClr val="tx1"/>
              </a:solidFill>
              <a:latin typeface="Calibri" pitchFamily="34" charset="0"/>
              <a:cs typeface="+mn-cs"/>
            </a:endParaRPr>
          </a:p>
          <a:p>
            <a:pPr algn="just" eaLnBrk="0" hangingPunct="0">
              <a:lnSpc>
                <a:spcPct val="120000"/>
              </a:lnSpc>
              <a:spcBef>
                <a:spcPct val="20000"/>
              </a:spcBef>
              <a:buClr>
                <a:schemeClr val="bg1"/>
              </a:buClr>
              <a:buFontTx/>
              <a:buChar char="-"/>
              <a:defRPr/>
            </a:pPr>
            <a:endParaRPr lang="it-IT" sz="1800" i="1" kern="0" dirty="0">
              <a:latin typeface="+mn-lt"/>
              <a:cs typeface="+mn-cs"/>
            </a:endParaRPr>
          </a:p>
        </p:txBody>
      </p:sp>
      <p:sp>
        <p:nvSpPr>
          <p:cNvPr id="6148" name="Rettangolo 4"/>
          <p:cNvSpPr>
            <a:spLocks noChangeArrowheads="1"/>
          </p:cNvSpPr>
          <p:nvPr/>
        </p:nvSpPr>
        <p:spPr bwMode="auto">
          <a:xfrm>
            <a:off x="4214813" y="1000125"/>
            <a:ext cx="857250" cy="357188"/>
          </a:xfrm>
          <a:prstGeom prst="rect">
            <a:avLst/>
          </a:prstGeom>
          <a:solidFill>
            <a:schemeClr val="bg1"/>
          </a:solidFill>
          <a:ln w="9525">
            <a:noFill/>
            <a:miter lim="800000"/>
            <a:headEnd/>
            <a:tailEnd/>
          </a:ln>
        </p:spPr>
        <p:txBody>
          <a:bodyPr anchor="ctr"/>
          <a:lstStyle/>
          <a:p>
            <a:pPr marL="3175"/>
            <a:endParaRPr lang="en-US"/>
          </a:p>
        </p:txBody>
      </p:sp>
      <p:pic>
        <p:nvPicPr>
          <p:cNvPr id="6149" name="Picture 6"/>
          <p:cNvPicPr>
            <a:picLocks noChangeAspect="1" noChangeArrowheads="1"/>
          </p:cNvPicPr>
          <p:nvPr/>
        </p:nvPicPr>
        <p:blipFill>
          <a:blip r:embed="rId2"/>
          <a:srcRect/>
          <a:stretch>
            <a:fillRect/>
          </a:stretch>
        </p:blipFill>
        <p:spPr bwMode="auto">
          <a:xfrm>
            <a:off x="8072438" y="0"/>
            <a:ext cx="1071562" cy="1071563"/>
          </a:xfrm>
          <a:prstGeom prst="rect">
            <a:avLst/>
          </a:prstGeom>
          <a:noFill/>
          <a:ln w="9525">
            <a:noFill/>
            <a:miter lim="800000"/>
            <a:headEnd/>
            <a:tailEnd/>
          </a:ln>
        </p:spPr>
      </p:pic>
      <p:grpSp>
        <p:nvGrpSpPr>
          <p:cNvPr id="6150" name="Gruppo 3"/>
          <p:cNvGrpSpPr>
            <a:grpSpLocks/>
          </p:cNvGrpSpPr>
          <p:nvPr/>
        </p:nvGrpSpPr>
        <p:grpSpPr bwMode="auto">
          <a:xfrm>
            <a:off x="3714750" y="0"/>
            <a:ext cx="1928813" cy="1357313"/>
            <a:chOff x="3714744" y="-24"/>
            <a:chExt cx="1928826" cy="1357322"/>
          </a:xfrm>
        </p:grpSpPr>
        <p:sp>
          <p:nvSpPr>
            <p:cNvPr id="6152" name="Rettangolo 4"/>
            <p:cNvSpPr>
              <a:spLocks noChangeArrowheads="1"/>
            </p:cNvSpPr>
            <p:nvPr/>
          </p:nvSpPr>
          <p:spPr bwMode="auto">
            <a:xfrm>
              <a:off x="3714744" y="-24"/>
              <a:ext cx="1928826" cy="1000132"/>
            </a:xfrm>
            <a:prstGeom prst="rect">
              <a:avLst/>
            </a:prstGeom>
            <a:solidFill>
              <a:srgbClr val="0F5494"/>
            </a:solidFill>
            <a:ln w="9525">
              <a:noFill/>
              <a:miter lim="800000"/>
              <a:headEnd/>
              <a:tailEnd/>
            </a:ln>
          </p:spPr>
          <p:txBody>
            <a:bodyPr anchor="ctr"/>
            <a:lstStyle/>
            <a:p>
              <a:pPr marL="3175"/>
              <a:endParaRPr lang="en-US"/>
            </a:p>
          </p:txBody>
        </p:sp>
        <p:sp>
          <p:nvSpPr>
            <p:cNvPr id="6153" name="Rettangolo 5"/>
            <p:cNvSpPr>
              <a:spLocks noChangeArrowheads="1"/>
            </p:cNvSpPr>
            <p:nvPr/>
          </p:nvSpPr>
          <p:spPr bwMode="auto">
            <a:xfrm>
              <a:off x="4143372" y="1000108"/>
              <a:ext cx="1000132" cy="357190"/>
            </a:xfrm>
            <a:prstGeom prst="rect">
              <a:avLst/>
            </a:prstGeom>
            <a:solidFill>
              <a:schemeClr val="bg1"/>
            </a:solidFill>
            <a:ln w="9525">
              <a:noFill/>
              <a:miter lim="800000"/>
              <a:headEnd/>
              <a:tailEnd/>
            </a:ln>
          </p:spPr>
          <p:txBody>
            <a:bodyPr anchor="ctr"/>
            <a:lstStyle/>
            <a:p>
              <a:pPr marL="3175"/>
              <a:endParaRPr lang="en-US"/>
            </a:p>
          </p:txBody>
        </p:sp>
      </p:grpSp>
      <p:sp>
        <p:nvSpPr>
          <p:cNvPr id="10" name="Segnaposto contenuto 2"/>
          <p:cNvSpPr txBox="1">
            <a:spLocks/>
          </p:cNvSpPr>
          <p:nvPr/>
        </p:nvSpPr>
        <p:spPr>
          <a:xfrm>
            <a:off x="428625" y="928688"/>
            <a:ext cx="8215313" cy="5643562"/>
          </a:xfrm>
          <a:prstGeom prst="rect">
            <a:avLst/>
          </a:prstGeom>
        </p:spPr>
        <p:txBody>
          <a:bodyPr/>
          <a:lstStyle/>
          <a:p>
            <a:pPr algn="just" eaLnBrk="0" hangingPunct="0">
              <a:lnSpc>
                <a:spcPct val="120000"/>
              </a:lnSpc>
              <a:spcBef>
                <a:spcPts val="0"/>
              </a:spcBef>
              <a:buClr>
                <a:schemeClr val="bg1"/>
              </a:buClr>
              <a:defRPr/>
            </a:pPr>
            <a:r>
              <a:rPr lang="it-IT" sz="1800" u="sng" kern="0" dirty="0">
                <a:solidFill>
                  <a:schemeClr val="tx1"/>
                </a:solidFill>
                <a:latin typeface="Calibri" pitchFamily="34" charset="0"/>
                <a:cs typeface="Arial" pitchFamily="34" charset="0"/>
              </a:rPr>
              <a:t>b) Il Programma COSME</a:t>
            </a:r>
            <a:r>
              <a:rPr lang="it-IT" sz="1800" kern="0" dirty="0">
                <a:solidFill>
                  <a:schemeClr val="tx1"/>
                </a:solidFill>
                <a:latin typeface="Calibri" pitchFamily="34" charset="0"/>
                <a:cs typeface="Arial" pitchFamily="34" charset="0"/>
              </a:rPr>
              <a:t>				</a:t>
            </a:r>
          </a:p>
          <a:p>
            <a:pPr algn="just" eaLnBrk="0" hangingPunct="0">
              <a:lnSpc>
                <a:spcPct val="120000"/>
              </a:lnSpc>
              <a:spcBef>
                <a:spcPts val="0"/>
              </a:spcBef>
              <a:buClr>
                <a:schemeClr val="bg1"/>
              </a:buClr>
              <a:defRPr/>
            </a:pPr>
            <a:r>
              <a:rPr lang="it-IT" sz="1800" kern="0" dirty="0">
                <a:solidFill>
                  <a:schemeClr val="tx1"/>
                </a:solidFill>
                <a:latin typeface="Calibri" pitchFamily="34" charset="0"/>
                <a:cs typeface="Arial" pitchFamily="34" charset="0"/>
              </a:rPr>
              <a:t>  Cos’è								35</a:t>
            </a:r>
          </a:p>
          <a:p>
            <a:pPr algn="just" eaLnBrk="0" hangingPunct="0">
              <a:lnSpc>
                <a:spcPct val="120000"/>
              </a:lnSpc>
              <a:spcBef>
                <a:spcPts val="0"/>
              </a:spcBef>
              <a:buClr>
                <a:schemeClr val="bg1"/>
              </a:buClr>
              <a:buFont typeface="Arial" pitchFamily="34" charset="0"/>
              <a:buChar char="•"/>
              <a:defRPr/>
            </a:pPr>
            <a:r>
              <a:rPr lang="it-IT" sz="1800" kern="0" dirty="0">
                <a:solidFill>
                  <a:schemeClr val="tx1"/>
                </a:solidFill>
                <a:latin typeface="Calibri" pitchFamily="34" charset="0"/>
                <a:cs typeface="Arial" pitchFamily="34" charset="0"/>
              </a:rPr>
              <a:t>Obiettivi generali							36</a:t>
            </a:r>
          </a:p>
          <a:p>
            <a:pPr algn="just" eaLnBrk="0" hangingPunct="0">
              <a:lnSpc>
                <a:spcPct val="120000"/>
              </a:lnSpc>
              <a:spcBef>
                <a:spcPts val="0"/>
              </a:spcBef>
              <a:buClr>
                <a:schemeClr val="bg1"/>
              </a:buClr>
              <a:buFont typeface="Arial" pitchFamily="34" charset="0"/>
              <a:buChar char="•"/>
              <a:defRPr/>
            </a:pPr>
            <a:r>
              <a:rPr lang="it-IT" sz="1800" kern="0" dirty="0">
                <a:solidFill>
                  <a:schemeClr val="tx1"/>
                </a:solidFill>
                <a:latin typeface="Calibri" pitchFamily="34" charset="0"/>
                <a:cs typeface="Arial" pitchFamily="34" charset="0"/>
              </a:rPr>
              <a:t>Le quattro azioni							37</a:t>
            </a:r>
          </a:p>
          <a:p>
            <a:pPr lvl="1" algn="just" eaLnBrk="0" hangingPunct="0">
              <a:lnSpc>
                <a:spcPct val="120000"/>
              </a:lnSpc>
              <a:spcBef>
                <a:spcPts val="0"/>
              </a:spcBef>
              <a:buClr>
                <a:schemeClr val="bg1"/>
              </a:buClr>
              <a:buFont typeface="Arial" pitchFamily="34" charset="0"/>
              <a:buChar char="•"/>
              <a:defRPr/>
            </a:pPr>
            <a:r>
              <a:rPr lang="it-IT" sz="1800" kern="0" dirty="0">
                <a:solidFill>
                  <a:schemeClr val="tx1"/>
                </a:solidFill>
                <a:latin typeface="Calibri" pitchFamily="34" charset="0"/>
                <a:cs typeface="Arial" pitchFamily="34" charset="0"/>
              </a:rPr>
              <a:t>Azione 1							38</a:t>
            </a:r>
          </a:p>
          <a:p>
            <a:pPr lvl="1" algn="just" eaLnBrk="0" hangingPunct="0">
              <a:lnSpc>
                <a:spcPct val="120000"/>
              </a:lnSpc>
              <a:spcBef>
                <a:spcPts val="0"/>
              </a:spcBef>
              <a:buClr>
                <a:schemeClr val="bg1"/>
              </a:buClr>
              <a:buFont typeface="Arial" pitchFamily="34" charset="0"/>
              <a:buChar char="•"/>
              <a:defRPr/>
            </a:pPr>
            <a:r>
              <a:rPr lang="it-IT" sz="1800" kern="0" dirty="0">
                <a:solidFill>
                  <a:schemeClr val="tx1"/>
                </a:solidFill>
                <a:latin typeface="Calibri" pitchFamily="34" charset="0"/>
                <a:cs typeface="Arial" pitchFamily="34" charset="0"/>
              </a:rPr>
              <a:t>Azione 2							39</a:t>
            </a:r>
          </a:p>
          <a:p>
            <a:pPr lvl="1" algn="just" eaLnBrk="0" hangingPunct="0">
              <a:lnSpc>
                <a:spcPct val="120000"/>
              </a:lnSpc>
              <a:spcBef>
                <a:spcPts val="0"/>
              </a:spcBef>
              <a:buClr>
                <a:schemeClr val="bg1"/>
              </a:buClr>
              <a:buFont typeface="Arial" pitchFamily="34" charset="0"/>
              <a:buChar char="•"/>
              <a:defRPr/>
            </a:pPr>
            <a:r>
              <a:rPr lang="it-IT" sz="1800" kern="0" dirty="0">
                <a:solidFill>
                  <a:schemeClr val="tx1"/>
                </a:solidFill>
                <a:latin typeface="Calibri" pitchFamily="34" charset="0"/>
                <a:cs typeface="Arial" pitchFamily="34" charset="0"/>
              </a:rPr>
              <a:t>Azione 3							40</a:t>
            </a:r>
          </a:p>
          <a:p>
            <a:pPr lvl="1" algn="just" eaLnBrk="0" hangingPunct="0">
              <a:lnSpc>
                <a:spcPct val="120000"/>
              </a:lnSpc>
              <a:spcBef>
                <a:spcPts val="0"/>
              </a:spcBef>
              <a:buClr>
                <a:schemeClr val="bg1"/>
              </a:buClr>
              <a:buFont typeface="Arial" pitchFamily="34" charset="0"/>
              <a:buChar char="•"/>
              <a:defRPr/>
            </a:pPr>
            <a:r>
              <a:rPr lang="it-IT" sz="1800" kern="0" dirty="0">
                <a:solidFill>
                  <a:schemeClr val="tx1"/>
                </a:solidFill>
                <a:latin typeface="Calibri" pitchFamily="34" charset="0"/>
                <a:cs typeface="Arial" pitchFamily="34" charset="0"/>
              </a:rPr>
              <a:t>Azione 4							41</a:t>
            </a:r>
          </a:p>
          <a:p>
            <a:pPr algn="just" eaLnBrk="0" hangingPunct="0">
              <a:lnSpc>
                <a:spcPct val="120000"/>
              </a:lnSpc>
              <a:spcBef>
                <a:spcPts val="0"/>
              </a:spcBef>
              <a:buClr>
                <a:schemeClr val="bg1"/>
              </a:buClr>
              <a:buFont typeface="Arial" pitchFamily="34" charset="0"/>
              <a:buChar char="•"/>
              <a:defRPr/>
            </a:pPr>
            <a:r>
              <a:rPr lang="it-IT" sz="1800" kern="0" dirty="0">
                <a:solidFill>
                  <a:schemeClr val="tx1"/>
                </a:solidFill>
                <a:latin typeface="Calibri" pitchFamily="34" charset="0"/>
                <a:cs typeface="Arial" pitchFamily="34" charset="0"/>
              </a:rPr>
              <a:t>Paesi coinvolti e beneficiari						42</a:t>
            </a:r>
          </a:p>
          <a:p>
            <a:pPr algn="just" eaLnBrk="0" hangingPunct="0">
              <a:lnSpc>
                <a:spcPct val="120000"/>
              </a:lnSpc>
              <a:spcBef>
                <a:spcPts val="0"/>
              </a:spcBef>
              <a:buClr>
                <a:schemeClr val="bg1"/>
              </a:buClr>
              <a:buFont typeface="Arial" pitchFamily="34" charset="0"/>
              <a:buChar char="•"/>
              <a:defRPr/>
            </a:pPr>
            <a:r>
              <a:rPr lang="it-IT" sz="1800" kern="0" dirty="0">
                <a:solidFill>
                  <a:schemeClr val="tx1"/>
                </a:solidFill>
                <a:latin typeface="Calibri" pitchFamily="34" charset="0"/>
                <a:cs typeface="+mn-cs"/>
              </a:rPr>
              <a:t>Modalità							43</a:t>
            </a:r>
          </a:p>
          <a:p>
            <a:pPr algn="just" eaLnBrk="0" hangingPunct="0">
              <a:lnSpc>
                <a:spcPct val="120000"/>
              </a:lnSpc>
              <a:spcBef>
                <a:spcPts val="0"/>
              </a:spcBef>
              <a:buClr>
                <a:schemeClr val="bg1"/>
              </a:buClr>
              <a:buFont typeface="Arial" pitchFamily="34" charset="0"/>
              <a:buChar char="•"/>
              <a:defRPr/>
            </a:pPr>
            <a:r>
              <a:rPr lang="it-IT" sz="1800" kern="0" dirty="0">
                <a:solidFill>
                  <a:schemeClr val="tx1"/>
                </a:solidFill>
                <a:latin typeface="Calibri" pitchFamily="34" charset="0"/>
                <a:cs typeface="+mn-cs"/>
              </a:rPr>
              <a:t>Bandi Aperti							44</a:t>
            </a:r>
          </a:p>
          <a:p>
            <a:pPr algn="just" eaLnBrk="0" hangingPunct="0">
              <a:lnSpc>
                <a:spcPct val="120000"/>
              </a:lnSpc>
              <a:spcBef>
                <a:spcPts val="0"/>
              </a:spcBef>
              <a:buClr>
                <a:schemeClr val="bg1"/>
              </a:buClr>
              <a:defRPr/>
            </a:pPr>
            <a:r>
              <a:rPr lang="it-IT" sz="1800" u="sng" kern="0" dirty="0">
                <a:solidFill>
                  <a:schemeClr val="tx1"/>
                </a:solidFill>
                <a:latin typeface="Calibri" pitchFamily="34" charset="0"/>
                <a:cs typeface="Arial" pitchFamily="34" charset="0"/>
              </a:rPr>
              <a:t>c) Lo strumento per le PMI</a:t>
            </a:r>
            <a:r>
              <a:rPr lang="it-IT" sz="1800" kern="0" dirty="0">
                <a:solidFill>
                  <a:schemeClr val="tx1"/>
                </a:solidFill>
                <a:latin typeface="Calibri" pitchFamily="34" charset="0"/>
                <a:cs typeface="Arial" pitchFamily="34" charset="0"/>
              </a:rPr>
              <a:t>				</a:t>
            </a:r>
          </a:p>
          <a:p>
            <a:pPr algn="just" eaLnBrk="0" hangingPunct="0">
              <a:lnSpc>
                <a:spcPct val="120000"/>
              </a:lnSpc>
              <a:spcBef>
                <a:spcPts val="0"/>
              </a:spcBef>
              <a:buClr>
                <a:schemeClr val="bg1"/>
              </a:buClr>
              <a:defRPr/>
            </a:pPr>
            <a:r>
              <a:rPr lang="it-IT" sz="1800" kern="0" dirty="0">
                <a:solidFill>
                  <a:schemeClr val="tx1"/>
                </a:solidFill>
                <a:latin typeface="Calibri" pitchFamily="34" charset="0"/>
                <a:cs typeface="Arial" pitchFamily="34" charset="0"/>
              </a:rPr>
              <a:t>  Introduzione							46</a:t>
            </a:r>
          </a:p>
          <a:p>
            <a:pPr algn="just" eaLnBrk="0" hangingPunct="0">
              <a:lnSpc>
                <a:spcPct val="120000"/>
              </a:lnSpc>
              <a:spcBef>
                <a:spcPts val="0"/>
              </a:spcBef>
              <a:buClr>
                <a:schemeClr val="bg1"/>
              </a:buClr>
              <a:buFont typeface="Arial" pitchFamily="34" charset="0"/>
              <a:buChar char="•"/>
              <a:defRPr/>
            </a:pPr>
            <a:r>
              <a:rPr lang="it-IT" sz="1800" kern="0" dirty="0">
                <a:solidFill>
                  <a:schemeClr val="tx1"/>
                </a:solidFill>
                <a:latin typeface="Calibri" pitchFamily="34" charset="0"/>
                <a:cs typeface="Arial" pitchFamily="34" charset="0"/>
              </a:rPr>
              <a:t>La definizione europea di PMI					47</a:t>
            </a:r>
          </a:p>
          <a:p>
            <a:pPr algn="just" eaLnBrk="0" hangingPunct="0">
              <a:lnSpc>
                <a:spcPct val="120000"/>
              </a:lnSpc>
              <a:spcBef>
                <a:spcPts val="0"/>
              </a:spcBef>
              <a:buClr>
                <a:schemeClr val="bg1"/>
              </a:buClr>
              <a:buFont typeface="Arial" pitchFamily="34" charset="0"/>
              <a:buChar char="•"/>
              <a:defRPr/>
            </a:pPr>
            <a:r>
              <a:rPr lang="it-IT" sz="1800" kern="0" dirty="0">
                <a:solidFill>
                  <a:schemeClr val="tx1"/>
                </a:solidFill>
                <a:latin typeface="Calibri" pitchFamily="34" charset="0"/>
                <a:cs typeface="Arial" pitchFamily="34" charset="0"/>
              </a:rPr>
              <a:t>Tipologie di interventi: le tre fasi					49</a:t>
            </a:r>
          </a:p>
          <a:p>
            <a:pPr algn="just" eaLnBrk="0" hangingPunct="0">
              <a:lnSpc>
                <a:spcPct val="120000"/>
              </a:lnSpc>
              <a:spcBef>
                <a:spcPts val="0"/>
              </a:spcBef>
              <a:buClr>
                <a:schemeClr val="bg1"/>
              </a:buClr>
              <a:buFont typeface="Arial" pitchFamily="34" charset="0"/>
              <a:buChar char="•"/>
              <a:defRPr/>
            </a:pPr>
            <a:r>
              <a:rPr lang="it-IT" sz="1800" kern="0" dirty="0">
                <a:solidFill>
                  <a:schemeClr val="tx1"/>
                </a:solidFill>
                <a:latin typeface="Calibri" pitchFamily="34" charset="0"/>
                <a:cs typeface="Arial" pitchFamily="34" charset="0"/>
              </a:rPr>
              <a:t>Argomenti supportati						53</a:t>
            </a:r>
          </a:p>
          <a:p>
            <a:pPr algn="just" eaLnBrk="0" hangingPunct="0">
              <a:lnSpc>
                <a:spcPct val="120000"/>
              </a:lnSpc>
              <a:spcBef>
                <a:spcPts val="0"/>
              </a:spcBef>
              <a:buClr>
                <a:schemeClr val="bg1"/>
              </a:buClr>
              <a:buFont typeface="Arial" pitchFamily="34" charset="0"/>
              <a:buChar char="•"/>
              <a:defRPr/>
            </a:pPr>
            <a:r>
              <a:rPr lang="it-IT" sz="1800" kern="0" dirty="0">
                <a:solidFill>
                  <a:schemeClr val="tx1"/>
                </a:solidFill>
                <a:latin typeface="Calibri" pitchFamily="34" charset="0"/>
                <a:cs typeface="Arial" pitchFamily="34" charset="0"/>
              </a:rPr>
              <a:t>Scadenze							55</a:t>
            </a:r>
          </a:p>
          <a:p>
            <a:pPr algn="just" eaLnBrk="0" hangingPunct="0">
              <a:lnSpc>
                <a:spcPct val="120000"/>
              </a:lnSpc>
              <a:spcBef>
                <a:spcPts val="0"/>
              </a:spcBef>
              <a:buClr>
                <a:schemeClr val="bg1"/>
              </a:buClr>
              <a:buFont typeface="Arial" pitchFamily="34" charset="0"/>
              <a:buChar char="•"/>
              <a:defRPr/>
            </a:pPr>
            <a:endParaRPr lang="it-IT" sz="1800" kern="0" dirty="0">
              <a:solidFill>
                <a:schemeClr val="tx1"/>
              </a:solidFill>
              <a:latin typeface="Calibri" pitchFamily="34" charset="0"/>
              <a:cs typeface="Arial" pitchFamily="34" charset="0"/>
            </a:endParaRPr>
          </a:p>
          <a:p>
            <a:pPr algn="just" eaLnBrk="0" hangingPunct="0">
              <a:lnSpc>
                <a:spcPct val="120000"/>
              </a:lnSpc>
              <a:spcBef>
                <a:spcPts val="0"/>
              </a:spcBef>
              <a:buClr>
                <a:schemeClr val="bg1"/>
              </a:buClr>
              <a:defRPr/>
            </a:pPr>
            <a:endParaRPr lang="it-IT" sz="1800" kern="0" dirty="0">
              <a:latin typeface="+mn-lt"/>
              <a:cs typeface="+mn-c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C8DDFBD6-B12C-45EF-81D1-7BBAF4273686}" type="slidenum">
              <a:rPr lang="en-GB" smtClean="0"/>
              <a:pPr>
                <a:defRPr/>
              </a:pPr>
              <a:t>40</a:t>
            </a:fld>
            <a:endParaRPr lang="en-GB"/>
          </a:p>
        </p:txBody>
      </p:sp>
      <p:grpSp>
        <p:nvGrpSpPr>
          <p:cNvPr id="43011" name="Gruppo 9"/>
          <p:cNvGrpSpPr>
            <a:grpSpLocks/>
          </p:cNvGrpSpPr>
          <p:nvPr/>
        </p:nvGrpSpPr>
        <p:grpSpPr bwMode="auto">
          <a:xfrm>
            <a:off x="3714750" y="0"/>
            <a:ext cx="1928813" cy="1357313"/>
            <a:chOff x="3714744" y="-24"/>
            <a:chExt cx="1928826" cy="1357322"/>
          </a:xfrm>
        </p:grpSpPr>
        <p:sp>
          <p:nvSpPr>
            <p:cNvPr id="43015" name="Rettangolo 10"/>
            <p:cNvSpPr>
              <a:spLocks noChangeArrowheads="1"/>
            </p:cNvSpPr>
            <p:nvPr/>
          </p:nvSpPr>
          <p:spPr bwMode="auto">
            <a:xfrm>
              <a:off x="3714744" y="-24"/>
              <a:ext cx="1928826" cy="1000132"/>
            </a:xfrm>
            <a:prstGeom prst="rect">
              <a:avLst/>
            </a:prstGeom>
            <a:solidFill>
              <a:srgbClr val="0F5494"/>
            </a:solidFill>
            <a:ln w="9525">
              <a:noFill/>
              <a:miter lim="800000"/>
              <a:headEnd/>
              <a:tailEnd/>
            </a:ln>
          </p:spPr>
          <p:txBody>
            <a:bodyPr anchor="ctr"/>
            <a:lstStyle/>
            <a:p>
              <a:pPr marL="3175"/>
              <a:endParaRPr lang="en-US"/>
            </a:p>
          </p:txBody>
        </p:sp>
        <p:sp>
          <p:nvSpPr>
            <p:cNvPr id="43016" name="Rettangolo 11"/>
            <p:cNvSpPr>
              <a:spLocks noChangeArrowheads="1"/>
            </p:cNvSpPr>
            <p:nvPr/>
          </p:nvSpPr>
          <p:spPr bwMode="auto">
            <a:xfrm>
              <a:off x="4143372" y="1000108"/>
              <a:ext cx="1000132" cy="357190"/>
            </a:xfrm>
            <a:prstGeom prst="rect">
              <a:avLst/>
            </a:prstGeom>
            <a:solidFill>
              <a:schemeClr val="bg1"/>
            </a:solidFill>
            <a:ln w="9525">
              <a:noFill/>
              <a:miter lim="800000"/>
              <a:headEnd/>
              <a:tailEnd/>
            </a:ln>
          </p:spPr>
          <p:txBody>
            <a:bodyPr anchor="ctr"/>
            <a:lstStyle/>
            <a:p>
              <a:pPr marL="3175"/>
              <a:endParaRPr lang="en-US"/>
            </a:p>
          </p:txBody>
        </p:sp>
      </p:grpSp>
      <p:pic>
        <p:nvPicPr>
          <p:cNvPr id="43012" name="Picture 6"/>
          <p:cNvPicPr>
            <a:picLocks noChangeAspect="1" noChangeArrowheads="1"/>
          </p:cNvPicPr>
          <p:nvPr/>
        </p:nvPicPr>
        <p:blipFill>
          <a:blip r:embed="rId2"/>
          <a:srcRect/>
          <a:stretch>
            <a:fillRect/>
          </a:stretch>
        </p:blipFill>
        <p:spPr bwMode="auto">
          <a:xfrm>
            <a:off x="8072438" y="0"/>
            <a:ext cx="1071562" cy="1071563"/>
          </a:xfrm>
          <a:prstGeom prst="rect">
            <a:avLst/>
          </a:prstGeom>
          <a:noFill/>
          <a:ln w="9525">
            <a:noFill/>
            <a:miter lim="800000"/>
            <a:headEnd/>
            <a:tailEnd/>
          </a:ln>
        </p:spPr>
      </p:pic>
      <p:sp>
        <p:nvSpPr>
          <p:cNvPr id="7" name="CasellaDiTesto 6"/>
          <p:cNvSpPr txBox="1"/>
          <p:nvPr/>
        </p:nvSpPr>
        <p:spPr>
          <a:xfrm>
            <a:off x="214313" y="71438"/>
            <a:ext cx="7715250" cy="830262"/>
          </a:xfrm>
          <a:prstGeom prst="rect">
            <a:avLst/>
          </a:prstGeom>
          <a:noFill/>
        </p:spPr>
        <p:txBody>
          <a:bodyPr>
            <a:spAutoFit/>
          </a:bodyPr>
          <a:lstStyle/>
          <a:p>
            <a:pPr algn="just">
              <a:defRPr/>
            </a:pPr>
            <a:r>
              <a:rPr lang="it-IT" sz="2400" b="1" dirty="0">
                <a:solidFill>
                  <a:schemeClr val="bg1"/>
                </a:solidFill>
                <a:latin typeface="Calibri" pitchFamily="34" charset="0"/>
              </a:rPr>
              <a:t>Migliorare le condizioni quadro per la competitività e la sostenibilità delle imprese dell'Unione</a:t>
            </a:r>
            <a:endParaRPr lang="it-IT" sz="2200" b="1" u="sng" dirty="0">
              <a:solidFill>
                <a:schemeClr val="bg1"/>
              </a:solidFill>
              <a:effectLst>
                <a:outerShdw blurRad="38100" dist="38100" dir="2700000" algn="tl">
                  <a:srgbClr val="000000">
                    <a:alpha val="43137"/>
                  </a:srgbClr>
                </a:outerShdw>
              </a:effectLst>
              <a:latin typeface="Calibri" pitchFamily="34" charset="0"/>
            </a:endParaRPr>
          </a:p>
        </p:txBody>
      </p:sp>
      <p:sp>
        <p:nvSpPr>
          <p:cNvPr id="43014" name="CasellaDiTesto 3"/>
          <p:cNvSpPr txBox="1">
            <a:spLocks noChangeArrowheads="1"/>
          </p:cNvSpPr>
          <p:nvPr/>
        </p:nvSpPr>
        <p:spPr bwMode="auto">
          <a:xfrm>
            <a:off x="285750" y="1733550"/>
            <a:ext cx="8572500" cy="3624263"/>
          </a:xfrm>
          <a:prstGeom prst="rect">
            <a:avLst/>
          </a:prstGeom>
          <a:noFill/>
          <a:ln w="9525">
            <a:noFill/>
            <a:miter lim="800000"/>
            <a:headEnd/>
            <a:tailEnd/>
          </a:ln>
        </p:spPr>
        <p:txBody>
          <a:bodyPr>
            <a:spAutoFit/>
          </a:bodyPr>
          <a:lstStyle/>
          <a:p>
            <a:pPr algn="just">
              <a:lnSpc>
                <a:spcPct val="150000"/>
              </a:lnSpc>
              <a:buFont typeface="Wingdings" pitchFamily="2" charset="2"/>
              <a:buChar char="ü"/>
            </a:pPr>
            <a:r>
              <a:rPr lang="it-IT" sz="1700">
                <a:solidFill>
                  <a:schemeClr val="tx1"/>
                </a:solidFill>
                <a:latin typeface="Calibri" pitchFamily="34" charset="0"/>
              </a:rPr>
              <a:t>Azioni volte a migliorare le condizioni quadro per la competitività e la sostenibilità delle imprese dell'Unione, in particolare delle PMI, in modo da rendere più efficaci, coerenti e coordinate le politiche nazionali e regionali a favore della competitività, della sostenibilità e della crescita delle imprese dell'Unione. </a:t>
            </a:r>
          </a:p>
          <a:p>
            <a:pPr algn="just">
              <a:lnSpc>
                <a:spcPct val="150000"/>
              </a:lnSpc>
            </a:pPr>
            <a:endParaRPr lang="it-IT" sz="1700">
              <a:solidFill>
                <a:schemeClr val="tx1"/>
              </a:solidFill>
              <a:latin typeface="Calibri" pitchFamily="34" charset="0"/>
            </a:endParaRPr>
          </a:p>
          <a:p>
            <a:pPr algn="just">
              <a:lnSpc>
                <a:spcPct val="150000"/>
              </a:lnSpc>
              <a:buFont typeface="Wingdings" pitchFamily="2" charset="2"/>
              <a:buChar char="ü"/>
            </a:pPr>
            <a:r>
              <a:rPr lang="it-IT" sz="1700">
                <a:solidFill>
                  <a:schemeClr val="tx1"/>
                </a:solidFill>
                <a:latin typeface="Calibri" pitchFamily="34" charset="0"/>
              </a:rPr>
              <a:t> Azioni specifiche volte a migliorare le condizioni generali per le imprese, in particolare le PMI, riducendo ed evitando gli oneri amministrativi e normativi eccessivi. </a:t>
            </a:r>
          </a:p>
          <a:p>
            <a:pPr algn="just">
              <a:lnSpc>
                <a:spcPct val="150000"/>
              </a:lnSpc>
            </a:pPr>
            <a:endParaRPr lang="it-IT" sz="1700">
              <a:solidFill>
                <a:schemeClr val="tx1"/>
              </a:solidFill>
              <a:latin typeface="Calibri" pitchFamily="34" charset="0"/>
            </a:endParaRPr>
          </a:p>
          <a:p>
            <a:pPr algn="just">
              <a:lnSpc>
                <a:spcPct val="150000"/>
              </a:lnSpc>
              <a:buFont typeface="Wingdings" pitchFamily="2" charset="2"/>
              <a:buChar char="ü"/>
            </a:pPr>
            <a:r>
              <a:rPr lang="it-IT" sz="1700">
                <a:solidFill>
                  <a:schemeClr val="tx1"/>
                </a:solidFill>
                <a:latin typeface="Calibri" pitchFamily="34" charset="0"/>
              </a:rPr>
              <a:t>Azioni volte a sviluppare nuove strategie di competitività e sviluppo delle imprese.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1A8BAB9E-AE4F-4A92-9472-938F6A06999B}" type="slidenum">
              <a:rPr lang="en-GB" smtClean="0"/>
              <a:pPr>
                <a:defRPr/>
              </a:pPr>
              <a:t>41</a:t>
            </a:fld>
            <a:endParaRPr lang="en-GB"/>
          </a:p>
        </p:txBody>
      </p:sp>
      <p:grpSp>
        <p:nvGrpSpPr>
          <p:cNvPr id="44035" name="Gruppo 9"/>
          <p:cNvGrpSpPr>
            <a:grpSpLocks/>
          </p:cNvGrpSpPr>
          <p:nvPr/>
        </p:nvGrpSpPr>
        <p:grpSpPr bwMode="auto">
          <a:xfrm>
            <a:off x="3714750" y="0"/>
            <a:ext cx="1928813" cy="1357313"/>
            <a:chOff x="3714744" y="-24"/>
            <a:chExt cx="1928826" cy="1357322"/>
          </a:xfrm>
        </p:grpSpPr>
        <p:sp>
          <p:nvSpPr>
            <p:cNvPr id="44039" name="Rettangolo 10"/>
            <p:cNvSpPr>
              <a:spLocks noChangeArrowheads="1"/>
            </p:cNvSpPr>
            <p:nvPr/>
          </p:nvSpPr>
          <p:spPr bwMode="auto">
            <a:xfrm>
              <a:off x="3714744" y="-24"/>
              <a:ext cx="1928826" cy="1000132"/>
            </a:xfrm>
            <a:prstGeom prst="rect">
              <a:avLst/>
            </a:prstGeom>
            <a:solidFill>
              <a:srgbClr val="0F5494"/>
            </a:solidFill>
            <a:ln w="9525">
              <a:noFill/>
              <a:miter lim="800000"/>
              <a:headEnd/>
              <a:tailEnd/>
            </a:ln>
          </p:spPr>
          <p:txBody>
            <a:bodyPr anchor="ctr"/>
            <a:lstStyle/>
            <a:p>
              <a:pPr marL="3175"/>
              <a:endParaRPr lang="en-US"/>
            </a:p>
          </p:txBody>
        </p:sp>
        <p:sp>
          <p:nvSpPr>
            <p:cNvPr id="44040" name="Rettangolo 11"/>
            <p:cNvSpPr>
              <a:spLocks noChangeArrowheads="1"/>
            </p:cNvSpPr>
            <p:nvPr/>
          </p:nvSpPr>
          <p:spPr bwMode="auto">
            <a:xfrm>
              <a:off x="4143372" y="1000108"/>
              <a:ext cx="1000132" cy="357190"/>
            </a:xfrm>
            <a:prstGeom prst="rect">
              <a:avLst/>
            </a:prstGeom>
            <a:solidFill>
              <a:schemeClr val="bg1"/>
            </a:solidFill>
            <a:ln w="9525">
              <a:noFill/>
              <a:miter lim="800000"/>
              <a:headEnd/>
              <a:tailEnd/>
            </a:ln>
          </p:spPr>
          <p:txBody>
            <a:bodyPr anchor="ctr"/>
            <a:lstStyle/>
            <a:p>
              <a:pPr marL="3175"/>
              <a:endParaRPr lang="en-US"/>
            </a:p>
          </p:txBody>
        </p:sp>
      </p:grpSp>
      <p:pic>
        <p:nvPicPr>
          <p:cNvPr id="44036" name="Picture 6"/>
          <p:cNvPicPr>
            <a:picLocks noChangeAspect="1" noChangeArrowheads="1"/>
          </p:cNvPicPr>
          <p:nvPr/>
        </p:nvPicPr>
        <p:blipFill>
          <a:blip r:embed="rId2"/>
          <a:srcRect/>
          <a:stretch>
            <a:fillRect/>
          </a:stretch>
        </p:blipFill>
        <p:spPr bwMode="auto">
          <a:xfrm>
            <a:off x="8072438" y="0"/>
            <a:ext cx="1071562" cy="1071563"/>
          </a:xfrm>
          <a:prstGeom prst="rect">
            <a:avLst/>
          </a:prstGeom>
          <a:noFill/>
          <a:ln w="9525">
            <a:noFill/>
            <a:miter lim="800000"/>
            <a:headEnd/>
            <a:tailEnd/>
          </a:ln>
        </p:spPr>
      </p:pic>
      <p:sp>
        <p:nvSpPr>
          <p:cNvPr id="7" name="CasellaDiTesto 6"/>
          <p:cNvSpPr txBox="1"/>
          <p:nvPr/>
        </p:nvSpPr>
        <p:spPr>
          <a:xfrm>
            <a:off x="142875" y="71438"/>
            <a:ext cx="7786688" cy="830262"/>
          </a:xfrm>
          <a:prstGeom prst="rect">
            <a:avLst/>
          </a:prstGeom>
          <a:noFill/>
        </p:spPr>
        <p:txBody>
          <a:bodyPr>
            <a:spAutoFit/>
          </a:bodyPr>
          <a:lstStyle/>
          <a:p>
            <a:pPr algn="just">
              <a:defRPr/>
            </a:pPr>
            <a:r>
              <a:rPr lang="it-IT" sz="2400" b="1" dirty="0">
                <a:solidFill>
                  <a:schemeClr val="bg1"/>
                </a:solidFill>
                <a:latin typeface="Calibri" pitchFamily="34" charset="0"/>
              </a:rPr>
              <a:t>Promuovere lo spirito imprenditoriale e la cultura dell'imprenditorialità</a:t>
            </a:r>
            <a:endParaRPr lang="it-IT" sz="2400" b="1" u="sng" dirty="0">
              <a:solidFill>
                <a:schemeClr val="bg1"/>
              </a:solidFill>
              <a:effectLst>
                <a:outerShdw blurRad="38100" dist="38100" dir="2700000" algn="tl">
                  <a:srgbClr val="000000">
                    <a:alpha val="43137"/>
                  </a:srgbClr>
                </a:outerShdw>
              </a:effectLst>
              <a:latin typeface="Calibri" pitchFamily="34" charset="0"/>
            </a:endParaRPr>
          </a:p>
        </p:txBody>
      </p:sp>
      <p:sp>
        <p:nvSpPr>
          <p:cNvPr id="44038" name="CasellaDiTesto 3"/>
          <p:cNvSpPr txBox="1">
            <a:spLocks noChangeArrowheads="1"/>
          </p:cNvSpPr>
          <p:nvPr/>
        </p:nvSpPr>
        <p:spPr bwMode="auto">
          <a:xfrm>
            <a:off x="285750" y="1555750"/>
            <a:ext cx="8572500" cy="4016375"/>
          </a:xfrm>
          <a:prstGeom prst="rect">
            <a:avLst/>
          </a:prstGeom>
          <a:noFill/>
          <a:ln w="9525">
            <a:noFill/>
            <a:miter lim="800000"/>
            <a:headEnd/>
            <a:tailEnd/>
          </a:ln>
        </p:spPr>
        <p:txBody>
          <a:bodyPr>
            <a:spAutoFit/>
          </a:bodyPr>
          <a:lstStyle/>
          <a:p>
            <a:pPr algn="just">
              <a:lnSpc>
                <a:spcPct val="150000"/>
              </a:lnSpc>
              <a:buFont typeface="Wingdings" pitchFamily="2" charset="2"/>
              <a:buChar char="ü"/>
            </a:pPr>
            <a:r>
              <a:rPr lang="it-IT" sz="1700">
                <a:solidFill>
                  <a:schemeClr val="tx1"/>
                </a:solidFill>
                <a:latin typeface="Calibri" pitchFamily="34" charset="0"/>
              </a:rPr>
              <a:t>Azioni per il sostegno di un contesto economico e di una cultura imprenditoriale che propizi la costituzione di imprese sostenibili, la loro crescita, il trasferimento di imprese. </a:t>
            </a:r>
          </a:p>
          <a:p>
            <a:pPr algn="just">
              <a:lnSpc>
                <a:spcPct val="150000"/>
              </a:lnSpc>
            </a:pPr>
            <a:endParaRPr lang="it-IT" sz="1700">
              <a:solidFill>
                <a:schemeClr val="tx1"/>
              </a:solidFill>
              <a:latin typeface="Calibri" pitchFamily="34" charset="0"/>
            </a:endParaRPr>
          </a:p>
          <a:p>
            <a:pPr algn="just">
              <a:lnSpc>
                <a:spcPct val="150000"/>
              </a:lnSpc>
              <a:buFont typeface="Wingdings" pitchFamily="2" charset="2"/>
              <a:buChar char="ü"/>
            </a:pPr>
            <a:r>
              <a:rPr lang="it-IT" sz="1700">
                <a:solidFill>
                  <a:schemeClr val="tx1"/>
                </a:solidFill>
                <a:latin typeface="Calibri" pitchFamily="34" charset="0"/>
              </a:rPr>
              <a:t>Sostegno alle misure prese dagli Stati membri per creare e facilitare l'istruzione, la formazione, le competenze e gli atteggiamenti imprenditoriali, in particolare tra i nuovi e i potenziali imprenditori </a:t>
            </a:r>
          </a:p>
          <a:p>
            <a:pPr algn="just">
              <a:lnSpc>
                <a:spcPct val="150000"/>
              </a:lnSpc>
            </a:pPr>
            <a:endParaRPr lang="it-IT" sz="1700">
              <a:solidFill>
                <a:schemeClr val="tx1"/>
              </a:solidFill>
              <a:latin typeface="Calibri" pitchFamily="34" charset="0"/>
            </a:endParaRPr>
          </a:p>
          <a:p>
            <a:pPr algn="just">
              <a:lnSpc>
                <a:spcPct val="150000"/>
              </a:lnSpc>
            </a:pPr>
            <a:r>
              <a:rPr lang="it-IT" sz="1700">
                <a:solidFill>
                  <a:schemeClr val="tx1"/>
                </a:solidFill>
                <a:latin typeface="Calibri" pitchFamily="34" charset="0"/>
              </a:rPr>
              <a:t>Il Programma COSME sostiene anche la rete Enterprise Europe Network allo scopo di fornire servizi integrati di sostegno alle imprese per le PMI dell’UE che vogliono esplorare le opportunità offerte dal mercato interno e dai Paesi Terzi.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70FA823A-CB91-4E69-8E89-D81B8AE74C13}" type="slidenum">
              <a:rPr lang="en-GB" smtClean="0"/>
              <a:pPr>
                <a:defRPr/>
              </a:pPr>
              <a:t>42</a:t>
            </a:fld>
            <a:endParaRPr lang="en-GB"/>
          </a:p>
        </p:txBody>
      </p:sp>
      <p:grpSp>
        <p:nvGrpSpPr>
          <p:cNvPr id="45059" name="Gruppo 9"/>
          <p:cNvGrpSpPr>
            <a:grpSpLocks/>
          </p:cNvGrpSpPr>
          <p:nvPr/>
        </p:nvGrpSpPr>
        <p:grpSpPr bwMode="auto">
          <a:xfrm>
            <a:off x="3714750" y="0"/>
            <a:ext cx="1928813" cy="1357313"/>
            <a:chOff x="3714744" y="-24"/>
            <a:chExt cx="1928826" cy="1357322"/>
          </a:xfrm>
        </p:grpSpPr>
        <p:sp>
          <p:nvSpPr>
            <p:cNvPr id="45063" name="Rettangolo 10"/>
            <p:cNvSpPr>
              <a:spLocks noChangeArrowheads="1"/>
            </p:cNvSpPr>
            <p:nvPr/>
          </p:nvSpPr>
          <p:spPr bwMode="auto">
            <a:xfrm>
              <a:off x="3714744" y="-24"/>
              <a:ext cx="1928826" cy="1000132"/>
            </a:xfrm>
            <a:prstGeom prst="rect">
              <a:avLst/>
            </a:prstGeom>
            <a:solidFill>
              <a:srgbClr val="0F5494"/>
            </a:solidFill>
            <a:ln w="9525">
              <a:noFill/>
              <a:miter lim="800000"/>
              <a:headEnd/>
              <a:tailEnd/>
            </a:ln>
          </p:spPr>
          <p:txBody>
            <a:bodyPr anchor="ctr"/>
            <a:lstStyle/>
            <a:p>
              <a:pPr marL="3175"/>
              <a:endParaRPr lang="en-US"/>
            </a:p>
          </p:txBody>
        </p:sp>
        <p:sp>
          <p:nvSpPr>
            <p:cNvPr id="45064" name="Rettangolo 11"/>
            <p:cNvSpPr>
              <a:spLocks noChangeArrowheads="1"/>
            </p:cNvSpPr>
            <p:nvPr/>
          </p:nvSpPr>
          <p:spPr bwMode="auto">
            <a:xfrm>
              <a:off x="4143372" y="1000108"/>
              <a:ext cx="1000132" cy="357190"/>
            </a:xfrm>
            <a:prstGeom prst="rect">
              <a:avLst/>
            </a:prstGeom>
            <a:solidFill>
              <a:schemeClr val="bg1"/>
            </a:solidFill>
            <a:ln w="9525">
              <a:noFill/>
              <a:miter lim="800000"/>
              <a:headEnd/>
              <a:tailEnd/>
            </a:ln>
          </p:spPr>
          <p:txBody>
            <a:bodyPr anchor="ctr"/>
            <a:lstStyle/>
            <a:p>
              <a:pPr marL="3175"/>
              <a:endParaRPr lang="en-US"/>
            </a:p>
          </p:txBody>
        </p:sp>
      </p:grpSp>
      <p:pic>
        <p:nvPicPr>
          <p:cNvPr id="45060" name="Picture 6"/>
          <p:cNvPicPr>
            <a:picLocks noChangeAspect="1" noChangeArrowheads="1"/>
          </p:cNvPicPr>
          <p:nvPr/>
        </p:nvPicPr>
        <p:blipFill>
          <a:blip r:embed="rId2"/>
          <a:srcRect/>
          <a:stretch>
            <a:fillRect/>
          </a:stretch>
        </p:blipFill>
        <p:spPr bwMode="auto">
          <a:xfrm>
            <a:off x="8072438" y="0"/>
            <a:ext cx="1071562" cy="1071563"/>
          </a:xfrm>
          <a:prstGeom prst="rect">
            <a:avLst/>
          </a:prstGeom>
          <a:noFill/>
          <a:ln w="9525">
            <a:noFill/>
            <a:miter lim="800000"/>
            <a:headEnd/>
            <a:tailEnd/>
          </a:ln>
        </p:spPr>
      </p:pic>
      <p:sp>
        <p:nvSpPr>
          <p:cNvPr id="7" name="CasellaDiTesto 6"/>
          <p:cNvSpPr txBox="1"/>
          <p:nvPr/>
        </p:nvSpPr>
        <p:spPr>
          <a:xfrm>
            <a:off x="214313" y="201613"/>
            <a:ext cx="8643937" cy="584200"/>
          </a:xfrm>
          <a:prstGeom prst="rect">
            <a:avLst/>
          </a:prstGeom>
          <a:noFill/>
        </p:spPr>
        <p:txBody>
          <a:bodyPr>
            <a:spAutoFit/>
          </a:bodyPr>
          <a:lstStyle/>
          <a:p>
            <a:pPr>
              <a:defRPr/>
            </a:pPr>
            <a:r>
              <a:rPr lang="en-US" sz="3200" b="1" u="sng" dirty="0" err="1">
                <a:solidFill>
                  <a:schemeClr val="bg1"/>
                </a:solidFill>
                <a:effectLst>
                  <a:outerShdw blurRad="38100" dist="38100" dir="2700000" algn="tl">
                    <a:srgbClr val="000000">
                      <a:alpha val="43137"/>
                    </a:srgbClr>
                  </a:outerShdw>
                </a:effectLst>
                <a:latin typeface="Calibri" pitchFamily="34" charset="0"/>
              </a:rPr>
              <a:t>Paesi</a:t>
            </a:r>
            <a:r>
              <a:rPr lang="en-US" sz="3200" b="1" u="sng" dirty="0">
                <a:solidFill>
                  <a:schemeClr val="bg1"/>
                </a:solidFill>
                <a:effectLst>
                  <a:outerShdw blurRad="38100" dist="38100" dir="2700000" algn="tl">
                    <a:srgbClr val="000000">
                      <a:alpha val="43137"/>
                    </a:srgbClr>
                  </a:outerShdw>
                </a:effectLst>
                <a:latin typeface="Calibri" pitchFamily="34" charset="0"/>
              </a:rPr>
              <a:t> </a:t>
            </a:r>
            <a:r>
              <a:rPr lang="en-US" sz="3200" b="1" u="sng" dirty="0" err="1">
                <a:solidFill>
                  <a:schemeClr val="bg1"/>
                </a:solidFill>
                <a:effectLst>
                  <a:outerShdw blurRad="38100" dist="38100" dir="2700000" algn="tl">
                    <a:srgbClr val="000000">
                      <a:alpha val="43137"/>
                    </a:srgbClr>
                  </a:outerShdw>
                </a:effectLst>
                <a:latin typeface="Calibri" pitchFamily="34" charset="0"/>
              </a:rPr>
              <a:t>coinvolti</a:t>
            </a:r>
            <a:r>
              <a:rPr lang="en-US" sz="3200" b="1" u="sng" dirty="0">
                <a:solidFill>
                  <a:schemeClr val="bg1"/>
                </a:solidFill>
                <a:effectLst>
                  <a:outerShdw blurRad="38100" dist="38100" dir="2700000" algn="tl">
                    <a:srgbClr val="000000">
                      <a:alpha val="43137"/>
                    </a:srgbClr>
                  </a:outerShdw>
                </a:effectLst>
                <a:latin typeface="Calibri" pitchFamily="34" charset="0"/>
              </a:rPr>
              <a:t> e </a:t>
            </a:r>
            <a:r>
              <a:rPr lang="en-US" sz="3200" b="1" u="sng" dirty="0" err="1">
                <a:solidFill>
                  <a:schemeClr val="bg1"/>
                </a:solidFill>
                <a:effectLst>
                  <a:outerShdw blurRad="38100" dist="38100" dir="2700000" algn="tl">
                    <a:srgbClr val="000000">
                      <a:alpha val="43137"/>
                    </a:srgbClr>
                  </a:outerShdw>
                </a:effectLst>
                <a:latin typeface="Calibri" pitchFamily="34" charset="0"/>
              </a:rPr>
              <a:t>beneficiari</a:t>
            </a:r>
            <a:endParaRPr lang="en-US" sz="3200" b="1" u="sng" dirty="0">
              <a:solidFill>
                <a:schemeClr val="bg1"/>
              </a:solidFill>
              <a:effectLst>
                <a:outerShdw blurRad="38100" dist="38100" dir="2700000" algn="tl">
                  <a:srgbClr val="000000">
                    <a:alpha val="43137"/>
                  </a:srgbClr>
                </a:outerShdw>
              </a:effectLst>
              <a:latin typeface="Calibri" pitchFamily="34" charset="0"/>
            </a:endParaRPr>
          </a:p>
        </p:txBody>
      </p:sp>
      <p:sp>
        <p:nvSpPr>
          <p:cNvPr id="45062" name="CasellaDiTesto 3"/>
          <p:cNvSpPr txBox="1">
            <a:spLocks noChangeArrowheads="1"/>
          </p:cNvSpPr>
          <p:nvPr/>
        </p:nvSpPr>
        <p:spPr bwMode="auto">
          <a:xfrm>
            <a:off x="285750" y="1500188"/>
            <a:ext cx="8572500" cy="4408487"/>
          </a:xfrm>
          <a:prstGeom prst="rect">
            <a:avLst/>
          </a:prstGeom>
          <a:noFill/>
          <a:ln w="9525">
            <a:noFill/>
            <a:miter lim="800000"/>
            <a:headEnd/>
            <a:tailEnd/>
          </a:ln>
        </p:spPr>
        <p:txBody>
          <a:bodyPr>
            <a:spAutoFit/>
          </a:bodyPr>
          <a:lstStyle/>
          <a:p>
            <a:pPr algn="just">
              <a:lnSpc>
                <a:spcPct val="150000"/>
              </a:lnSpc>
            </a:pPr>
            <a:r>
              <a:rPr lang="it-IT" sz="1700" dirty="0">
                <a:solidFill>
                  <a:schemeClr val="tx1"/>
                </a:solidFill>
                <a:latin typeface="Calibri" pitchFamily="34" charset="0"/>
              </a:rPr>
              <a:t>COSME 2014-2020 è destinato ai 28 Paesi dell’Area UE, ai Paesi potenziali candidati per un futuro ingresso nell’Unione (Albania, Bosnia Erzegovina, Kosovo), ai Paesi candidati (Islanda, Ex Repubblica iugoslava di Macedonia, Montenegro, Turchia, Serbia), ai Paesi ENPI e ai Paesi EFTA/SEE. Nello specifico il programma si rivolge a tre tipi di destinatari:</a:t>
            </a:r>
          </a:p>
          <a:p>
            <a:pPr algn="just">
              <a:lnSpc>
                <a:spcPct val="150000"/>
              </a:lnSpc>
            </a:pPr>
            <a:endParaRPr lang="it-IT" sz="1700" dirty="0">
              <a:solidFill>
                <a:schemeClr val="tx1"/>
              </a:solidFill>
              <a:latin typeface="Calibri" pitchFamily="34" charset="0"/>
            </a:endParaRPr>
          </a:p>
          <a:p>
            <a:pPr algn="just">
              <a:lnSpc>
                <a:spcPct val="150000"/>
              </a:lnSpc>
              <a:buFont typeface="Wingdings" pitchFamily="2" charset="2"/>
              <a:buChar char="Ø"/>
            </a:pPr>
            <a:r>
              <a:rPr lang="it-IT" sz="1700" dirty="0">
                <a:solidFill>
                  <a:schemeClr val="tx1"/>
                </a:solidFill>
                <a:latin typeface="Calibri" pitchFamily="34" charset="0"/>
              </a:rPr>
              <a:t> Imprenditori già attivi sul mercato, in particolare piccole realtà imprenditoriali (PMI): accesso semplificato a fondi per sviluppo, consolidamento o crescita del loro business</a:t>
            </a:r>
          </a:p>
          <a:p>
            <a:pPr algn="just">
              <a:lnSpc>
                <a:spcPct val="150000"/>
              </a:lnSpc>
              <a:buFont typeface="Wingdings" pitchFamily="2" charset="2"/>
              <a:buChar char="Ø"/>
            </a:pPr>
            <a:r>
              <a:rPr lang="it-IT" sz="1700" dirty="0">
                <a:solidFill>
                  <a:schemeClr val="tx1"/>
                </a:solidFill>
                <a:latin typeface="Calibri" pitchFamily="34" charset="0"/>
              </a:rPr>
              <a:t> </a:t>
            </a:r>
            <a:r>
              <a:rPr lang="it-IT" sz="1700" dirty="0" smtClean="0">
                <a:solidFill>
                  <a:schemeClr val="tx1"/>
                </a:solidFill>
                <a:latin typeface="Calibri" pitchFamily="34" charset="0"/>
              </a:rPr>
              <a:t>Nuovi imprenditori </a:t>
            </a:r>
            <a:r>
              <a:rPr lang="it-IT" sz="1700" dirty="0">
                <a:solidFill>
                  <a:schemeClr val="tx1"/>
                </a:solidFill>
                <a:latin typeface="Calibri" pitchFamily="34" charset="0"/>
              </a:rPr>
              <a:t>(inclusi giovani imprenditori): assistenza durante l’impostazione dei loro progetti d’impresa</a:t>
            </a:r>
          </a:p>
          <a:p>
            <a:pPr algn="just">
              <a:lnSpc>
                <a:spcPct val="150000"/>
              </a:lnSpc>
              <a:buFont typeface="Wingdings" pitchFamily="2" charset="2"/>
              <a:buChar char="Ø"/>
            </a:pPr>
            <a:r>
              <a:rPr lang="it-IT" sz="1700" dirty="0">
                <a:solidFill>
                  <a:schemeClr val="tx1"/>
                </a:solidFill>
                <a:latin typeface="Calibri" pitchFamily="34" charset="0"/>
              </a:rPr>
              <a:t> Autorità nazionali, regionali, locali: la pubblica amministrazione riceverà strumenti per attuare riforme volte al miglioramento del contesto per il business.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DA3DAB8F-2230-4545-B80A-8FFAF082E9EF}" type="slidenum">
              <a:rPr lang="en-GB" smtClean="0"/>
              <a:pPr>
                <a:defRPr/>
              </a:pPr>
              <a:t>43</a:t>
            </a:fld>
            <a:endParaRPr lang="en-GB"/>
          </a:p>
        </p:txBody>
      </p:sp>
      <p:grpSp>
        <p:nvGrpSpPr>
          <p:cNvPr id="46083" name="Gruppo 9"/>
          <p:cNvGrpSpPr>
            <a:grpSpLocks/>
          </p:cNvGrpSpPr>
          <p:nvPr/>
        </p:nvGrpSpPr>
        <p:grpSpPr bwMode="auto">
          <a:xfrm>
            <a:off x="3714750" y="0"/>
            <a:ext cx="1928813" cy="1357313"/>
            <a:chOff x="3714744" y="-24"/>
            <a:chExt cx="1928826" cy="1357322"/>
          </a:xfrm>
        </p:grpSpPr>
        <p:sp>
          <p:nvSpPr>
            <p:cNvPr id="46101" name="Rettangolo 10"/>
            <p:cNvSpPr>
              <a:spLocks noChangeArrowheads="1"/>
            </p:cNvSpPr>
            <p:nvPr/>
          </p:nvSpPr>
          <p:spPr bwMode="auto">
            <a:xfrm>
              <a:off x="3714744" y="-24"/>
              <a:ext cx="1928826" cy="1000132"/>
            </a:xfrm>
            <a:prstGeom prst="rect">
              <a:avLst/>
            </a:prstGeom>
            <a:solidFill>
              <a:srgbClr val="0F5494"/>
            </a:solidFill>
            <a:ln w="9525">
              <a:noFill/>
              <a:miter lim="800000"/>
              <a:headEnd/>
              <a:tailEnd/>
            </a:ln>
          </p:spPr>
          <p:txBody>
            <a:bodyPr anchor="ctr"/>
            <a:lstStyle/>
            <a:p>
              <a:pPr marL="3175"/>
              <a:endParaRPr lang="en-US"/>
            </a:p>
          </p:txBody>
        </p:sp>
        <p:sp>
          <p:nvSpPr>
            <p:cNvPr id="46102" name="Rettangolo 11"/>
            <p:cNvSpPr>
              <a:spLocks noChangeArrowheads="1"/>
            </p:cNvSpPr>
            <p:nvPr/>
          </p:nvSpPr>
          <p:spPr bwMode="auto">
            <a:xfrm>
              <a:off x="4143372" y="1000108"/>
              <a:ext cx="1000132" cy="357190"/>
            </a:xfrm>
            <a:prstGeom prst="rect">
              <a:avLst/>
            </a:prstGeom>
            <a:solidFill>
              <a:schemeClr val="bg1"/>
            </a:solidFill>
            <a:ln w="9525">
              <a:noFill/>
              <a:miter lim="800000"/>
              <a:headEnd/>
              <a:tailEnd/>
            </a:ln>
          </p:spPr>
          <p:txBody>
            <a:bodyPr anchor="ctr"/>
            <a:lstStyle/>
            <a:p>
              <a:pPr marL="3175"/>
              <a:endParaRPr lang="en-US"/>
            </a:p>
          </p:txBody>
        </p:sp>
      </p:grpSp>
      <p:pic>
        <p:nvPicPr>
          <p:cNvPr id="46084" name="Picture 6"/>
          <p:cNvPicPr>
            <a:picLocks noChangeAspect="1" noChangeArrowheads="1"/>
          </p:cNvPicPr>
          <p:nvPr/>
        </p:nvPicPr>
        <p:blipFill>
          <a:blip r:embed="rId2"/>
          <a:srcRect/>
          <a:stretch>
            <a:fillRect/>
          </a:stretch>
        </p:blipFill>
        <p:spPr bwMode="auto">
          <a:xfrm>
            <a:off x="8072438" y="0"/>
            <a:ext cx="1071562" cy="1071563"/>
          </a:xfrm>
          <a:prstGeom prst="rect">
            <a:avLst/>
          </a:prstGeom>
          <a:noFill/>
          <a:ln w="9525">
            <a:noFill/>
            <a:miter lim="800000"/>
            <a:headEnd/>
            <a:tailEnd/>
          </a:ln>
        </p:spPr>
      </p:pic>
      <p:sp>
        <p:nvSpPr>
          <p:cNvPr id="7" name="CasellaDiTesto 6"/>
          <p:cNvSpPr txBox="1"/>
          <p:nvPr/>
        </p:nvSpPr>
        <p:spPr>
          <a:xfrm>
            <a:off x="214313" y="201613"/>
            <a:ext cx="8643937" cy="584200"/>
          </a:xfrm>
          <a:prstGeom prst="rect">
            <a:avLst/>
          </a:prstGeom>
          <a:noFill/>
        </p:spPr>
        <p:txBody>
          <a:bodyPr>
            <a:spAutoFit/>
          </a:bodyPr>
          <a:lstStyle/>
          <a:p>
            <a:pPr>
              <a:defRPr/>
            </a:pPr>
            <a:r>
              <a:rPr lang="en-US" sz="3200" b="1" u="sng" dirty="0">
                <a:solidFill>
                  <a:schemeClr val="bg1"/>
                </a:solidFill>
                <a:effectLst>
                  <a:outerShdw blurRad="38100" dist="38100" dir="2700000" algn="tl">
                    <a:srgbClr val="000000">
                      <a:alpha val="43137"/>
                    </a:srgbClr>
                  </a:outerShdw>
                </a:effectLst>
                <a:latin typeface="Calibri" pitchFamily="34" charset="0"/>
              </a:rPr>
              <a:t>I </a:t>
            </a:r>
            <a:r>
              <a:rPr lang="en-US" sz="3200" b="1" u="sng" dirty="0" err="1">
                <a:solidFill>
                  <a:schemeClr val="bg1"/>
                </a:solidFill>
                <a:effectLst>
                  <a:outerShdw blurRad="38100" dist="38100" dir="2700000" algn="tl">
                    <a:srgbClr val="000000">
                      <a:alpha val="43137"/>
                    </a:srgbClr>
                  </a:outerShdw>
                </a:effectLst>
                <a:latin typeface="Calibri" pitchFamily="34" charset="0"/>
              </a:rPr>
              <a:t>Bandi</a:t>
            </a:r>
            <a:r>
              <a:rPr lang="en-US" sz="3200" b="1" u="sng" dirty="0">
                <a:solidFill>
                  <a:schemeClr val="bg1"/>
                </a:solidFill>
                <a:effectLst>
                  <a:outerShdw blurRad="38100" dist="38100" dir="2700000" algn="tl">
                    <a:srgbClr val="000000">
                      <a:alpha val="43137"/>
                    </a:srgbClr>
                  </a:outerShdw>
                </a:effectLst>
                <a:latin typeface="Calibri" pitchFamily="34" charset="0"/>
              </a:rPr>
              <a:t> </a:t>
            </a:r>
            <a:r>
              <a:rPr lang="en-US" sz="3200" b="1" u="sng" dirty="0" err="1">
                <a:solidFill>
                  <a:schemeClr val="bg1"/>
                </a:solidFill>
                <a:effectLst>
                  <a:outerShdw blurRad="38100" dist="38100" dir="2700000" algn="tl">
                    <a:srgbClr val="000000">
                      <a:alpha val="43137"/>
                    </a:srgbClr>
                  </a:outerShdw>
                </a:effectLst>
                <a:latin typeface="Calibri" pitchFamily="34" charset="0"/>
              </a:rPr>
              <a:t>Aperti</a:t>
            </a:r>
            <a:endParaRPr lang="en-US" sz="3200" b="1" u="sng" dirty="0">
              <a:solidFill>
                <a:schemeClr val="bg1"/>
              </a:solidFill>
              <a:effectLst>
                <a:outerShdw blurRad="38100" dist="38100" dir="2700000" algn="tl">
                  <a:srgbClr val="000000">
                    <a:alpha val="43137"/>
                  </a:srgbClr>
                </a:outerShdw>
              </a:effectLst>
              <a:latin typeface="Calibri" pitchFamily="34" charset="0"/>
            </a:endParaRPr>
          </a:p>
        </p:txBody>
      </p:sp>
      <p:sp>
        <p:nvSpPr>
          <p:cNvPr id="46086" name="CasellaDiTesto 3"/>
          <p:cNvSpPr txBox="1">
            <a:spLocks noChangeArrowheads="1"/>
          </p:cNvSpPr>
          <p:nvPr/>
        </p:nvSpPr>
        <p:spPr bwMode="auto">
          <a:xfrm>
            <a:off x="285750" y="1143000"/>
            <a:ext cx="8572500" cy="1792288"/>
          </a:xfrm>
          <a:prstGeom prst="rect">
            <a:avLst/>
          </a:prstGeom>
          <a:noFill/>
          <a:ln w="9525">
            <a:noFill/>
            <a:miter lim="800000"/>
            <a:headEnd/>
            <a:tailEnd/>
          </a:ln>
        </p:spPr>
        <p:txBody>
          <a:bodyPr>
            <a:spAutoFit/>
          </a:bodyPr>
          <a:lstStyle/>
          <a:p>
            <a:pPr algn="just">
              <a:lnSpc>
                <a:spcPct val="150000"/>
              </a:lnSpc>
            </a:pPr>
            <a:r>
              <a:rPr lang="en-GB" sz="1700">
                <a:solidFill>
                  <a:schemeClr val="tx1"/>
                </a:solidFill>
                <a:latin typeface="Calibri" pitchFamily="34" charset="0"/>
              </a:rPr>
              <a:t>Un elenco dei bandi aperti é possibile trovarlo al seguente indirizzo:</a:t>
            </a:r>
          </a:p>
          <a:p>
            <a:pPr algn="just"/>
            <a:endParaRPr lang="en-GB" sz="1700">
              <a:solidFill>
                <a:schemeClr val="tx1"/>
              </a:solidFill>
              <a:latin typeface="Calibri" pitchFamily="34" charset="0"/>
            </a:endParaRPr>
          </a:p>
          <a:p>
            <a:pPr algn="just">
              <a:lnSpc>
                <a:spcPct val="150000"/>
              </a:lnSpc>
            </a:pPr>
            <a:r>
              <a:rPr lang="en-GB" sz="1700">
                <a:solidFill>
                  <a:schemeClr val="tx1"/>
                </a:solidFill>
                <a:latin typeface="Calibri" pitchFamily="34" charset="0"/>
                <a:hlinkClick r:id="rId3"/>
              </a:rPr>
              <a:t>http://ec.europa.eu/research/participants/portal/desktop/en/opportunities/cosme/index.html</a:t>
            </a:r>
            <a:endParaRPr lang="en-GB" sz="1700">
              <a:solidFill>
                <a:schemeClr val="tx1"/>
              </a:solidFill>
              <a:latin typeface="Calibri" pitchFamily="34" charset="0"/>
            </a:endParaRPr>
          </a:p>
          <a:p>
            <a:pPr algn="just"/>
            <a:endParaRPr lang="en-GB" sz="1700">
              <a:solidFill>
                <a:schemeClr val="tx1"/>
              </a:solidFill>
              <a:latin typeface="Calibri" pitchFamily="34" charset="0"/>
            </a:endParaRPr>
          </a:p>
          <a:p>
            <a:pPr algn="just">
              <a:lnSpc>
                <a:spcPct val="150000"/>
              </a:lnSpc>
            </a:pPr>
            <a:r>
              <a:rPr lang="en-GB" sz="1700">
                <a:solidFill>
                  <a:schemeClr val="tx1"/>
                </a:solidFill>
                <a:latin typeface="Calibri" pitchFamily="34" charset="0"/>
              </a:rPr>
              <a:t>Al momento sono presenti i seguenti bandi:</a:t>
            </a:r>
            <a:endParaRPr lang="it-IT" sz="1700">
              <a:solidFill>
                <a:schemeClr val="tx1"/>
              </a:solidFill>
              <a:latin typeface="Calibri" pitchFamily="34" charset="0"/>
            </a:endParaRPr>
          </a:p>
        </p:txBody>
      </p:sp>
      <p:graphicFrame>
        <p:nvGraphicFramePr>
          <p:cNvPr id="9" name="Tabella 8"/>
          <p:cNvGraphicFramePr>
            <a:graphicFrameLocks noGrp="1"/>
          </p:cNvGraphicFramePr>
          <p:nvPr/>
        </p:nvGraphicFramePr>
        <p:xfrm>
          <a:off x="500063" y="3649663"/>
          <a:ext cx="8072496" cy="1280160"/>
        </p:xfrm>
        <a:graphic>
          <a:graphicData uri="http://schemas.openxmlformats.org/drawingml/2006/table">
            <a:tbl>
              <a:tblPr firstRow="1" bandRow="1">
                <a:tableStyleId>{5C22544A-7EE6-4342-B048-85BDC9FD1C3A}</a:tableStyleId>
              </a:tblPr>
              <a:tblGrid>
                <a:gridCol w="2690832"/>
                <a:gridCol w="3524275"/>
                <a:gridCol w="1857389"/>
              </a:tblGrid>
              <a:tr h="356823">
                <a:tc>
                  <a:txBody>
                    <a:bodyPr/>
                    <a:lstStyle/>
                    <a:p>
                      <a:pPr algn="ctr"/>
                      <a:r>
                        <a:rPr lang="en-GB" dirty="0" smtClean="0">
                          <a:solidFill>
                            <a:schemeClr val="tx1"/>
                          </a:solidFill>
                          <a:latin typeface="Calibri" pitchFamily="34" charset="0"/>
                        </a:rPr>
                        <a:t>Bando</a:t>
                      </a:r>
                      <a:endParaRPr lang="en-GB" dirty="0">
                        <a:solidFill>
                          <a:schemeClr val="tx1"/>
                        </a:solidFill>
                        <a:latin typeface="Calibri" pitchFamily="34" charset="0"/>
                      </a:endParaRPr>
                    </a:p>
                  </a:txBody>
                  <a:tcPr/>
                </a:tc>
                <a:tc>
                  <a:txBody>
                    <a:bodyPr/>
                    <a:lstStyle/>
                    <a:p>
                      <a:pPr algn="ctr"/>
                      <a:r>
                        <a:rPr lang="en-GB" dirty="0" err="1" smtClean="0">
                          <a:solidFill>
                            <a:schemeClr val="tx1"/>
                          </a:solidFill>
                          <a:latin typeface="Calibri" pitchFamily="34" charset="0"/>
                        </a:rPr>
                        <a:t>Settore</a:t>
                      </a:r>
                      <a:r>
                        <a:rPr lang="en-GB" dirty="0" smtClean="0">
                          <a:solidFill>
                            <a:schemeClr val="tx1"/>
                          </a:solidFill>
                          <a:latin typeface="Calibri" pitchFamily="34" charset="0"/>
                        </a:rPr>
                        <a:t>/</a:t>
                      </a:r>
                      <a:r>
                        <a:rPr lang="en-GB" dirty="0" err="1" smtClean="0">
                          <a:solidFill>
                            <a:schemeClr val="tx1"/>
                          </a:solidFill>
                          <a:latin typeface="Calibri" pitchFamily="34" charset="0"/>
                        </a:rPr>
                        <a:t>i</a:t>
                      </a:r>
                      <a:endParaRPr lang="en-GB" dirty="0">
                        <a:solidFill>
                          <a:schemeClr val="tx1"/>
                        </a:solidFill>
                        <a:latin typeface="Calibri" pitchFamily="34" charset="0"/>
                      </a:endParaRPr>
                    </a:p>
                  </a:txBody>
                  <a:tcPr/>
                </a:tc>
                <a:tc>
                  <a:txBody>
                    <a:bodyPr/>
                    <a:lstStyle/>
                    <a:p>
                      <a:pPr algn="ctr"/>
                      <a:r>
                        <a:rPr lang="en-GB" dirty="0" err="1" smtClean="0">
                          <a:solidFill>
                            <a:schemeClr val="tx1"/>
                          </a:solidFill>
                          <a:latin typeface="Calibri" pitchFamily="34" charset="0"/>
                        </a:rPr>
                        <a:t>Scadenza</a:t>
                      </a:r>
                      <a:endParaRPr lang="en-GB" dirty="0">
                        <a:solidFill>
                          <a:schemeClr val="tx1"/>
                        </a:solidFill>
                        <a:latin typeface="Calibri" pitchFamily="34" charset="0"/>
                      </a:endParaRPr>
                    </a:p>
                  </a:txBody>
                  <a:tcPr/>
                </a:tc>
              </a:tr>
              <a:tr h="892058">
                <a:tc>
                  <a:txBody>
                    <a:bodyPr/>
                    <a:lstStyle/>
                    <a:p>
                      <a:r>
                        <a:rPr lang="en-GB" dirty="0" err="1" smtClean="0">
                          <a:latin typeface="Calibri" pitchFamily="34" charset="0"/>
                        </a:rPr>
                        <a:t>Condizioni</a:t>
                      </a:r>
                      <a:r>
                        <a:rPr lang="en-GB" baseline="0" dirty="0" smtClean="0">
                          <a:latin typeface="Calibri" pitchFamily="34" charset="0"/>
                        </a:rPr>
                        <a:t> </a:t>
                      </a:r>
                      <a:r>
                        <a:rPr lang="en-GB" baseline="0" dirty="0" err="1" smtClean="0">
                          <a:latin typeface="Calibri" pitchFamily="34" charset="0"/>
                        </a:rPr>
                        <a:t>favorevoli</a:t>
                      </a:r>
                      <a:r>
                        <a:rPr lang="en-GB" baseline="0" dirty="0" smtClean="0">
                          <a:latin typeface="Calibri" pitchFamily="34" charset="0"/>
                        </a:rPr>
                        <a:t> </a:t>
                      </a:r>
                      <a:r>
                        <a:rPr lang="en-GB" baseline="0" dirty="0" err="1" smtClean="0">
                          <a:latin typeface="Calibri" pitchFamily="34" charset="0"/>
                        </a:rPr>
                        <a:t>alla</a:t>
                      </a:r>
                      <a:r>
                        <a:rPr lang="en-GB" baseline="0" dirty="0" smtClean="0">
                          <a:latin typeface="Calibri" pitchFamily="34" charset="0"/>
                        </a:rPr>
                        <a:t> </a:t>
                      </a:r>
                      <a:r>
                        <a:rPr lang="en-GB" baseline="0" dirty="0" err="1" smtClean="0">
                          <a:latin typeface="Calibri" pitchFamily="34" charset="0"/>
                        </a:rPr>
                        <a:t>crescita</a:t>
                      </a:r>
                      <a:r>
                        <a:rPr lang="en-GB" baseline="0" dirty="0" smtClean="0">
                          <a:latin typeface="Calibri" pitchFamily="34" charset="0"/>
                        </a:rPr>
                        <a:t> e la </a:t>
                      </a:r>
                      <a:r>
                        <a:rPr lang="en-GB" baseline="0" dirty="0" err="1" smtClean="0">
                          <a:latin typeface="Calibri" pitchFamily="34" charset="0"/>
                        </a:rPr>
                        <a:t>creazione</a:t>
                      </a:r>
                      <a:r>
                        <a:rPr lang="en-GB" baseline="0" dirty="0" smtClean="0">
                          <a:latin typeface="Calibri" pitchFamily="34" charset="0"/>
                        </a:rPr>
                        <a:t> </a:t>
                      </a:r>
                      <a:r>
                        <a:rPr lang="en-GB" baseline="0" dirty="0" err="1" smtClean="0">
                          <a:latin typeface="Calibri" pitchFamily="34" charset="0"/>
                        </a:rPr>
                        <a:t>di</a:t>
                      </a:r>
                      <a:r>
                        <a:rPr lang="en-GB" baseline="0" dirty="0" smtClean="0">
                          <a:latin typeface="Calibri" pitchFamily="34" charset="0"/>
                        </a:rPr>
                        <a:t> business</a:t>
                      </a:r>
                      <a:endParaRPr lang="en-GB" dirty="0">
                        <a:latin typeface="Calibri" pitchFamily="34" charset="0"/>
                      </a:endParaRPr>
                    </a:p>
                  </a:txBody>
                  <a:tcPr/>
                </a:tc>
                <a:tc>
                  <a:txBody>
                    <a:bodyPr/>
                    <a:lstStyle/>
                    <a:p>
                      <a:pPr algn="ctr"/>
                      <a:r>
                        <a:rPr lang="en-GB" dirty="0" smtClean="0">
                          <a:latin typeface="Calibri" pitchFamily="34" charset="0"/>
                        </a:rPr>
                        <a:t>COSME</a:t>
                      </a:r>
                      <a:endParaRPr lang="en-GB" dirty="0">
                        <a:latin typeface="Calibri" pitchFamily="34" charset="0"/>
                      </a:endParaRPr>
                    </a:p>
                  </a:txBody>
                  <a:tcPr/>
                </a:tc>
                <a:tc>
                  <a:txBody>
                    <a:bodyPr/>
                    <a:lstStyle/>
                    <a:p>
                      <a:r>
                        <a:rPr lang="en-GB" dirty="0" smtClean="0">
                          <a:latin typeface="Calibri" pitchFamily="34" charset="0"/>
                        </a:rPr>
                        <a:t>23/07/2015</a:t>
                      </a:r>
                    </a:p>
                  </a:txBody>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olo 1"/>
          <p:cNvSpPr>
            <a:spLocks noGrp="1"/>
          </p:cNvSpPr>
          <p:nvPr>
            <p:ph type="ctrTitle"/>
          </p:nvPr>
        </p:nvSpPr>
        <p:spPr>
          <a:xfrm>
            <a:off x="714375" y="2357438"/>
            <a:ext cx="7715250" cy="2000250"/>
          </a:xfrm>
        </p:spPr>
        <p:txBody>
          <a:bodyPr/>
          <a:lstStyle/>
          <a:p>
            <a:pPr algn="ctr"/>
            <a:r>
              <a:rPr lang="en-GB" smtClean="0">
                <a:solidFill>
                  <a:srgbClr val="00B0F0"/>
                </a:solidFill>
                <a:latin typeface="Calibri" pitchFamily="34" charset="0"/>
              </a:rPr>
              <a:t>Lo Strumento per le PMI</a:t>
            </a:r>
          </a:p>
        </p:txBody>
      </p:sp>
      <p:pic>
        <p:nvPicPr>
          <p:cNvPr id="47107" name="Picture 6"/>
          <p:cNvPicPr>
            <a:picLocks noChangeAspect="1" noChangeArrowheads="1"/>
          </p:cNvPicPr>
          <p:nvPr/>
        </p:nvPicPr>
        <p:blipFill>
          <a:blip r:embed="rId2"/>
          <a:srcRect/>
          <a:stretch>
            <a:fillRect/>
          </a:stretch>
        </p:blipFill>
        <p:spPr bwMode="auto">
          <a:xfrm>
            <a:off x="8072438" y="0"/>
            <a:ext cx="1071562" cy="1071563"/>
          </a:xfrm>
          <a:prstGeom prst="rect">
            <a:avLst/>
          </a:prstGeom>
          <a:noFill/>
          <a:ln w="9525">
            <a:noFill/>
            <a:miter lim="800000"/>
            <a:headEnd/>
            <a:tailEnd/>
          </a:ln>
        </p:spPr>
      </p:pic>
      <p:grpSp>
        <p:nvGrpSpPr>
          <p:cNvPr id="47108" name="Gruppo 2"/>
          <p:cNvGrpSpPr>
            <a:grpSpLocks/>
          </p:cNvGrpSpPr>
          <p:nvPr/>
        </p:nvGrpSpPr>
        <p:grpSpPr bwMode="auto">
          <a:xfrm>
            <a:off x="3571875" y="214313"/>
            <a:ext cx="2143125" cy="1071562"/>
            <a:chOff x="3571868" y="214290"/>
            <a:chExt cx="2143140" cy="1071570"/>
          </a:xfrm>
        </p:grpSpPr>
        <p:sp>
          <p:nvSpPr>
            <p:cNvPr id="47109" name="Rettangolo 3"/>
            <p:cNvSpPr>
              <a:spLocks noChangeArrowheads="1"/>
            </p:cNvSpPr>
            <p:nvPr/>
          </p:nvSpPr>
          <p:spPr bwMode="auto">
            <a:xfrm>
              <a:off x="3571868" y="214290"/>
              <a:ext cx="2143140" cy="785818"/>
            </a:xfrm>
            <a:prstGeom prst="rect">
              <a:avLst/>
            </a:prstGeom>
            <a:solidFill>
              <a:schemeClr val="bg1"/>
            </a:solidFill>
            <a:ln w="9525">
              <a:noFill/>
              <a:miter lim="800000"/>
              <a:headEnd/>
              <a:tailEnd/>
            </a:ln>
          </p:spPr>
          <p:txBody>
            <a:bodyPr anchor="ctr"/>
            <a:lstStyle/>
            <a:p>
              <a:pPr marL="3175"/>
              <a:endParaRPr lang="en-US"/>
            </a:p>
          </p:txBody>
        </p:sp>
        <p:sp>
          <p:nvSpPr>
            <p:cNvPr id="47110" name="Rettangolo 4"/>
            <p:cNvSpPr>
              <a:spLocks noChangeArrowheads="1"/>
            </p:cNvSpPr>
            <p:nvPr/>
          </p:nvSpPr>
          <p:spPr bwMode="auto">
            <a:xfrm>
              <a:off x="4143372" y="1000108"/>
              <a:ext cx="857256" cy="285752"/>
            </a:xfrm>
            <a:prstGeom prst="rect">
              <a:avLst/>
            </a:prstGeom>
            <a:solidFill>
              <a:srgbClr val="0F5494"/>
            </a:solidFill>
            <a:ln w="9525">
              <a:noFill/>
              <a:miter lim="800000"/>
              <a:headEnd/>
              <a:tailEnd/>
            </a:ln>
          </p:spPr>
          <p:txBody>
            <a:bodyPr anchor="ctr"/>
            <a:lstStyle/>
            <a:p>
              <a:pPr marL="3175"/>
              <a:endParaRPr lang="en-US"/>
            </a:p>
          </p:txBody>
        </p:sp>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74B47B31-9137-4E94-BD30-0AA2EF6F94E3}" type="slidenum">
              <a:rPr lang="en-GB" smtClean="0"/>
              <a:pPr>
                <a:defRPr/>
              </a:pPr>
              <a:t>45</a:t>
            </a:fld>
            <a:endParaRPr lang="en-GB"/>
          </a:p>
        </p:txBody>
      </p:sp>
      <p:grpSp>
        <p:nvGrpSpPr>
          <p:cNvPr id="48131" name="Gruppo 4"/>
          <p:cNvGrpSpPr>
            <a:grpSpLocks/>
          </p:cNvGrpSpPr>
          <p:nvPr/>
        </p:nvGrpSpPr>
        <p:grpSpPr bwMode="auto">
          <a:xfrm>
            <a:off x="3714750" y="0"/>
            <a:ext cx="1928813" cy="1357313"/>
            <a:chOff x="3714744" y="-24"/>
            <a:chExt cx="1928826" cy="1357322"/>
          </a:xfrm>
        </p:grpSpPr>
        <p:sp>
          <p:nvSpPr>
            <p:cNvPr id="48135" name="Rettangolo 5"/>
            <p:cNvSpPr>
              <a:spLocks noChangeArrowheads="1"/>
            </p:cNvSpPr>
            <p:nvPr/>
          </p:nvSpPr>
          <p:spPr bwMode="auto">
            <a:xfrm>
              <a:off x="3714744" y="-24"/>
              <a:ext cx="1928826" cy="1000132"/>
            </a:xfrm>
            <a:prstGeom prst="rect">
              <a:avLst/>
            </a:prstGeom>
            <a:solidFill>
              <a:srgbClr val="0F5494"/>
            </a:solidFill>
            <a:ln w="9525">
              <a:noFill/>
              <a:miter lim="800000"/>
              <a:headEnd/>
              <a:tailEnd/>
            </a:ln>
          </p:spPr>
          <p:txBody>
            <a:bodyPr anchor="ctr"/>
            <a:lstStyle/>
            <a:p>
              <a:pPr marL="3175"/>
              <a:endParaRPr lang="en-US"/>
            </a:p>
          </p:txBody>
        </p:sp>
        <p:sp>
          <p:nvSpPr>
            <p:cNvPr id="48136" name="Rettangolo 6"/>
            <p:cNvSpPr>
              <a:spLocks noChangeArrowheads="1"/>
            </p:cNvSpPr>
            <p:nvPr/>
          </p:nvSpPr>
          <p:spPr bwMode="auto">
            <a:xfrm>
              <a:off x="4143372" y="1000108"/>
              <a:ext cx="1000132" cy="357190"/>
            </a:xfrm>
            <a:prstGeom prst="rect">
              <a:avLst/>
            </a:prstGeom>
            <a:solidFill>
              <a:schemeClr val="bg1"/>
            </a:solidFill>
            <a:ln w="9525">
              <a:noFill/>
              <a:miter lim="800000"/>
              <a:headEnd/>
              <a:tailEnd/>
            </a:ln>
          </p:spPr>
          <p:txBody>
            <a:bodyPr anchor="ctr"/>
            <a:lstStyle/>
            <a:p>
              <a:pPr marL="3175"/>
              <a:endParaRPr lang="en-US"/>
            </a:p>
          </p:txBody>
        </p:sp>
      </p:grpSp>
      <p:pic>
        <p:nvPicPr>
          <p:cNvPr id="48132" name="Picture 6"/>
          <p:cNvPicPr>
            <a:picLocks noChangeAspect="1" noChangeArrowheads="1"/>
          </p:cNvPicPr>
          <p:nvPr/>
        </p:nvPicPr>
        <p:blipFill>
          <a:blip r:embed="rId2"/>
          <a:srcRect/>
          <a:stretch>
            <a:fillRect/>
          </a:stretch>
        </p:blipFill>
        <p:spPr bwMode="auto">
          <a:xfrm>
            <a:off x="8072438" y="0"/>
            <a:ext cx="1071562" cy="1071563"/>
          </a:xfrm>
          <a:prstGeom prst="rect">
            <a:avLst/>
          </a:prstGeom>
          <a:noFill/>
          <a:ln w="9525">
            <a:noFill/>
            <a:miter lim="800000"/>
            <a:headEnd/>
            <a:tailEnd/>
          </a:ln>
        </p:spPr>
      </p:pic>
      <p:sp>
        <p:nvSpPr>
          <p:cNvPr id="7" name="CasellaDiTesto 6"/>
          <p:cNvSpPr txBox="1"/>
          <p:nvPr/>
        </p:nvSpPr>
        <p:spPr>
          <a:xfrm>
            <a:off x="214313" y="201613"/>
            <a:ext cx="6715125" cy="584200"/>
          </a:xfrm>
          <a:prstGeom prst="rect">
            <a:avLst/>
          </a:prstGeom>
          <a:noFill/>
        </p:spPr>
        <p:txBody>
          <a:bodyPr>
            <a:spAutoFit/>
          </a:bodyPr>
          <a:lstStyle/>
          <a:p>
            <a:pPr>
              <a:defRPr/>
            </a:pPr>
            <a:r>
              <a:rPr lang="en-US" sz="3200" b="1" u="sng" dirty="0">
                <a:solidFill>
                  <a:schemeClr val="bg1"/>
                </a:solidFill>
                <a:effectLst>
                  <a:outerShdw blurRad="38100" dist="38100" dir="2700000" algn="tl">
                    <a:srgbClr val="000000">
                      <a:alpha val="43137"/>
                    </a:srgbClr>
                  </a:outerShdw>
                </a:effectLst>
                <a:latin typeface="Calibri" pitchFamily="34" charset="0"/>
              </a:rPr>
              <a:t>Lo </a:t>
            </a:r>
            <a:r>
              <a:rPr lang="en-US" sz="3200" b="1" u="sng" dirty="0" err="1">
                <a:solidFill>
                  <a:schemeClr val="bg1"/>
                </a:solidFill>
                <a:effectLst>
                  <a:outerShdw blurRad="38100" dist="38100" dir="2700000" algn="tl">
                    <a:srgbClr val="000000">
                      <a:alpha val="43137"/>
                    </a:srgbClr>
                  </a:outerShdw>
                </a:effectLst>
                <a:latin typeface="Calibri" pitchFamily="34" charset="0"/>
              </a:rPr>
              <a:t>strumento</a:t>
            </a:r>
            <a:r>
              <a:rPr lang="en-US" sz="3200" b="1" u="sng" dirty="0">
                <a:solidFill>
                  <a:schemeClr val="bg1"/>
                </a:solidFill>
                <a:effectLst>
                  <a:outerShdw blurRad="38100" dist="38100" dir="2700000" algn="tl">
                    <a:srgbClr val="000000">
                      <a:alpha val="43137"/>
                    </a:srgbClr>
                  </a:outerShdw>
                </a:effectLst>
                <a:latin typeface="Calibri" pitchFamily="34" charset="0"/>
              </a:rPr>
              <a:t> per le PMI</a:t>
            </a:r>
          </a:p>
        </p:txBody>
      </p:sp>
      <p:sp>
        <p:nvSpPr>
          <p:cNvPr id="48134" name="CasellaDiTesto 3"/>
          <p:cNvSpPr txBox="1">
            <a:spLocks noChangeArrowheads="1"/>
          </p:cNvSpPr>
          <p:nvPr/>
        </p:nvSpPr>
        <p:spPr bwMode="auto">
          <a:xfrm>
            <a:off x="346075" y="1539875"/>
            <a:ext cx="8372475" cy="4246563"/>
          </a:xfrm>
          <a:prstGeom prst="rect">
            <a:avLst/>
          </a:prstGeom>
          <a:noFill/>
          <a:ln w="9525">
            <a:noFill/>
            <a:miter lim="800000"/>
            <a:headEnd/>
            <a:tailEnd/>
          </a:ln>
        </p:spPr>
        <p:txBody>
          <a:bodyPr>
            <a:spAutoFit/>
          </a:bodyPr>
          <a:lstStyle/>
          <a:p>
            <a:pPr algn="just">
              <a:lnSpc>
                <a:spcPct val="150000"/>
              </a:lnSpc>
            </a:pPr>
            <a:r>
              <a:rPr lang="it-IT" altLang="it-IT" sz="1800">
                <a:latin typeface="Calibri" pitchFamily="34" charset="0"/>
              </a:rPr>
              <a:t>Lo strumento per le Piccole e Medie Imprese nasce con l’obiettivo di finanziare progetti promossi dalle suddette entità, dove per Piccola e Media Impresa si intende un’impresa che non superi i 250 impiegati ed i 50 milioni di Euro di fatturato.  All’interno di questa definizione sono incluse sia le piccole che le micro imprese.</a:t>
            </a:r>
          </a:p>
          <a:p>
            <a:pPr algn="just">
              <a:lnSpc>
                <a:spcPct val="150000"/>
              </a:lnSpc>
            </a:pPr>
            <a:endParaRPr lang="it-IT" altLang="it-IT" sz="1800">
              <a:latin typeface="Calibri" pitchFamily="34" charset="0"/>
            </a:endParaRPr>
          </a:p>
          <a:p>
            <a:pPr algn="just">
              <a:lnSpc>
                <a:spcPct val="150000"/>
              </a:lnSpc>
            </a:pPr>
            <a:r>
              <a:rPr lang="it-IT" altLang="it-IT" sz="1800">
                <a:latin typeface="Calibri" pitchFamily="34" charset="0"/>
              </a:rPr>
              <a:t>I potenziali beneficiari dei bandi pubblicati al di sotto dello strumento per le PMI sono pertanto aziende singole, consorzi di PMI, oppure, start – up. Tali imprese dovranno avere sede all’interno di uno degli stati dell’Unione Europea, oppure in uno dei Paesi associati.  Altri partner quali centri di ricerca, grandi imprese o imprese non europee possono essere coinvolti in subappalto.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5EEBEB64-B119-462D-A8A9-AB2EECFDF1B0}" type="slidenum">
              <a:rPr lang="en-GB" smtClean="0"/>
              <a:pPr>
                <a:defRPr/>
              </a:pPr>
              <a:t>46</a:t>
            </a:fld>
            <a:endParaRPr lang="en-GB"/>
          </a:p>
        </p:txBody>
      </p:sp>
      <p:grpSp>
        <p:nvGrpSpPr>
          <p:cNvPr id="49155" name="Gruppo 4"/>
          <p:cNvGrpSpPr>
            <a:grpSpLocks/>
          </p:cNvGrpSpPr>
          <p:nvPr/>
        </p:nvGrpSpPr>
        <p:grpSpPr bwMode="auto">
          <a:xfrm>
            <a:off x="3714750" y="0"/>
            <a:ext cx="1928813" cy="1357313"/>
            <a:chOff x="3714744" y="-24"/>
            <a:chExt cx="1928826" cy="1357322"/>
          </a:xfrm>
        </p:grpSpPr>
        <p:sp>
          <p:nvSpPr>
            <p:cNvPr id="49160" name="Rettangolo 5"/>
            <p:cNvSpPr>
              <a:spLocks noChangeArrowheads="1"/>
            </p:cNvSpPr>
            <p:nvPr/>
          </p:nvSpPr>
          <p:spPr bwMode="auto">
            <a:xfrm>
              <a:off x="3714744" y="-24"/>
              <a:ext cx="1928826" cy="1000132"/>
            </a:xfrm>
            <a:prstGeom prst="rect">
              <a:avLst/>
            </a:prstGeom>
            <a:solidFill>
              <a:srgbClr val="0F5494"/>
            </a:solidFill>
            <a:ln w="9525">
              <a:noFill/>
              <a:miter lim="800000"/>
              <a:headEnd/>
              <a:tailEnd/>
            </a:ln>
          </p:spPr>
          <p:txBody>
            <a:bodyPr anchor="ctr"/>
            <a:lstStyle/>
            <a:p>
              <a:pPr marL="3175"/>
              <a:endParaRPr lang="en-US"/>
            </a:p>
          </p:txBody>
        </p:sp>
        <p:sp>
          <p:nvSpPr>
            <p:cNvPr id="49161" name="Rettangolo 6"/>
            <p:cNvSpPr>
              <a:spLocks noChangeArrowheads="1"/>
            </p:cNvSpPr>
            <p:nvPr/>
          </p:nvSpPr>
          <p:spPr bwMode="auto">
            <a:xfrm>
              <a:off x="4143372" y="1000108"/>
              <a:ext cx="1000132" cy="357190"/>
            </a:xfrm>
            <a:prstGeom prst="rect">
              <a:avLst/>
            </a:prstGeom>
            <a:solidFill>
              <a:schemeClr val="bg1"/>
            </a:solidFill>
            <a:ln w="9525">
              <a:noFill/>
              <a:miter lim="800000"/>
              <a:headEnd/>
              <a:tailEnd/>
            </a:ln>
          </p:spPr>
          <p:txBody>
            <a:bodyPr anchor="ctr"/>
            <a:lstStyle/>
            <a:p>
              <a:pPr marL="3175"/>
              <a:endParaRPr lang="en-US"/>
            </a:p>
          </p:txBody>
        </p:sp>
      </p:grpSp>
      <p:pic>
        <p:nvPicPr>
          <p:cNvPr id="49156" name="Picture 6"/>
          <p:cNvPicPr>
            <a:picLocks noChangeAspect="1" noChangeArrowheads="1"/>
          </p:cNvPicPr>
          <p:nvPr/>
        </p:nvPicPr>
        <p:blipFill>
          <a:blip r:embed="rId2"/>
          <a:srcRect/>
          <a:stretch>
            <a:fillRect/>
          </a:stretch>
        </p:blipFill>
        <p:spPr bwMode="auto">
          <a:xfrm>
            <a:off x="8072438" y="0"/>
            <a:ext cx="1071562" cy="1071563"/>
          </a:xfrm>
          <a:prstGeom prst="rect">
            <a:avLst/>
          </a:prstGeom>
          <a:noFill/>
          <a:ln w="9525">
            <a:noFill/>
            <a:miter lim="800000"/>
            <a:headEnd/>
            <a:tailEnd/>
          </a:ln>
        </p:spPr>
      </p:pic>
      <p:sp>
        <p:nvSpPr>
          <p:cNvPr id="7" name="CasellaDiTesto 6"/>
          <p:cNvSpPr txBox="1"/>
          <p:nvPr/>
        </p:nvSpPr>
        <p:spPr>
          <a:xfrm>
            <a:off x="214313" y="201613"/>
            <a:ext cx="6715125" cy="584200"/>
          </a:xfrm>
          <a:prstGeom prst="rect">
            <a:avLst/>
          </a:prstGeom>
          <a:noFill/>
        </p:spPr>
        <p:txBody>
          <a:bodyPr>
            <a:spAutoFit/>
          </a:bodyPr>
          <a:lstStyle/>
          <a:p>
            <a:pPr>
              <a:defRPr/>
            </a:pPr>
            <a:r>
              <a:rPr lang="en-US" sz="3200" b="1" u="sng" dirty="0">
                <a:solidFill>
                  <a:schemeClr val="bg1"/>
                </a:solidFill>
                <a:effectLst>
                  <a:outerShdw blurRad="38100" dist="38100" dir="2700000" algn="tl">
                    <a:srgbClr val="000000">
                      <a:alpha val="43137"/>
                    </a:srgbClr>
                  </a:outerShdw>
                </a:effectLst>
                <a:latin typeface="Calibri" pitchFamily="34" charset="0"/>
              </a:rPr>
              <a:t>Definizione </a:t>
            </a:r>
            <a:r>
              <a:rPr lang="en-US" sz="3200" b="1" u="sng" dirty="0" err="1">
                <a:solidFill>
                  <a:schemeClr val="bg1"/>
                </a:solidFill>
                <a:effectLst>
                  <a:outerShdw blurRad="38100" dist="38100" dir="2700000" algn="tl">
                    <a:srgbClr val="000000">
                      <a:alpha val="43137"/>
                    </a:srgbClr>
                  </a:outerShdw>
                </a:effectLst>
                <a:latin typeface="Calibri" pitchFamily="34" charset="0"/>
              </a:rPr>
              <a:t>di</a:t>
            </a:r>
            <a:r>
              <a:rPr lang="en-US" sz="3200" b="1" u="sng" dirty="0">
                <a:solidFill>
                  <a:schemeClr val="bg1"/>
                </a:solidFill>
                <a:effectLst>
                  <a:outerShdw blurRad="38100" dist="38100" dir="2700000" algn="tl">
                    <a:srgbClr val="000000">
                      <a:alpha val="43137"/>
                    </a:srgbClr>
                  </a:outerShdw>
                </a:effectLst>
                <a:latin typeface="Calibri" pitchFamily="34" charset="0"/>
              </a:rPr>
              <a:t> PMI (1/2)</a:t>
            </a:r>
          </a:p>
        </p:txBody>
      </p:sp>
      <p:pic>
        <p:nvPicPr>
          <p:cNvPr id="49158" name="Immagine 1" descr="Schermata 02-2456715 alle 10.28.13.png"/>
          <p:cNvPicPr>
            <a:picLocks noChangeAspect="1"/>
          </p:cNvPicPr>
          <p:nvPr/>
        </p:nvPicPr>
        <p:blipFill>
          <a:blip r:embed="rId3"/>
          <a:srcRect l="-572" t="1009" r="208" b="36102"/>
          <a:stretch>
            <a:fillRect/>
          </a:stretch>
        </p:blipFill>
        <p:spPr bwMode="auto">
          <a:xfrm>
            <a:off x="285750" y="2143125"/>
            <a:ext cx="3071813" cy="2571750"/>
          </a:xfrm>
          <a:prstGeom prst="rect">
            <a:avLst/>
          </a:prstGeom>
          <a:noFill/>
          <a:ln w="9525">
            <a:solidFill>
              <a:schemeClr val="tx2"/>
            </a:solidFill>
            <a:miter lim="800000"/>
            <a:headEnd/>
            <a:tailEnd/>
          </a:ln>
        </p:spPr>
      </p:pic>
      <p:sp>
        <p:nvSpPr>
          <p:cNvPr id="9" name="CasellaDiTesto 1"/>
          <p:cNvSpPr txBox="1">
            <a:spLocks noChangeArrowheads="1"/>
          </p:cNvSpPr>
          <p:nvPr/>
        </p:nvSpPr>
        <p:spPr bwMode="auto">
          <a:xfrm>
            <a:off x="3598863" y="1201738"/>
            <a:ext cx="5076825" cy="5262562"/>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defRPr/>
            </a:pPr>
            <a:r>
              <a:rPr lang="it-IT" sz="1600" dirty="0" smtClean="0">
                <a:latin typeface="Calibri" pitchFamily="34" charset="0"/>
              </a:rPr>
              <a:t>La </a:t>
            </a:r>
            <a:r>
              <a:rPr lang="it-IT" sz="1600" dirty="0">
                <a:latin typeface="Calibri" pitchFamily="34" charset="0"/>
              </a:rPr>
              <a:t>R</a:t>
            </a:r>
            <a:r>
              <a:rPr lang="it-IT" sz="1600" dirty="0" smtClean="0">
                <a:latin typeface="Calibri" pitchFamily="34" charset="0"/>
              </a:rPr>
              <a:t>accomandazione 2003</a:t>
            </a:r>
            <a:r>
              <a:rPr lang="it-IT" sz="1600" dirty="0">
                <a:latin typeface="Calibri" pitchFamily="34" charset="0"/>
              </a:rPr>
              <a:t>/361/</a:t>
            </a:r>
            <a:r>
              <a:rPr lang="it-IT" sz="1600" dirty="0" smtClean="0">
                <a:latin typeface="Calibri" pitchFamily="34" charset="0"/>
              </a:rPr>
              <a:t>CE della Commissione Europea datata 6 Maggio 2003, ha fissato delle “soglie” al fine di definire le microimprese, le </a:t>
            </a:r>
            <a:r>
              <a:rPr lang="it-IT" sz="1600" dirty="0">
                <a:latin typeface="Calibri" pitchFamily="34" charset="0"/>
              </a:rPr>
              <a:t>piccole e </a:t>
            </a:r>
            <a:r>
              <a:rPr lang="it-IT" sz="1600" dirty="0" smtClean="0">
                <a:latin typeface="Calibri" pitchFamily="34" charset="0"/>
              </a:rPr>
              <a:t>le medie imprese. </a:t>
            </a:r>
          </a:p>
          <a:p>
            <a:pPr algn="just" eaLnBrk="1" hangingPunct="1">
              <a:defRPr/>
            </a:pPr>
            <a:endParaRPr lang="it-IT" sz="1600" dirty="0">
              <a:latin typeface="Calibri" pitchFamily="34" charset="0"/>
            </a:endParaRPr>
          </a:p>
          <a:p>
            <a:pPr algn="just" eaLnBrk="1" hangingPunct="1">
              <a:defRPr/>
            </a:pPr>
            <a:r>
              <a:rPr lang="it-IT" sz="1600" dirty="0" smtClean="0">
                <a:latin typeface="Calibri" pitchFamily="34" charset="0"/>
              </a:rPr>
              <a:t>Ai sensi dell’art.2 della stessa</a:t>
            </a:r>
            <a:r>
              <a:rPr lang="it-IT" sz="1600" dirty="0">
                <a:latin typeface="Calibri" pitchFamily="34" charset="0"/>
              </a:rPr>
              <a:t>, </a:t>
            </a:r>
            <a:r>
              <a:rPr lang="it-IT" sz="1600" dirty="0" smtClean="0">
                <a:latin typeface="Calibri" pitchFamily="34" charset="0"/>
              </a:rPr>
              <a:t>ai fini di identificare la propria dimensione d’impresa, si deve tener conto dei valori dell’azienda secondo </a:t>
            </a:r>
            <a:r>
              <a:rPr lang="it-IT" sz="1600" dirty="0">
                <a:latin typeface="Calibri" pitchFamily="34" charset="0"/>
              </a:rPr>
              <a:t>i seguenti tre criteri: </a:t>
            </a:r>
          </a:p>
          <a:p>
            <a:pPr marL="285750" indent="-285750" algn="just" eaLnBrk="1" hangingPunct="1">
              <a:buFont typeface="Wingdings" charset="2"/>
              <a:buChar char="§"/>
              <a:defRPr/>
            </a:pPr>
            <a:r>
              <a:rPr lang="it-IT" sz="1600" dirty="0" smtClean="0">
                <a:latin typeface="Calibri" pitchFamily="34" charset="0"/>
              </a:rPr>
              <a:t>Effettivi  </a:t>
            </a:r>
          </a:p>
          <a:p>
            <a:pPr marL="285750" indent="-285750" algn="just" eaLnBrk="1" hangingPunct="1">
              <a:buFont typeface="Wingdings" charset="2"/>
              <a:buChar char="§"/>
              <a:defRPr/>
            </a:pPr>
            <a:r>
              <a:rPr lang="it-IT" sz="1600" dirty="0" smtClean="0">
                <a:latin typeface="Calibri" pitchFamily="34" charset="0"/>
              </a:rPr>
              <a:t>Fatturato annuo</a:t>
            </a:r>
          </a:p>
          <a:p>
            <a:pPr marL="285750" indent="-285750" algn="just" eaLnBrk="1" hangingPunct="1">
              <a:buFont typeface="Wingdings" charset="2"/>
              <a:buChar char="§"/>
              <a:defRPr/>
            </a:pPr>
            <a:r>
              <a:rPr lang="it-IT" sz="1600" dirty="0" smtClean="0">
                <a:latin typeface="Calibri" pitchFamily="34" charset="0"/>
              </a:rPr>
              <a:t>Totale </a:t>
            </a:r>
            <a:r>
              <a:rPr lang="it-IT" sz="1600" dirty="0">
                <a:latin typeface="Calibri" pitchFamily="34" charset="0"/>
              </a:rPr>
              <a:t>di bilancio annuo. </a:t>
            </a:r>
          </a:p>
          <a:p>
            <a:pPr algn="just" eaLnBrk="1" hangingPunct="1">
              <a:defRPr/>
            </a:pPr>
            <a:endParaRPr lang="it-IT" sz="1600" dirty="0" smtClean="0">
              <a:latin typeface="Calibri" pitchFamily="34" charset="0"/>
            </a:endParaRPr>
          </a:p>
          <a:p>
            <a:pPr algn="just">
              <a:defRPr/>
            </a:pPr>
            <a:r>
              <a:rPr lang="it-IT" sz="1600" i="1" dirty="0">
                <a:latin typeface="Calibri" pitchFamily="34" charset="0"/>
              </a:rPr>
              <a:t>Quali dati </a:t>
            </a:r>
            <a:r>
              <a:rPr lang="it-IT" sz="1600" i="1" dirty="0" smtClean="0">
                <a:latin typeface="Calibri" pitchFamily="34" charset="0"/>
              </a:rPr>
              <a:t>devono essere utilizzati? </a:t>
            </a:r>
            <a:endParaRPr lang="it-IT" sz="1600" i="1" dirty="0">
              <a:latin typeface="Calibri" pitchFamily="34" charset="0"/>
            </a:endParaRPr>
          </a:p>
          <a:p>
            <a:pPr algn="just">
              <a:defRPr/>
            </a:pPr>
            <a:r>
              <a:rPr lang="it-IT" sz="1600" dirty="0">
                <a:latin typeface="Calibri" pitchFamily="34" charset="0"/>
              </a:rPr>
              <a:t>Nell’effettuare i calcoli relativi agli effettivi e alla situazione finanziaria, devono essere utilizzati i dati contenuti negli ultimi conti annuali regolarmente approvati. </a:t>
            </a:r>
            <a:endParaRPr lang="it-IT" sz="1600" dirty="0" smtClean="0">
              <a:latin typeface="Calibri" pitchFamily="34" charset="0"/>
            </a:endParaRPr>
          </a:p>
          <a:p>
            <a:pPr algn="just">
              <a:defRPr/>
            </a:pPr>
            <a:endParaRPr lang="it-IT" sz="1600" dirty="0">
              <a:latin typeface="Calibri" pitchFamily="34" charset="0"/>
            </a:endParaRPr>
          </a:p>
          <a:p>
            <a:pPr algn="just">
              <a:defRPr/>
            </a:pPr>
            <a:r>
              <a:rPr lang="it-IT" sz="1600" dirty="0" smtClean="0">
                <a:latin typeface="Calibri" pitchFamily="34" charset="0"/>
              </a:rPr>
              <a:t>Per </a:t>
            </a:r>
            <a:r>
              <a:rPr lang="it-IT" sz="1600" dirty="0">
                <a:latin typeface="Calibri" pitchFamily="34" charset="0"/>
              </a:rPr>
              <a:t>le imprese di recente creazione, che non dispongono ancora di conti annuali approvati, deve essere fatta una stima realistica </a:t>
            </a:r>
            <a:r>
              <a:rPr lang="it-IT" sz="1600" dirty="0" smtClean="0">
                <a:latin typeface="Calibri" pitchFamily="34" charset="0"/>
              </a:rPr>
              <a:t>in buona fede </a:t>
            </a:r>
            <a:r>
              <a:rPr lang="it-IT" sz="1600" dirty="0">
                <a:latin typeface="Calibri" pitchFamily="34" charset="0"/>
              </a:rPr>
              <a:t>dei dati pertinenti all’esercizio in </a:t>
            </a:r>
            <a:r>
              <a:rPr lang="it-IT" sz="1600" dirty="0" smtClean="0">
                <a:latin typeface="Calibri" pitchFamily="34" charset="0"/>
              </a:rPr>
              <a:t>corso. </a:t>
            </a:r>
            <a:endParaRPr lang="it-IT" sz="1600" dirty="0">
              <a:latin typeface="Calibri"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F1391BAE-B458-4724-9641-051081F9D9D3}" type="slidenum">
              <a:rPr lang="en-GB" smtClean="0"/>
              <a:pPr>
                <a:defRPr/>
              </a:pPr>
              <a:t>47</a:t>
            </a:fld>
            <a:endParaRPr lang="en-GB"/>
          </a:p>
        </p:txBody>
      </p:sp>
      <p:grpSp>
        <p:nvGrpSpPr>
          <p:cNvPr id="50179" name="Gruppo 4"/>
          <p:cNvGrpSpPr>
            <a:grpSpLocks/>
          </p:cNvGrpSpPr>
          <p:nvPr/>
        </p:nvGrpSpPr>
        <p:grpSpPr bwMode="auto">
          <a:xfrm>
            <a:off x="3714750" y="0"/>
            <a:ext cx="1928813" cy="1357313"/>
            <a:chOff x="3714744" y="-24"/>
            <a:chExt cx="1928826" cy="1357322"/>
          </a:xfrm>
        </p:grpSpPr>
        <p:sp>
          <p:nvSpPr>
            <p:cNvPr id="50184" name="Rettangolo 5"/>
            <p:cNvSpPr>
              <a:spLocks noChangeArrowheads="1"/>
            </p:cNvSpPr>
            <p:nvPr/>
          </p:nvSpPr>
          <p:spPr bwMode="auto">
            <a:xfrm>
              <a:off x="3714744" y="-24"/>
              <a:ext cx="1928826" cy="1000132"/>
            </a:xfrm>
            <a:prstGeom prst="rect">
              <a:avLst/>
            </a:prstGeom>
            <a:solidFill>
              <a:srgbClr val="0F5494"/>
            </a:solidFill>
            <a:ln w="9525">
              <a:noFill/>
              <a:miter lim="800000"/>
              <a:headEnd/>
              <a:tailEnd/>
            </a:ln>
          </p:spPr>
          <p:txBody>
            <a:bodyPr anchor="ctr"/>
            <a:lstStyle/>
            <a:p>
              <a:pPr marL="3175"/>
              <a:endParaRPr lang="en-US"/>
            </a:p>
          </p:txBody>
        </p:sp>
        <p:sp>
          <p:nvSpPr>
            <p:cNvPr id="50185" name="Rettangolo 6"/>
            <p:cNvSpPr>
              <a:spLocks noChangeArrowheads="1"/>
            </p:cNvSpPr>
            <p:nvPr/>
          </p:nvSpPr>
          <p:spPr bwMode="auto">
            <a:xfrm>
              <a:off x="4143372" y="1000108"/>
              <a:ext cx="1000132" cy="357190"/>
            </a:xfrm>
            <a:prstGeom prst="rect">
              <a:avLst/>
            </a:prstGeom>
            <a:solidFill>
              <a:schemeClr val="bg1"/>
            </a:solidFill>
            <a:ln w="9525">
              <a:noFill/>
              <a:miter lim="800000"/>
              <a:headEnd/>
              <a:tailEnd/>
            </a:ln>
          </p:spPr>
          <p:txBody>
            <a:bodyPr anchor="ctr"/>
            <a:lstStyle/>
            <a:p>
              <a:pPr marL="3175"/>
              <a:endParaRPr lang="en-US"/>
            </a:p>
          </p:txBody>
        </p:sp>
      </p:grpSp>
      <p:pic>
        <p:nvPicPr>
          <p:cNvPr id="50180" name="Picture 6"/>
          <p:cNvPicPr>
            <a:picLocks noChangeAspect="1" noChangeArrowheads="1"/>
          </p:cNvPicPr>
          <p:nvPr/>
        </p:nvPicPr>
        <p:blipFill>
          <a:blip r:embed="rId2"/>
          <a:srcRect/>
          <a:stretch>
            <a:fillRect/>
          </a:stretch>
        </p:blipFill>
        <p:spPr bwMode="auto">
          <a:xfrm>
            <a:off x="8072438" y="0"/>
            <a:ext cx="1071562" cy="1071563"/>
          </a:xfrm>
          <a:prstGeom prst="rect">
            <a:avLst/>
          </a:prstGeom>
          <a:noFill/>
          <a:ln w="9525">
            <a:noFill/>
            <a:miter lim="800000"/>
            <a:headEnd/>
            <a:tailEnd/>
          </a:ln>
        </p:spPr>
      </p:pic>
      <p:sp>
        <p:nvSpPr>
          <p:cNvPr id="7" name="CasellaDiTesto 6"/>
          <p:cNvSpPr txBox="1"/>
          <p:nvPr/>
        </p:nvSpPr>
        <p:spPr>
          <a:xfrm>
            <a:off x="214313" y="201613"/>
            <a:ext cx="6715125" cy="584200"/>
          </a:xfrm>
          <a:prstGeom prst="rect">
            <a:avLst/>
          </a:prstGeom>
          <a:noFill/>
        </p:spPr>
        <p:txBody>
          <a:bodyPr>
            <a:spAutoFit/>
          </a:bodyPr>
          <a:lstStyle/>
          <a:p>
            <a:pPr>
              <a:defRPr/>
            </a:pPr>
            <a:r>
              <a:rPr lang="en-US" sz="3200" b="1" u="sng" dirty="0">
                <a:solidFill>
                  <a:schemeClr val="bg1"/>
                </a:solidFill>
                <a:effectLst>
                  <a:outerShdw blurRad="38100" dist="38100" dir="2700000" algn="tl">
                    <a:srgbClr val="000000">
                      <a:alpha val="43137"/>
                    </a:srgbClr>
                  </a:outerShdw>
                </a:effectLst>
                <a:latin typeface="Calibri" pitchFamily="34" charset="0"/>
              </a:rPr>
              <a:t>Definizione </a:t>
            </a:r>
            <a:r>
              <a:rPr lang="en-US" sz="3200" b="1" u="sng" dirty="0" err="1">
                <a:solidFill>
                  <a:schemeClr val="bg1"/>
                </a:solidFill>
                <a:effectLst>
                  <a:outerShdw blurRad="38100" dist="38100" dir="2700000" algn="tl">
                    <a:srgbClr val="000000">
                      <a:alpha val="43137"/>
                    </a:srgbClr>
                  </a:outerShdw>
                </a:effectLst>
                <a:latin typeface="Calibri" pitchFamily="34" charset="0"/>
              </a:rPr>
              <a:t>di</a:t>
            </a:r>
            <a:r>
              <a:rPr lang="en-US" sz="3200" b="1" u="sng" dirty="0">
                <a:solidFill>
                  <a:schemeClr val="bg1"/>
                </a:solidFill>
                <a:effectLst>
                  <a:outerShdw blurRad="38100" dist="38100" dir="2700000" algn="tl">
                    <a:srgbClr val="000000">
                      <a:alpha val="43137"/>
                    </a:srgbClr>
                  </a:outerShdw>
                </a:effectLst>
                <a:latin typeface="Calibri" pitchFamily="34" charset="0"/>
              </a:rPr>
              <a:t> PMI (2/2)</a:t>
            </a:r>
          </a:p>
        </p:txBody>
      </p:sp>
      <p:pic>
        <p:nvPicPr>
          <p:cNvPr id="50182" name="Immagine 2" descr="Schermata 02-2456715 alle 10.29.29.png"/>
          <p:cNvPicPr>
            <a:picLocks noChangeAspect="1"/>
          </p:cNvPicPr>
          <p:nvPr/>
        </p:nvPicPr>
        <p:blipFill>
          <a:blip r:embed="rId3"/>
          <a:srcRect t="2963" r="3317" b="2536"/>
          <a:stretch>
            <a:fillRect/>
          </a:stretch>
        </p:blipFill>
        <p:spPr bwMode="auto">
          <a:xfrm>
            <a:off x="173038" y="1155700"/>
            <a:ext cx="5475287" cy="5416550"/>
          </a:xfrm>
          <a:prstGeom prst="rect">
            <a:avLst/>
          </a:prstGeom>
          <a:noFill/>
          <a:ln w="9525">
            <a:noFill/>
            <a:miter lim="800000"/>
            <a:headEnd/>
            <a:tailEnd/>
          </a:ln>
        </p:spPr>
      </p:pic>
      <p:sp>
        <p:nvSpPr>
          <p:cNvPr id="50183" name="CasellaDiTesto 8"/>
          <p:cNvSpPr txBox="1">
            <a:spLocks noChangeArrowheads="1"/>
          </p:cNvSpPr>
          <p:nvPr/>
        </p:nvSpPr>
        <p:spPr bwMode="auto">
          <a:xfrm>
            <a:off x="5830888" y="1643063"/>
            <a:ext cx="3027362" cy="4071937"/>
          </a:xfrm>
          <a:prstGeom prst="rect">
            <a:avLst/>
          </a:prstGeom>
          <a:noFill/>
          <a:ln w="9525">
            <a:noFill/>
            <a:miter lim="800000"/>
            <a:headEnd/>
            <a:tailEnd/>
          </a:ln>
        </p:spPr>
        <p:txBody>
          <a:bodyPr>
            <a:spAutoFit/>
          </a:bodyPr>
          <a:lstStyle/>
          <a:p>
            <a:pPr algn="just"/>
            <a:r>
              <a:rPr lang="it-IT" sz="1600">
                <a:solidFill>
                  <a:schemeClr val="tx1"/>
                </a:solidFill>
                <a:latin typeface="Calibri" pitchFamily="34" charset="0"/>
                <a:ea typeface="MS PGothic" pitchFamily="34" charset="-128"/>
              </a:rPr>
              <a:t>Il confronto dei vostri dati con le soglie stabilite per i tre criteri vi consentirà di determinare se siete una microimpresa, una piccola o una media impresa. </a:t>
            </a:r>
          </a:p>
          <a:p>
            <a:pPr algn="just"/>
            <a:endParaRPr lang="it-IT" sz="800">
              <a:solidFill>
                <a:schemeClr val="tx1"/>
              </a:solidFill>
              <a:latin typeface="Calibri" pitchFamily="34" charset="0"/>
              <a:ea typeface="MS PGothic" pitchFamily="34" charset="-128"/>
            </a:endParaRPr>
          </a:p>
          <a:p>
            <a:pPr algn="just"/>
            <a:r>
              <a:rPr lang="it-IT" sz="1600">
                <a:solidFill>
                  <a:schemeClr val="tx1"/>
                </a:solidFill>
                <a:latin typeface="Calibri" pitchFamily="34" charset="0"/>
                <a:ea typeface="MS PGothic" pitchFamily="34" charset="-128"/>
              </a:rPr>
              <a:t>È opportuno notare che, mentre è obbligatorio rispettare le soglie relative agli effettivi, una PMI può scegliere di rispettare il criterio del fatturato o il criterio del totale di bilancio. </a:t>
            </a:r>
          </a:p>
          <a:p>
            <a:pPr algn="just"/>
            <a:endParaRPr lang="it-IT" sz="800">
              <a:solidFill>
                <a:schemeClr val="tx1"/>
              </a:solidFill>
              <a:latin typeface="Calibri" pitchFamily="34" charset="0"/>
              <a:ea typeface="MS PGothic" pitchFamily="34" charset="-128"/>
            </a:endParaRPr>
          </a:p>
          <a:p>
            <a:pPr algn="just"/>
            <a:r>
              <a:rPr lang="it-IT" sz="1600">
                <a:solidFill>
                  <a:schemeClr val="tx1"/>
                </a:solidFill>
                <a:latin typeface="Calibri" pitchFamily="34" charset="0"/>
                <a:ea typeface="MS PGothic" pitchFamily="34" charset="-128"/>
              </a:rPr>
              <a:t>L’impresa non deve soddisfare entrambi i criteri e può superare una delle soglie senza perdere la sua qualificazione.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5DA47E88-625C-4534-9771-197F990B3B07}" type="slidenum">
              <a:rPr lang="en-GB" smtClean="0"/>
              <a:pPr>
                <a:defRPr/>
              </a:pPr>
              <a:t>48</a:t>
            </a:fld>
            <a:endParaRPr lang="en-GB"/>
          </a:p>
        </p:txBody>
      </p:sp>
      <p:grpSp>
        <p:nvGrpSpPr>
          <p:cNvPr id="51203" name="Gruppo 4"/>
          <p:cNvGrpSpPr>
            <a:grpSpLocks/>
          </p:cNvGrpSpPr>
          <p:nvPr/>
        </p:nvGrpSpPr>
        <p:grpSpPr bwMode="auto">
          <a:xfrm>
            <a:off x="3714750" y="0"/>
            <a:ext cx="1928813" cy="1357313"/>
            <a:chOff x="3714744" y="-24"/>
            <a:chExt cx="1928826" cy="1357322"/>
          </a:xfrm>
        </p:grpSpPr>
        <p:sp>
          <p:nvSpPr>
            <p:cNvPr id="51208" name="Rettangolo 5"/>
            <p:cNvSpPr>
              <a:spLocks noChangeArrowheads="1"/>
            </p:cNvSpPr>
            <p:nvPr/>
          </p:nvSpPr>
          <p:spPr bwMode="auto">
            <a:xfrm>
              <a:off x="3714744" y="-24"/>
              <a:ext cx="1928826" cy="1000132"/>
            </a:xfrm>
            <a:prstGeom prst="rect">
              <a:avLst/>
            </a:prstGeom>
            <a:solidFill>
              <a:srgbClr val="0F5494"/>
            </a:solidFill>
            <a:ln w="9525">
              <a:noFill/>
              <a:miter lim="800000"/>
              <a:headEnd/>
              <a:tailEnd/>
            </a:ln>
          </p:spPr>
          <p:txBody>
            <a:bodyPr anchor="ctr"/>
            <a:lstStyle/>
            <a:p>
              <a:pPr marL="3175"/>
              <a:endParaRPr lang="en-US"/>
            </a:p>
          </p:txBody>
        </p:sp>
        <p:sp>
          <p:nvSpPr>
            <p:cNvPr id="51209" name="Rettangolo 6"/>
            <p:cNvSpPr>
              <a:spLocks noChangeArrowheads="1"/>
            </p:cNvSpPr>
            <p:nvPr/>
          </p:nvSpPr>
          <p:spPr bwMode="auto">
            <a:xfrm>
              <a:off x="4143372" y="1000108"/>
              <a:ext cx="1000132" cy="357190"/>
            </a:xfrm>
            <a:prstGeom prst="rect">
              <a:avLst/>
            </a:prstGeom>
            <a:solidFill>
              <a:schemeClr val="bg1"/>
            </a:solidFill>
            <a:ln w="9525">
              <a:noFill/>
              <a:miter lim="800000"/>
              <a:headEnd/>
              <a:tailEnd/>
            </a:ln>
          </p:spPr>
          <p:txBody>
            <a:bodyPr anchor="ctr"/>
            <a:lstStyle/>
            <a:p>
              <a:pPr marL="3175"/>
              <a:endParaRPr lang="en-US"/>
            </a:p>
          </p:txBody>
        </p:sp>
      </p:grpSp>
      <p:pic>
        <p:nvPicPr>
          <p:cNvPr id="51204" name="Picture 6"/>
          <p:cNvPicPr>
            <a:picLocks noChangeAspect="1" noChangeArrowheads="1"/>
          </p:cNvPicPr>
          <p:nvPr/>
        </p:nvPicPr>
        <p:blipFill>
          <a:blip r:embed="rId2"/>
          <a:srcRect/>
          <a:stretch>
            <a:fillRect/>
          </a:stretch>
        </p:blipFill>
        <p:spPr bwMode="auto">
          <a:xfrm>
            <a:off x="8072438" y="0"/>
            <a:ext cx="1071562" cy="1071563"/>
          </a:xfrm>
          <a:prstGeom prst="rect">
            <a:avLst/>
          </a:prstGeom>
          <a:noFill/>
          <a:ln w="9525">
            <a:noFill/>
            <a:miter lim="800000"/>
            <a:headEnd/>
            <a:tailEnd/>
          </a:ln>
        </p:spPr>
      </p:pic>
      <p:sp>
        <p:nvSpPr>
          <p:cNvPr id="7" name="CasellaDiTesto 6"/>
          <p:cNvSpPr txBox="1"/>
          <p:nvPr/>
        </p:nvSpPr>
        <p:spPr>
          <a:xfrm>
            <a:off x="214313" y="201613"/>
            <a:ext cx="6715125" cy="584200"/>
          </a:xfrm>
          <a:prstGeom prst="rect">
            <a:avLst/>
          </a:prstGeom>
          <a:noFill/>
        </p:spPr>
        <p:txBody>
          <a:bodyPr>
            <a:spAutoFit/>
          </a:bodyPr>
          <a:lstStyle/>
          <a:p>
            <a:pPr>
              <a:defRPr/>
            </a:pPr>
            <a:r>
              <a:rPr lang="en-US" sz="3200" b="1" u="sng" dirty="0" err="1">
                <a:solidFill>
                  <a:schemeClr val="bg1"/>
                </a:solidFill>
                <a:effectLst>
                  <a:outerShdw blurRad="38100" dist="38100" dir="2700000" algn="tl">
                    <a:srgbClr val="000000">
                      <a:alpha val="43137"/>
                    </a:srgbClr>
                  </a:outerShdw>
                </a:effectLst>
                <a:latin typeface="Calibri" pitchFamily="34" charset="0"/>
              </a:rPr>
              <a:t>Tipologia</a:t>
            </a:r>
            <a:r>
              <a:rPr lang="en-US" sz="3200" b="1" u="sng" dirty="0">
                <a:solidFill>
                  <a:schemeClr val="bg1"/>
                </a:solidFill>
                <a:effectLst>
                  <a:outerShdw blurRad="38100" dist="38100" dir="2700000" algn="tl">
                    <a:srgbClr val="000000">
                      <a:alpha val="43137"/>
                    </a:srgbClr>
                  </a:outerShdw>
                </a:effectLst>
                <a:latin typeface="Calibri" pitchFamily="34" charset="0"/>
              </a:rPr>
              <a:t> </a:t>
            </a:r>
            <a:r>
              <a:rPr lang="en-US" sz="3200" b="1" u="sng" dirty="0" err="1">
                <a:solidFill>
                  <a:schemeClr val="bg1"/>
                </a:solidFill>
                <a:effectLst>
                  <a:outerShdw blurRad="38100" dist="38100" dir="2700000" algn="tl">
                    <a:srgbClr val="000000">
                      <a:alpha val="43137"/>
                    </a:srgbClr>
                  </a:outerShdw>
                </a:effectLst>
                <a:latin typeface="Calibri" pitchFamily="34" charset="0"/>
              </a:rPr>
              <a:t>di</a:t>
            </a:r>
            <a:r>
              <a:rPr lang="en-US" sz="3200" b="1" u="sng" dirty="0">
                <a:solidFill>
                  <a:schemeClr val="bg1"/>
                </a:solidFill>
                <a:effectLst>
                  <a:outerShdw blurRad="38100" dist="38100" dir="2700000" algn="tl">
                    <a:srgbClr val="000000">
                      <a:alpha val="43137"/>
                    </a:srgbClr>
                  </a:outerShdw>
                </a:effectLst>
                <a:latin typeface="Calibri" pitchFamily="34" charset="0"/>
              </a:rPr>
              <a:t> </a:t>
            </a:r>
            <a:r>
              <a:rPr lang="en-US" sz="3200" b="1" u="sng" dirty="0" err="1">
                <a:solidFill>
                  <a:schemeClr val="bg1"/>
                </a:solidFill>
                <a:effectLst>
                  <a:outerShdw blurRad="38100" dist="38100" dir="2700000" algn="tl">
                    <a:srgbClr val="000000">
                      <a:alpha val="43137"/>
                    </a:srgbClr>
                  </a:outerShdw>
                </a:effectLst>
                <a:latin typeface="Calibri" pitchFamily="34" charset="0"/>
              </a:rPr>
              <a:t>interventi</a:t>
            </a:r>
            <a:r>
              <a:rPr lang="en-US" sz="3200" b="1" u="sng" dirty="0">
                <a:solidFill>
                  <a:schemeClr val="bg1"/>
                </a:solidFill>
                <a:effectLst>
                  <a:outerShdw blurRad="38100" dist="38100" dir="2700000" algn="tl">
                    <a:srgbClr val="000000">
                      <a:alpha val="43137"/>
                    </a:srgbClr>
                  </a:outerShdw>
                </a:effectLst>
                <a:latin typeface="Calibri" pitchFamily="34" charset="0"/>
              </a:rPr>
              <a:t>: le </a:t>
            </a:r>
            <a:r>
              <a:rPr lang="en-US" sz="3200" b="1" u="sng" dirty="0" err="1">
                <a:solidFill>
                  <a:schemeClr val="bg1"/>
                </a:solidFill>
                <a:effectLst>
                  <a:outerShdw blurRad="38100" dist="38100" dir="2700000" algn="tl">
                    <a:srgbClr val="000000">
                      <a:alpha val="43137"/>
                    </a:srgbClr>
                  </a:outerShdw>
                </a:effectLst>
                <a:latin typeface="Calibri" pitchFamily="34" charset="0"/>
              </a:rPr>
              <a:t>tre</a:t>
            </a:r>
            <a:r>
              <a:rPr lang="en-US" sz="3200" b="1" u="sng" dirty="0">
                <a:solidFill>
                  <a:schemeClr val="bg1"/>
                </a:solidFill>
                <a:effectLst>
                  <a:outerShdw blurRad="38100" dist="38100" dir="2700000" algn="tl">
                    <a:srgbClr val="000000">
                      <a:alpha val="43137"/>
                    </a:srgbClr>
                  </a:outerShdw>
                </a:effectLst>
                <a:latin typeface="Calibri" pitchFamily="34" charset="0"/>
              </a:rPr>
              <a:t> </a:t>
            </a:r>
            <a:r>
              <a:rPr lang="en-US" sz="3200" b="1" u="sng" dirty="0" err="1">
                <a:solidFill>
                  <a:schemeClr val="bg1"/>
                </a:solidFill>
                <a:effectLst>
                  <a:outerShdw blurRad="38100" dist="38100" dir="2700000" algn="tl">
                    <a:srgbClr val="000000">
                      <a:alpha val="43137"/>
                    </a:srgbClr>
                  </a:outerShdw>
                </a:effectLst>
                <a:latin typeface="Calibri" pitchFamily="34" charset="0"/>
              </a:rPr>
              <a:t>fasi</a:t>
            </a:r>
            <a:endParaRPr lang="en-US" sz="3200" b="1" u="sng" dirty="0">
              <a:solidFill>
                <a:schemeClr val="bg1"/>
              </a:solidFill>
              <a:effectLst>
                <a:outerShdw blurRad="38100" dist="38100" dir="2700000" algn="tl">
                  <a:srgbClr val="000000">
                    <a:alpha val="43137"/>
                  </a:srgbClr>
                </a:outerShdw>
              </a:effectLst>
              <a:latin typeface="Calibri" pitchFamily="34" charset="0"/>
            </a:endParaRPr>
          </a:p>
        </p:txBody>
      </p:sp>
      <p:sp>
        <p:nvSpPr>
          <p:cNvPr id="22" name="Rettangolo 21"/>
          <p:cNvSpPr/>
          <p:nvPr/>
        </p:nvSpPr>
        <p:spPr>
          <a:xfrm>
            <a:off x="346075" y="1143000"/>
            <a:ext cx="8394700" cy="5349875"/>
          </a:xfrm>
          <a:prstGeom prst="rect">
            <a:avLst/>
          </a:prstGeom>
        </p:spPr>
        <p:txBody>
          <a:bodyPr>
            <a:spAutoFit/>
          </a:bodyPr>
          <a:lstStyle/>
          <a:p>
            <a:pPr algn="just">
              <a:defRPr/>
            </a:pPr>
            <a:r>
              <a:rPr lang="it-IT" sz="1400" b="1" dirty="0">
                <a:latin typeface="Calibri" pitchFamily="34" charset="0"/>
                <a:ea typeface="ＭＳ Ｐゴシック" charset="0"/>
                <a:cs typeface="ＭＳ Ｐゴシック" charset="0"/>
              </a:rPr>
              <a:t>Il supporto avviene in TRE FASI, a copertura dell’intero ciclo progettuale</a:t>
            </a:r>
          </a:p>
          <a:p>
            <a:pPr algn="just">
              <a:defRPr/>
            </a:pPr>
            <a:endParaRPr lang="it-IT" sz="1400" dirty="0">
              <a:latin typeface="Calibri" pitchFamily="34" charset="0"/>
              <a:ea typeface="ＭＳ Ｐゴシック" charset="0"/>
              <a:cs typeface="ＭＳ Ｐゴシック" charset="0"/>
            </a:endParaRPr>
          </a:p>
          <a:p>
            <a:pPr>
              <a:defRPr/>
            </a:pPr>
            <a:endParaRPr lang="it-IT" sz="1400" dirty="0">
              <a:latin typeface="Calibri" pitchFamily="34" charset="0"/>
              <a:ea typeface="ＭＳ Ｐゴシック" charset="0"/>
              <a:cs typeface="ＭＳ Ｐゴシック" charset="0"/>
            </a:endParaRPr>
          </a:p>
          <a:p>
            <a:pPr>
              <a:defRPr/>
            </a:pPr>
            <a:endParaRPr lang="it-IT" sz="1400" dirty="0">
              <a:latin typeface="Calibri" pitchFamily="34" charset="0"/>
              <a:ea typeface="ＭＳ Ｐゴシック" charset="0"/>
              <a:cs typeface="ＭＳ Ｐゴシック" charset="0"/>
            </a:endParaRPr>
          </a:p>
          <a:p>
            <a:pPr>
              <a:defRPr/>
            </a:pPr>
            <a:endParaRPr lang="it-IT" sz="1400" dirty="0">
              <a:latin typeface="Calibri" pitchFamily="34" charset="0"/>
              <a:ea typeface="ＭＳ Ｐゴシック" charset="0"/>
              <a:cs typeface="ＭＳ Ｐゴシック" charset="0"/>
            </a:endParaRPr>
          </a:p>
          <a:p>
            <a:pPr>
              <a:defRPr/>
            </a:pPr>
            <a:endParaRPr lang="it-IT" sz="1400" dirty="0">
              <a:latin typeface="Calibri" pitchFamily="34" charset="0"/>
              <a:ea typeface="ＭＳ Ｐゴシック" charset="0"/>
              <a:cs typeface="ＭＳ Ｐゴシック" charset="0"/>
            </a:endParaRPr>
          </a:p>
          <a:p>
            <a:pPr>
              <a:defRPr/>
            </a:pPr>
            <a:endParaRPr lang="it-IT" sz="1400" dirty="0">
              <a:latin typeface="Calibri" pitchFamily="34" charset="0"/>
              <a:ea typeface="ＭＳ Ｐゴシック" charset="0"/>
              <a:cs typeface="ＭＳ Ｐゴシック" charset="0"/>
            </a:endParaRPr>
          </a:p>
          <a:p>
            <a:pPr>
              <a:defRPr/>
            </a:pPr>
            <a:endParaRPr lang="it-IT" sz="1400" dirty="0">
              <a:latin typeface="Calibri" pitchFamily="34" charset="0"/>
              <a:ea typeface="ＭＳ Ｐゴシック" charset="0"/>
              <a:cs typeface="ＭＳ Ｐゴシック" charset="0"/>
            </a:endParaRPr>
          </a:p>
          <a:p>
            <a:pPr>
              <a:defRPr/>
            </a:pPr>
            <a:endParaRPr lang="it-IT" sz="1400" dirty="0">
              <a:latin typeface="Calibri" pitchFamily="34" charset="0"/>
              <a:ea typeface="ＭＳ Ｐゴシック" charset="0"/>
              <a:cs typeface="ＭＳ Ｐゴシック" charset="0"/>
            </a:endParaRPr>
          </a:p>
          <a:p>
            <a:pPr marL="342900" indent="-342900" algn="just">
              <a:lnSpc>
                <a:spcPct val="110000"/>
              </a:lnSpc>
              <a:buFont typeface="+mj-lt"/>
              <a:buAutoNum type="arabicPeriod"/>
              <a:defRPr/>
            </a:pPr>
            <a:r>
              <a:rPr lang="it-IT" sz="1400" b="1" dirty="0">
                <a:latin typeface="Calibri" pitchFamily="34" charset="0"/>
                <a:ea typeface="ＭＳ Ｐゴシック" charset="0"/>
                <a:cs typeface="ＭＳ Ｐゴシック" charset="0"/>
              </a:rPr>
              <a:t>FASE 1 – STUDIO DI FATTIBILITA’: </a:t>
            </a:r>
            <a:r>
              <a:rPr lang="it-IT" sz="1400" dirty="0">
                <a:latin typeface="Calibri" pitchFamily="34" charset="0"/>
                <a:ea typeface="ＭＳ Ｐゴシック" charset="0"/>
                <a:cs typeface="ＭＳ Ｐゴシック" charset="0"/>
              </a:rPr>
              <a:t>L’impresa riceve un primo finanziamento per predisporre un’analisi di fattibilità tecnico-scientifica del progetto. </a:t>
            </a:r>
          </a:p>
          <a:p>
            <a:pPr marL="342900" indent="-342900" algn="just">
              <a:lnSpc>
                <a:spcPct val="110000"/>
              </a:lnSpc>
              <a:buFont typeface="+mj-lt"/>
              <a:buAutoNum type="arabicPeriod"/>
              <a:defRPr/>
            </a:pPr>
            <a:endParaRPr lang="it-IT" sz="1400" dirty="0">
              <a:latin typeface="Calibri" pitchFamily="34" charset="0"/>
              <a:ea typeface="ＭＳ Ｐゴシック" charset="0"/>
              <a:cs typeface="ＭＳ Ｐゴシック" charset="0"/>
            </a:endParaRPr>
          </a:p>
          <a:p>
            <a:pPr marL="342900" indent="-342900" algn="just">
              <a:lnSpc>
                <a:spcPct val="110000"/>
              </a:lnSpc>
              <a:buFont typeface="+mj-lt"/>
              <a:buAutoNum type="arabicPeriod"/>
              <a:defRPr/>
            </a:pPr>
            <a:r>
              <a:rPr lang="it-IT" sz="1400" b="1" dirty="0">
                <a:latin typeface="Calibri" pitchFamily="34" charset="0"/>
                <a:ea typeface="ＭＳ Ｐゴシック" charset="0"/>
                <a:cs typeface="ＭＳ Ｐゴシック" charset="0"/>
              </a:rPr>
              <a:t>FASE 2 – INNOVAZIONE: </a:t>
            </a:r>
            <a:r>
              <a:rPr lang="it-IT" sz="1400" dirty="0">
                <a:latin typeface="Calibri" pitchFamily="34" charset="0"/>
                <a:ea typeface="ＭＳ Ｐゴシック" charset="0"/>
                <a:cs typeface="ＭＳ Ｐゴシック" charset="0"/>
              </a:rPr>
              <a:t>Se il progetto dimostra di avere potenziale tecnologico e commerciale, l’impresa riceve un ulteriore finanziamento per svilupparlo fino alla fase di dimostrazione. </a:t>
            </a:r>
          </a:p>
          <a:p>
            <a:pPr marL="342900" indent="-342900" algn="just">
              <a:lnSpc>
                <a:spcPct val="110000"/>
              </a:lnSpc>
              <a:buFont typeface="+mj-lt"/>
              <a:buAutoNum type="arabicPeriod"/>
              <a:defRPr/>
            </a:pPr>
            <a:endParaRPr lang="it-IT" sz="1400" dirty="0">
              <a:latin typeface="Calibri" pitchFamily="34" charset="0"/>
              <a:ea typeface="ＭＳ Ｐゴシック" charset="0"/>
              <a:cs typeface="ＭＳ Ｐゴシック" charset="0"/>
            </a:endParaRPr>
          </a:p>
          <a:p>
            <a:pPr marL="342900" indent="-342900" algn="just">
              <a:lnSpc>
                <a:spcPct val="110000"/>
              </a:lnSpc>
              <a:buFont typeface="+mj-lt"/>
              <a:buAutoNum type="arabicPeriod"/>
              <a:defRPr/>
            </a:pPr>
            <a:r>
              <a:rPr lang="it-IT" sz="1400" b="1" dirty="0">
                <a:latin typeface="Calibri" pitchFamily="34" charset="0"/>
                <a:ea typeface="ＭＳ Ｐゴシック" charset="0"/>
                <a:cs typeface="ＭＳ Ｐゴシック" charset="0"/>
              </a:rPr>
              <a:t>FASE 3 – COMMERCIALIZZAZIONE</a:t>
            </a:r>
            <a:r>
              <a:rPr lang="it-IT" sz="1400" dirty="0">
                <a:latin typeface="Calibri" pitchFamily="34" charset="0"/>
                <a:ea typeface="ＭＳ Ｐゴシック" charset="0"/>
                <a:cs typeface="ＭＳ Ｐゴシック" charset="0"/>
              </a:rPr>
              <a:t>: Il sostegno alla fase di commercializzazione, finanziata con capitali privati, avviene invece indirettamente, tramite accesso agevolato agli strumenti finanziari e misure di gestione e sfruttamento dei diritti di proprietà intellettuale.</a:t>
            </a:r>
          </a:p>
          <a:p>
            <a:pPr algn="just">
              <a:lnSpc>
                <a:spcPct val="110000"/>
              </a:lnSpc>
              <a:defRPr/>
            </a:pPr>
            <a:endParaRPr lang="it-IT" sz="1400" dirty="0">
              <a:latin typeface="Calibri" pitchFamily="34" charset="0"/>
              <a:ea typeface="ＭＳ Ｐゴシック" charset="0"/>
              <a:cs typeface="ＭＳ Ｐゴシック" charset="0"/>
            </a:endParaRPr>
          </a:p>
          <a:p>
            <a:pPr algn="just">
              <a:lnSpc>
                <a:spcPct val="110000"/>
              </a:lnSpc>
              <a:defRPr/>
            </a:pPr>
            <a:r>
              <a:rPr lang="it-IT" sz="1400" dirty="0">
                <a:latin typeface="Calibri" pitchFamily="34" charset="0"/>
                <a:ea typeface="ＭＳ Ｐゴシック" charset="0"/>
                <a:cs typeface="ＭＳ Ｐゴシック" charset="0"/>
              </a:rPr>
              <a:t>Parallelamente alle attività di ricerca, lo strumento offre gratuitamente alle imprese anche un supporto manageriale attraverso un </a:t>
            </a:r>
            <a:r>
              <a:rPr lang="it-IT" sz="1400" b="1" dirty="0">
                <a:latin typeface="Calibri" pitchFamily="34" charset="0"/>
                <a:ea typeface="ＭＳ Ｐゴシック" charset="0"/>
                <a:cs typeface="ＭＳ Ｐゴシック" charset="0"/>
              </a:rPr>
              <a:t>servizio di </a:t>
            </a:r>
            <a:r>
              <a:rPr lang="it-IT" sz="1400" b="1" dirty="0" err="1">
                <a:latin typeface="Calibri" pitchFamily="34" charset="0"/>
                <a:ea typeface="ＭＳ Ｐゴシック" charset="0"/>
                <a:cs typeface="ＭＳ Ｐゴシック" charset="0"/>
              </a:rPr>
              <a:t>Mentoring</a:t>
            </a:r>
            <a:r>
              <a:rPr lang="it-IT" sz="1400" b="1" dirty="0">
                <a:latin typeface="Calibri" pitchFamily="34" charset="0"/>
                <a:ea typeface="ＭＳ Ｐゴシック" charset="0"/>
                <a:cs typeface="ＭＳ Ｐゴシック" charset="0"/>
              </a:rPr>
              <a:t> e </a:t>
            </a:r>
            <a:r>
              <a:rPr lang="it-IT" sz="1400" b="1" dirty="0" err="1">
                <a:latin typeface="Calibri" pitchFamily="34" charset="0"/>
                <a:ea typeface="ＭＳ Ｐゴシック" charset="0"/>
                <a:cs typeface="ＭＳ Ｐゴシック" charset="0"/>
              </a:rPr>
              <a:t>Coaching</a:t>
            </a:r>
            <a:r>
              <a:rPr lang="it-IT" sz="1400" b="1" dirty="0">
                <a:latin typeface="Calibri" pitchFamily="34" charset="0"/>
                <a:ea typeface="ＭＳ Ｐゴシック" charset="0"/>
                <a:cs typeface="ＭＳ Ｐゴシック" charset="0"/>
              </a:rPr>
              <a:t> </a:t>
            </a:r>
            <a:r>
              <a:rPr lang="it-IT" sz="1400" dirty="0">
                <a:latin typeface="Calibri" pitchFamily="34" charset="0"/>
                <a:ea typeface="ＭＳ Ｐゴシック" charset="0"/>
                <a:cs typeface="ＭＳ Ｐゴシック" charset="0"/>
              </a:rPr>
              <a:t>volto a rafforzare le capacità gestionali della PMI al fine di garantirne il massimo raggiungimento delle opportunità di crescita oltre alla concretizzazione del progetto in un prodotto commercializzabile a livello internazionale</a:t>
            </a:r>
            <a:r>
              <a:rPr lang="it-IT" sz="1400" b="1" dirty="0">
                <a:solidFill>
                  <a:prstClr val="black"/>
                </a:solidFill>
                <a:latin typeface="Calibri" pitchFamily="34" charset="0"/>
                <a:ea typeface="ＭＳ Ｐゴシック" charset="0"/>
                <a:cs typeface="ＭＳ Ｐゴシック" charset="0"/>
              </a:rPr>
              <a:t>.</a:t>
            </a:r>
          </a:p>
        </p:txBody>
      </p:sp>
      <p:pic>
        <p:nvPicPr>
          <p:cNvPr id="51207" name="Immagine 7" descr="Macintosh HD:Users:studiovalla1:Desktop:Schermata 02-2456708 alle 14.50.20.png"/>
          <p:cNvPicPr>
            <a:picLocks noChangeAspect="1" noChangeArrowheads="1"/>
          </p:cNvPicPr>
          <p:nvPr/>
        </p:nvPicPr>
        <p:blipFill>
          <a:blip r:embed="rId3"/>
          <a:srcRect/>
          <a:stretch>
            <a:fillRect/>
          </a:stretch>
        </p:blipFill>
        <p:spPr bwMode="auto">
          <a:xfrm>
            <a:off x="1519238" y="1466850"/>
            <a:ext cx="6105525" cy="1533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3AF95ABB-C8CE-4C12-9332-810BC8FFF074}" type="slidenum">
              <a:rPr lang="en-GB" smtClean="0"/>
              <a:pPr>
                <a:defRPr/>
              </a:pPr>
              <a:t>49</a:t>
            </a:fld>
            <a:endParaRPr lang="en-GB"/>
          </a:p>
        </p:txBody>
      </p:sp>
      <p:grpSp>
        <p:nvGrpSpPr>
          <p:cNvPr id="52227" name="Gruppo 4"/>
          <p:cNvGrpSpPr>
            <a:grpSpLocks/>
          </p:cNvGrpSpPr>
          <p:nvPr/>
        </p:nvGrpSpPr>
        <p:grpSpPr bwMode="auto">
          <a:xfrm>
            <a:off x="3714750" y="0"/>
            <a:ext cx="1928813" cy="1357313"/>
            <a:chOff x="3714744" y="-24"/>
            <a:chExt cx="1928826" cy="1357322"/>
          </a:xfrm>
        </p:grpSpPr>
        <p:sp>
          <p:nvSpPr>
            <p:cNvPr id="52232" name="Rettangolo 5"/>
            <p:cNvSpPr>
              <a:spLocks noChangeArrowheads="1"/>
            </p:cNvSpPr>
            <p:nvPr/>
          </p:nvSpPr>
          <p:spPr bwMode="auto">
            <a:xfrm>
              <a:off x="3714744" y="-24"/>
              <a:ext cx="1928826" cy="1000132"/>
            </a:xfrm>
            <a:prstGeom prst="rect">
              <a:avLst/>
            </a:prstGeom>
            <a:solidFill>
              <a:srgbClr val="0F5494"/>
            </a:solidFill>
            <a:ln w="9525">
              <a:noFill/>
              <a:miter lim="800000"/>
              <a:headEnd/>
              <a:tailEnd/>
            </a:ln>
          </p:spPr>
          <p:txBody>
            <a:bodyPr anchor="ctr"/>
            <a:lstStyle/>
            <a:p>
              <a:pPr marL="3175"/>
              <a:endParaRPr lang="en-US"/>
            </a:p>
          </p:txBody>
        </p:sp>
        <p:sp>
          <p:nvSpPr>
            <p:cNvPr id="52233" name="Rettangolo 6"/>
            <p:cNvSpPr>
              <a:spLocks noChangeArrowheads="1"/>
            </p:cNvSpPr>
            <p:nvPr/>
          </p:nvSpPr>
          <p:spPr bwMode="auto">
            <a:xfrm>
              <a:off x="4143372" y="1000108"/>
              <a:ext cx="1000132" cy="357190"/>
            </a:xfrm>
            <a:prstGeom prst="rect">
              <a:avLst/>
            </a:prstGeom>
            <a:solidFill>
              <a:schemeClr val="bg1"/>
            </a:solidFill>
            <a:ln w="9525">
              <a:noFill/>
              <a:miter lim="800000"/>
              <a:headEnd/>
              <a:tailEnd/>
            </a:ln>
          </p:spPr>
          <p:txBody>
            <a:bodyPr anchor="ctr"/>
            <a:lstStyle/>
            <a:p>
              <a:pPr marL="3175"/>
              <a:endParaRPr lang="en-US"/>
            </a:p>
          </p:txBody>
        </p:sp>
      </p:grpSp>
      <p:pic>
        <p:nvPicPr>
          <p:cNvPr id="52228" name="Picture 6"/>
          <p:cNvPicPr>
            <a:picLocks noChangeAspect="1" noChangeArrowheads="1"/>
          </p:cNvPicPr>
          <p:nvPr/>
        </p:nvPicPr>
        <p:blipFill>
          <a:blip r:embed="rId2"/>
          <a:srcRect/>
          <a:stretch>
            <a:fillRect/>
          </a:stretch>
        </p:blipFill>
        <p:spPr bwMode="auto">
          <a:xfrm>
            <a:off x="8072438" y="0"/>
            <a:ext cx="1071562" cy="1071563"/>
          </a:xfrm>
          <a:prstGeom prst="rect">
            <a:avLst/>
          </a:prstGeom>
          <a:noFill/>
          <a:ln w="9525">
            <a:noFill/>
            <a:miter lim="800000"/>
            <a:headEnd/>
            <a:tailEnd/>
          </a:ln>
        </p:spPr>
      </p:pic>
      <p:sp>
        <p:nvSpPr>
          <p:cNvPr id="7" name="CasellaDiTesto 6"/>
          <p:cNvSpPr txBox="1"/>
          <p:nvPr/>
        </p:nvSpPr>
        <p:spPr>
          <a:xfrm>
            <a:off x="214313" y="201613"/>
            <a:ext cx="6715125" cy="584200"/>
          </a:xfrm>
          <a:prstGeom prst="rect">
            <a:avLst/>
          </a:prstGeom>
          <a:noFill/>
        </p:spPr>
        <p:txBody>
          <a:bodyPr>
            <a:spAutoFit/>
          </a:bodyPr>
          <a:lstStyle/>
          <a:p>
            <a:pPr>
              <a:defRPr/>
            </a:pPr>
            <a:r>
              <a:rPr lang="en-US" sz="3200" b="1" u="sng" dirty="0" err="1">
                <a:solidFill>
                  <a:schemeClr val="bg1"/>
                </a:solidFill>
                <a:effectLst>
                  <a:outerShdw blurRad="38100" dist="38100" dir="2700000" algn="tl">
                    <a:srgbClr val="000000">
                      <a:alpha val="43137"/>
                    </a:srgbClr>
                  </a:outerShdw>
                </a:effectLst>
                <a:latin typeface="Calibri" pitchFamily="34" charset="0"/>
              </a:rPr>
              <a:t>Fase</a:t>
            </a:r>
            <a:r>
              <a:rPr lang="en-US" sz="3200" b="1" u="sng" dirty="0">
                <a:solidFill>
                  <a:schemeClr val="bg1"/>
                </a:solidFill>
                <a:effectLst>
                  <a:outerShdw blurRad="38100" dist="38100" dir="2700000" algn="tl">
                    <a:srgbClr val="000000">
                      <a:alpha val="43137"/>
                    </a:srgbClr>
                  </a:outerShdw>
                </a:effectLst>
                <a:latin typeface="Calibri" pitchFamily="34" charset="0"/>
              </a:rPr>
              <a:t> 1</a:t>
            </a:r>
          </a:p>
        </p:txBody>
      </p:sp>
      <p:sp>
        <p:nvSpPr>
          <p:cNvPr id="8" name="Rectangle 5"/>
          <p:cNvSpPr txBox="1">
            <a:spLocks noChangeArrowheads="1"/>
          </p:cNvSpPr>
          <p:nvPr/>
        </p:nvSpPr>
        <p:spPr>
          <a:xfrm>
            <a:off x="428625" y="1571625"/>
            <a:ext cx="8291513" cy="3857625"/>
          </a:xfrm>
          <a:prstGeom prst="rect">
            <a:avLst/>
          </a:prstGeom>
        </p:spPr>
        <p:txBody>
          <a:bodyPr/>
          <a:lstStyle/>
          <a:p>
            <a:pPr marL="36513" lvl="1" algn="just">
              <a:lnSpc>
                <a:spcPct val="150000"/>
              </a:lnSpc>
              <a:spcBef>
                <a:spcPts val="0"/>
              </a:spcBef>
              <a:buClr>
                <a:srgbClr val="2D2D8A"/>
              </a:buClr>
              <a:buSzPct val="120000"/>
              <a:defRPr/>
            </a:pPr>
            <a:r>
              <a:rPr lang="en-GB" sz="2000" u="sng" kern="0" dirty="0" err="1">
                <a:latin typeface="Calibri" pitchFamily="34" charset="0"/>
              </a:rPr>
              <a:t>Attività</a:t>
            </a:r>
            <a:r>
              <a:rPr lang="en-GB" sz="2000" u="sng" kern="0" dirty="0">
                <a:latin typeface="Calibri" pitchFamily="34" charset="0"/>
              </a:rPr>
              <a:t> </a:t>
            </a:r>
            <a:r>
              <a:rPr lang="en-GB" sz="2000" u="sng" kern="0" dirty="0" err="1">
                <a:latin typeface="Calibri" pitchFamily="34" charset="0"/>
              </a:rPr>
              <a:t>finanziabili</a:t>
            </a:r>
            <a:r>
              <a:rPr lang="en-GB" sz="2000" kern="0" dirty="0">
                <a:latin typeface="Calibri" pitchFamily="34" charset="0"/>
              </a:rPr>
              <a:t>: </a:t>
            </a:r>
            <a:r>
              <a:rPr lang="en-US" sz="2000" kern="0" dirty="0" err="1">
                <a:latin typeface="Calibri" pitchFamily="34" charset="0"/>
              </a:rPr>
              <a:t>studi</a:t>
            </a:r>
            <a:r>
              <a:rPr lang="en-US" sz="2000" kern="0" dirty="0">
                <a:latin typeface="Calibri" pitchFamily="34" charset="0"/>
              </a:rPr>
              <a:t> </a:t>
            </a:r>
            <a:r>
              <a:rPr lang="en-US" sz="2000" kern="0" dirty="0" err="1">
                <a:latin typeface="Calibri" pitchFamily="34" charset="0"/>
              </a:rPr>
              <a:t>di</a:t>
            </a:r>
            <a:r>
              <a:rPr lang="en-US" sz="2000" kern="0" dirty="0">
                <a:latin typeface="Calibri" pitchFamily="34" charset="0"/>
              </a:rPr>
              <a:t> </a:t>
            </a:r>
            <a:r>
              <a:rPr lang="en-US" sz="2000" kern="0" dirty="0" err="1">
                <a:latin typeface="Calibri" pitchFamily="34" charset="0"/>
              </a:rPr>
              <a:t>fattibilità</a:t>
            </a:r>
            <a:r>
              <a:rPr lang="en-US" sz="2000" kern="0" dirty="0">
                <a:latin typeface="Calibri" pitchFamily="34" charset="0"/>
              </a:rPr>
              <a:t>, Risk assessment, </a:t>
            </a:r>
            <a:r>
              <a:rPr lang="en-US" sz="2000" kern="0" dirty="0" err="1">
                <a:latin typeface="Calibri" pitchFamily="34" charset="0"/>
              </a:rPr>
              <a:t>Regimi</a:t>
            </a:r>
            <a:r>
              <a:rPr lang="en-US" sz="2000" kern="0" dirty="0">
                <a:latin typeface="Calibri" pitchFamily="34" charset="0"/>
              </a:rPr>
              <a:t> IP, </a:t>
            </a:r>
            <a:r>
              <a:rPr lang="en-US" sz="2000" kern="0" dirty="0" err="1">
                <a:latin typeface="Calibri" pitchFamily="34" charset="0"/>
              </a:rPr>
              <a:t>Ricerca</a:t>
            </a:r>
            <a:r>
              <a:rPr lang="en-US" sz="2000" kern="0" dirty="0">
                <a:latin typeface="Calibri" pitchFamily="34" charset="0"/>
              </a:rPr>
              <a:t> partner, </a:t>
            </a:r>
            <a:r>
              <a:rPr lang="en-US" sz="2000" kern="0" dirty="0" err="1">
                <a:latin typeface="Calibri" pitchFamily="34" charset="0"/>
              </a:rPr>
              <a:t>Studi</a:t>
            </a:r>
            <a:r>
              <a:rPr lang="en-US" sz="2000" kern="0" dirty="0">
                <a:latin typeface="Calibri" pitchFamily="34" charset="0"/>
              </a:rPr>
              <a:t> </a:t>
            </a:r>
            <a:r>
              <a:rPr lang="en-US" sz="2000" kern="0" dirty="0" err="1">
                <a:latin typeface="Calibri" pitchFamily="34" charset="0"/>
              </a:rPr>
              <a:t>di</a:t>
            </a:r>
            <a:r>
              <a:rPr lang="en-US" sz="2000" kern="0" dirty="0">
                <a:latin typeface="Calibri" pitchFamily="34" charset="0"/>
              </a:rPr>
              <a:t> design, </a:t>
            </a:r>
            <a:r>
              <a:rPr lang="en-US" sz="2000" kern="0" dirty="0" err="1">
                <a:latin typeface="Calibri" pitchFamily="34" charset="0"/>
              </a:rPr>
              <a:t>applicazioni</a:t>
            </a:r>
            <a:r>
              <a:rPr lang="en-US" sz="2000" kern="0" dirty="0">
                <a:latin typeface="Calibri" pitchFamily="34" charset="0"/>
              </a:rPr>
              <a:t> </a:t>
            </a:r>
            <a:r>
              <a:rPr lang="en-US" sz="2000" kern="0" dirty="0" err="1">
                <a:latin typeface="Calibri" pitchFamily="34" charset="0"/>
              </a:rPr>
              <a:t>pilota</a:t>
            </a:r>
            <a:r>
              <a:rPr lang="en-US" sz="2000" kern="0" dirty="0">
                <a:latin typeface="Calibri" pitchFamily="34" charset="0"/>
              </a:rPr>
              <a:t>, etc.</a:t>
            </a:r>
          </a:p>
          <a:p>
            <a:pPr marL="36513" lvl="1" algn="just">
              <a:lnSpc>
                <a:spcPct val="150000"/>
              </a:lnSpc>
              <a:spcBef>
                <a:spcPts val="0"/>
              </a:spcBef>
              <a:buClr>
                <a:srgbClr val="2D2D8A"/>
              </a:buClr>
              <a:buSzPct val="120000"/>
              <a:defRPr/>
            </a:pPr>
            <a:r>
              <a:rPr lang="en-US" sz="2000" u="sng" kern="0" dirty="0">
                <a:latin typeface="Calibri" pitchFamily="34" charset="0"/>
              </a:rPr>
              <a:t>Input</a:t>
            </a:r>
            <a:r>
              <a:rPr lang="en-US" sz="2000" kern="0" dirty="0">
                <a:latin typeface="Calibri" pitchFamily="34" charset="0"/>
              </a:rPr>
              <a:t>: Business Plan max 10 </a:t>
            </a:r>
            <a:r>
              <a:rPr lang="en-US" sz="2000" kern="0" dirty="0" err="1">
                <a:latin typeface="Calibri" pitchFamily="34" charset="0"/>
              </a:rPr>
              <a:t>pagine</a:t>
            </a:r>
            <a:endParaRPr lang="en-US" sz="2000" kern="0" dirty="0">
              <a:latin typeface="Calibri" pitchFamily="34" charset="0"/>
            </a:endParaRPr>
          </a:p>
          <a:p>
            <a:pPr marL="36513" lvl="1" algn="just">
              <a:lnSpc>
                <a:spcPct val="150000"/>
              </a:lnSpc>
              <a:spcBef>
                <a:spcPts val="0"/>
              </a:spcBef>
              <a:buClr>
                <a:srgbClr val="2D2D8A"/>
              </a:buClr>
              <a:buSzPct val="120000"/>
              <a:defRPr/>
            </a:pPr>
            <a:r>
              <a:rPr lang="en-US" sz="2000" u="sng" kern="0" dirty="0">
                <a:latin typeface="Calibri" pitchFamily="34" charset="0"/>
              </a:rPr>
              <a:t>Output</a:t>
            </a:r>
            <a:r>
              <a:rPr lang="en-US" sz="2000" kern="0" dirty="0">
                <a:latin typeface="Calibri" pitchFamily="34" charset="0"/>
              </a:rPr>
              <a:t>: </a:t>
            </a:r>
            <a:r>
              <a:rPr lang="it-IT" sz="2000" kern="0" dirty="0">
                <a:latin typeface="Calibri" pitchFamily="34" charset="0"/>
              </a:rPr>
              <a:t>elaborazione</a:t>
            </a:r>
            <a:r>
              <a:rPr lang="en-US" sz="2000" kern="0" dirty="0">
                <a:latin typeface="Calibri" pitchFamily="34" charset="0"/>
              </a:rPr>
              <a:t> </a:t>
            </a:r>
            <a:r>
              <a:rPr lang="en-US" sz="2000" kern="0" dirty="0" err="1">
                <a:latin typeface="Calibri" pitchFamily="34" charset="0"/>
              </a:rPr>
              <a:t>di</a:t>
            </a:r>
            <a:r>
              <a:rPr lang="en-US" sz="2000" kern="0" dirty="0">
                <a:latin typeface="Calibri" pitchFamily="34" charset="0"/>
              </a:rPr>
              <a:t> un “Business Plan 2”</a:t>
            </a:r>
          </a:p>
          <a:p>
            <a:pPr marL="36513" lvl="1" algn="just">
              <a:lnSpc>
                <a:spcPct val="150000"/>
              </a:lnSpc>
              <a:spcBef>
                <a:spcPts val="0"/>
              </a:spcBef>
              <a:buClr>
                <a:srgbClr val="2D2D8A"/>
              </a:buClr>
              <a:buSzPct val="120000"/>
              <a:defRPr/>
            </a:pPr>
            <a:r>
              <a:rPr lang="en-US" sz="2000" u="sng" kern="0" dirty="0" err="1">
                <a:latin typeface="Calibri" pitchFamily="34" charset="0"/>
              </a:rPr>
              <a:t>Contribuzione</a:t>
            </a:r>
            <a:r>
              <a:rPr lang="en-US" sz="2000" u="sng" kern="0" dirty="0">
                <a:latin typeface="Calibri" pitchFamily="34" charset="0"/>
              </a:rPr>
              <a:t> UE</a:t>
            </a:r>
            <a:r>
              <a:rPr lang="en-US" sz="2000" kern="0" dirty="0">
                <a:latin typeface="Calibri" pitchFamily="34" charset="0"/>
              </a:rPr>
              <a:t>: lamp sum € 50.000 (70%) </a:t>
            </a:r>
          </a:p>
          <a:p>
            <a:pPr marL="36513" lvl="1" algn="just">
              <a:lnSpc>
                <a:spcPct val="150000"/>
              </a:lnSpc>
              <a:spcBef>
                <a:spcPts val="0"/>
              </a:spcBef>
              <a:buClr>
                <a:srgbClr val="2D2D8A"/>
              </a:buClr>
              <a:buSzPct val="120000"/>
              <a:defRPr/>
            </a:pPr>
            <a:r>
              <a:rPr lang="en-US" sz="2000" u="sng" kern="0" dirty="0" err="1">
                <a:latin typeface="Calibri" pitchFamily="34" charset="0"/>
              </a:rPr>
              <a:t>Durata</a:t>
            </a:r>
            <a:r>
              <a:rPr lang="en-US" sz="2000" kern="0" dirty="0">
                <a:latin typeface="Calibri" pitchFamily="34" charset="0"/>
              </a:rPr>
              <a:t>: 6 mesi</a:t>
            </a:r>
          </a:p>
          <a:p>
            <a:pPr marL="36513" lvl="1" algn="just">
              <a:lnSpc>
                <a:spcPct val="150000"/>
              </a:lnSpc>
              <a:spcBef>
                <a:spcPts val="0"/>
              </a:spcBef>
              <a:buClr>
                <a:srgbClr val="2D2D8A"/>
              </a:buClr>
              <a:buSzPct val="120000"/>
              <a:defRPr/>
            </a:pPr>
            <a:r>
              <a:rPr lang="en-US" sz="2000" u="sng" kern="0" dirty="0" err="1">
                <a:latin typeface="Calibri" pitchFamily="34" charset="0"/>
              </a:rPr>
              <a:t>Periodo</a:t>
            </a:r>
            <a:r>
              <a:rPr lang="en-US" sz="2000" u="sng" kern="0" dirty="0">
                <a:latin typeface="Calibri" pitchFamily="34" charset="0"/>
              </a:rPr>
              <a:t> </a:t>
            </a:r>
            <a:r>
              <a:rPr lang="en-US" sz="2000" u="sng" kern="0" dirty="0" err="1">
                <a:latin typeface="Calibri" pitchFamily="34" charset="0"/>
              </a:rPr>
              <a:t>di</a:t>
            </a:r>
            <a:r>
              <a:rPr lang="en-US" sz="2000" u="sng" kern="0" dirty="0">
                <a:latin typeface="Calibri" pitchFamily="34" charset="0"/>
              </a:rPr>
              <a:t> </a:t>
            </a:r>
            <a:r>
              <a:rPr lang="en-US" sz="2000" u="sng" kern="0" dirty="0" err="1">
                <a:latin typeface="Calibri" pitchFamily="34" charset="0"/>
              </a:rPr>
              <a:t>valutazione</a:t>
            </a:r>
            <a:r>
              <a:rPr lang="en-US" sz="2000" kern="0" dirty="0">
                <a:latin typeface="Calibri" pitchFamily="34" charset="0"/>
              </a:rPr>
              <a:t>: circa2 mesi</a:t>
            </a:r>
          </a:p>
          <a:p>
            <a:pPr marL="36513" lvl="1" algn="just">
              <a:lnSpc>
                <a:spcPct val="150000"/>
              </a:lnSpc>
              <a:spcBef>
                <a:spcPts val="0"/>
              </a:spcBef>
              <a:buClr>
                <a:srgbClr val="2D2D8A"/>
              </a:buClr>
              <a:buSzPct val="120000"/>
              <a:defRPr/>
            </a:pPr>
            <a:r>
              <a:rPr lang="en-US" sz="2000" u="sng" kern="0" dirty="0">
                <a:latin typeface="Calibri" pitchFamily="34" charset="0"/>
              </a:rPr>
              <a:t>Firma </a:t>
            </a:r>
            <a:r>
              <a:rPr lang="en-US" sz="2000" u="sng" kern="0" dirty="0" err="1">
                <a:latin typeface="Calibri" pitchFamily="34" charset="0"/>
              </a:rPr>
              <a:t>dell’accordo</a:t>
            </a:r>
            <a:r>
              <a:rPr lang="en-US" sz="2000" kern="0" dirty="0">
                <a:latin typeface="Calibri" pitchFamily="34" charset="0"/>
              </a:rPr>
              <a:t>: 1 </a:t>
            </a:r>
            <a:r>
              <a:rPr lang="en-GB" sz="2000" kern="0" dirty="0" err="1">
                <a:latin typeface="Calibri" pitchFamily="34" charset="0"/>
              </a:rPr>
              <a:t>mese</a:t>
            </a:r>
            <a:r>
              <a:rPr lang="en-GB" sz="2000" kern="0" dirty="0">
                <a:latin typeface="Calibri" pitchFamily="34" charset="0"/>
              </a:rPr>
              <a:t> </a:t>
            </a:r>
            <a:r>
              <a:rPr lang="en-GB" sz="2000" kern="0" dirty="0" err="1">
                <a:latin typeface="Calibri" pitchFamily="34" charset="0"/>
              </a:rPr>
              <a:t>successivo</a:t>
            </a:r>
            <a:r>
              <a:rPr lang="en-GB" sz="2000" kern="0" dirty="0">
                <a:latin typeface="Calibri" pitchFamily="34" charset="0"/>
              </a:rPr>
              <a:t> </a:t>
            </a:r>
            <a:r>
              <a:rPr lang="en-GB" sz="2000" kern="0" dirty="0" err="1">
                <a:latin typeface="Calibri" pitchFamily="34" charset="0"/>
              </a:rPr>
              <a:t>alla</a:t>
            </a:r>
            <a:r>
              <a:rPr lang="en-GB" sz="2000" kern="0" dirty="0">
                <a:latin typeface="Calibri" pitchFamily="34" charset="0"/>
              </a:rPr>
              <a:t> </a:t>
            </a:r>
            <a:r>
              <a:rPr lang="en-GB" sz="2000" kern="0" dirty="0" err="1">
                <a:latin typeface="Calibri" pitchFamily="34" charset="0"/>
              </a:rPr>
              <a:t>fase</a:t>
            </a:r>
            <a:r>
              <a:rPr lang="en-GB" sz="2000" kern="0" dirty="0">
                <a:latin typeface="Calibri" pitchFamily="34" charset="0"/>
              </a:rPr>
              <a:t> </a:t>
            </a:r>
            <a:r>
              <a:rPr lang="en-GB" sz="2000" kern="0" dirty="0" err="1">
                <a:latin typeface="Calibri" pitchFamily="34" charset="0"/>
              </a:rPr>
              <a:t>di</a:t>
            </a:r>
            <a:r>
              <a:rPr lang="en-GB" sz="2000" kern="0" dirty="0">
                <a:latin typeface="Calibri" pitchFamily="34" charset="0"/>
              </a:rPr>
              <a:t> </a:t>
            </a:r>
            <a:r>
              <a:rPr lang="en-GB" sz="2000" kern="0" dirty="0" err="1">
                <a:latin typeface="Calibri" pitchFamily="34" charset="0"/>
              </a:rPr>
              <a:t>valutazione</a:t>
            </a:r>
            <a:r>
              <a:rPr lang="en-GB" sz="2000" kern="0" dirty="0">
                <a:latin typeface="Calibri" pitchFamily="34" charset="0"/>
              </a:rPr>
              <a:t> </a:t>
            </a:r>
            <a:endParaRPr lang="en-GB" sz="2000" b="1" kern="0" dirty="0">
              <a:latin typeface="Calibri" pitchFamily="34" charset="0"/>
            </a:endParaRPr>
          </a:p>
          <a:p>
            <a:pPr marL="379413" lvl="1" indent="-342900">
              <a:spcBef>
                <a:spcPct val="20000"/>
              </a:spcBef>
              <a:buClr>
                <a:srgbClr val="2D2D8A"/>
              </a:buClr>
              <a:buSzPct val="120000"/>
              <a:buFontTx/>
              <a:buChar char="•"/>
              <a:defRPr/>
            </a:pPr>
            <a:endParaRPr lang="en-GB" sz="2000" kern="0" dirty="0">
              <a:latin typeface="+mn-lt"/>
            </a:endParaRPr>
          </a:p>
          <a:p>
            <a:pPr marL="379413" lvl="1" indent="-342900">
              <a:spcBef>
                <a:spcPct val="20000"/>
              </a:spcBef>
              <a:buClr>
                <a:srgbClr val="2D2D8A"/>
              </a:buClr>
              <a:buSzPct val="120000"/>
              <a:buFontTx/>
              <a:buChar char="•"/>
              <a:defRPr/>
            </a:pPr>
            <a:endParaRPr lang="en-GB" sz="1400" b="1" i="1" kern="0" dirty="0">
              <a:latin typeface="+mn-lt"/>
            </a:endParaRPr>
          </a:p>
          <a:p>
            <a:pPr marL="379413" lvl="1" indent="-342900">
              <a:lnSpc>
                <a:spcPct val="90000"/>
              </a:lnSpc>
              <a:spcBef>
                <a:spcPct val="60000"/>
              </a:spcBef>
              <a:buClr>
                <a:srgbClr val="2D2D8A"/>
              </a:buClr>
              <a:buSzPct val="120000"/>
              <a:buFontTx/>
              <a:buChar char="•"/>
              <a:defRPr/>
            </a:pPr>
            <a:endParaRPr lang="en-GB" sz="1400" b="1" kern="0" dirty="0">
              <a:latin typeface="+mn-lt"/>
            </a:endParaRPr>
          </a:p>
        </p:txBody>
      </p:sp>
      <p:sp>
        <p:nvSpPr>
          <p:cNvPr id="52231" name="Right Arrow 1"/>
          <p:cNvSpPr>
            <a:spLocks noChangeArrowheads="1"/>
          </p:cNvSpPr>
          <p:nvPr/>
        </p:nvSpPr>
        <p:spPr bwMode="auto">
          <a:xfrm>
            <a:off x="6500813" y="3571875"/>
            <a:ext cx="1649412" cy="1143000"/>
          </a:xfrm>
          <a:prstGeom prst="rightArrow">
            <a:avLst>
              <a:gd name="adj1" fmla="val 50000"/>
              <a:gd name="adj2" fmla="val 50059"/>
            </a:avLst>
          </a:prstGeom>
          <a:solidFill>
            <a:srgbClr val="C00000"/>
          </a:solidFill>
          <a:ln w="9525">
            <a:noFill/>
            <a:miter lim="800000"/>
            <a:headEnd/>
            <a:tailEnd/>
          </a:ln>
        </p:spPr>
        <p:txBody>
          <a:bodyPr anchor="ctr"/>
          <a:lstStyle/>
          <a:p>
            <a:pPr marL="3175"/>
            <a:r>
              <a:rPr lang="en-GB" altLang="it-IT" sz="1000" b="1">
                <a:solidFill>
                  <a:schemeClr val="bg1"/>
                </a:solidFill>
              </a:rPr>
              <a:t>10% success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14313" y="201613"/>
            <a:ext cx="8643937" cy="584200"/>
          </a:xfrm>
          <a:prstGeom prst="rect">
            <a:avLst/>
          </a:prstGeom>
          <a:noFill/>
        </p:spPr>
        <p:txBody>
          <a:bodyPr>
            <a:spAutoFit/>
          </a:bodyPr>
          <a:lstStyle/>
          <a:p>
            <a:pPr>
              <a:defRPr/>
            </a:pPr>
            <a:r>
              <a:rPr lang="it-IT" sz="3200" b="1" u="sng" dirty="0">
                <a:solidFill>
                  <a:schemeClr val="bg1"/>
                </a:solidFill>
                <a:effectLst>
                  <a:outerShdw blurRad="38100" dist="38100" dir="2700000" algn="tl">
                    <a:srgbClr val="000000">
                      <a:alpha val="43137"/>
                    </a:srgbClr>
                  </a:outerShdw>
                </a:effectLst>
                <a:latin typeface="Calibri" pitchFamily="34" charset="0"/>
              </a:rPr>
              <a:t>Indice (4/</a:t>
            </a:r>
            <a:r>
              <a:rPr lang="it-IT" sz="3200" b="1" u="sng" dirty="0" err="1">
                <a:solidFill>
                  <a:schemeClr val="bg1"/>
                </a:solidFill>
                <a:effectLst>
                  <a:outerShdw blurRad="38100" dist="38100" dir="2700000" algn="tl">
                    <a:srgbClr val="000000">
                      <a:alpha val="43137"/>
                    </a:srgbClr>
                  </a:outerShdw>
                </a:effectLst>
                <a:latin typeface="Calibri" pitchFamily="34" charset="0"/>
              </a:rPr>
              <a:t>4</a:t>
            </a:r>
            <a:r>
              <a:rPr lang="it-IT" sz="3200" b="1" u="sng" dirty="0">
                <a:solidFill>
                  <a:schemeClr val="bg1"/>
                </a:solidFill>
                <a:effectLst>
                  <a:outerShdw blurRad="38100" dist="38100" dir="2700000" algn="tl">
                    <a:srgbClr val="000000">
                      <a:alpha val="43137"/>
                    </a:srgbClr>
                  </a:outerShdw>
                </a:effectLst>
                <a:latin typeface="Calibri" pitchFamily="34" charset="0"/>
              </a:rPr>
              <a:t>)</a:t>
            </a:r>
          </a:p>
        </p:txBody>
      </p:sp>
      <p:sp>
        <p:nvSpPr>
          <p:cNvPr id="3" name="Segnaposto contenuto 2"/>
          <p:cNvSpPr txBox="1">
            <a:spLocks/>
          </p:cNvSpPr>
          <p:nvPr/>
        </p:nvSpPr>
        <p:spPr>
          <a:xfrm>
            <a:off x="428625" y="1071563"/>
            <a:ext cx="8215313" cy="5429250"/>
          </a:xfrm>
          <a:prstGeom prst="rect">
            <a:avLst/>
          </a:prstGeom>
        </p:spPr>
        <p:txBody>
          <a:bodyPr/>
          <a:lstStyle/>
          <a:p>
            <a:pPr algn="just" eaLnBrk="0" hangingPunct="0">
              <a:lnSpc>
                <a:spcPct val="120000"/>
              </a:lnSpc>
              <a:spcBef>
                <a:spcPts val="0"/>
              </a:spcBef>
              <a:buClr>
                <a:schemeClr val="bg1"/>
              </a:buClr>
              <a:defRPr/>
            </a:pPr>
            <a:r>
              <a:rPr lang="it-IT" sz="1800" u="sng" kern="0" dirty="0">
                <a:solidFill>
                  <a:schemeClr val="tx1"/>
                </a:solidFill>
                <a:latin typeface="Calibri" pitchFamily="34" charset="0"/>
                <a:cs typeface="Arial" pitchFamily="34" charset="0"/>
              </a:rPr>
              <a:t>c) Il Programma Life + (cenni)</a:t>
            </a:r>
            <a:r>
              <a:rPr lang="it-IT" sz="1800" kern="0" dirty="0">
                <a:solidFill>
                  <a:schemeClr val="tx1"/>
                </a:solidFill>
                <a:latin typeface="Calibri" pitchFamily="34" charset="0"/>
                <a:cs typeface="Arial" pitchFamily="34" charset="0"/>
              </a:rPr>
              <a:t>				</a:t>
            </a:r>
          </a:p>
          <a:p>
            <a:pPr algn="just" eaLnBrk="0" hangingPunct="0">
              <a:lnSpc>
                <a:spcPct val="120000"/>
              </a:lnSpc>
              <a:spcBef>
                <a:spcPts val="0"/>
              </a:spcBef>
              <a:buClr>
                <a:schemeClr val="bg1"/>
              </a:buClr>
              <a:defRPr/>
            </a:pPr>
            <a:r>
              <a:rPr lang="it-IT" sz="1800" kern="0" dirty="0">
                <a:solidFill>
                  <a:schemeClr val="tx1"/>
                </a:solidFill>
                <a:latin typeface="Calibri" pitchFamily="34" charset="0"/>
                <a:cs typeface="Arial" pitchFamily="34" charset="0"/>
              </a:rPr>
              <a:t> Obiettivi generali							57</a:t>
            </a:r>
          </a:p>
          <a:p>
            <a:pPr algn="just" eaLnBrk="0" hangingPunct="0">
              <a:lnSpc>
                <a:spcPct val="120000"/>
              </a:lnSpc>
              <a:spcBef>
                <a:spcPts val="0"/>
              </a:spcBef>
              <a:buClr>
                <a:schemeClr val="bg1"/>
              </a:buClr>
              <a:defRPr/>
            </a:pPr>
            <a:r>
              <a:rPr lang="it-IT" sz="1800" kern="0" dirty="0">
                <a:solidFill>
                  <a:schemeClr val="tx1"/>
                </a:solidFill>
                <a:latin typeface="Calibri" pitchFamily="34" charset="0"/>
                <a:cs typeface="Arial" pitchFamily="34" charset="0"/>
              </a:rPr>
              <a:t> Sottoazioni							58</a:t>
            </a:r>
          </a:p>
          <a:p>
            <a:pPr algn="just" eaLnBrk="0" hangingPunct="0">
              <a:lnSpc>
                <a:spcPct val="120000"/>
              </a:lnSpc>
              <a:spcBef>
                <a:spcPts val="0"/>
              </a:spcBef>
              <a:buClr>
                <a:schemeClr val="bg1"/>
              </a:buClr>
              <a:defRPr/>
            </a:pPr>
            <a:r>
              <a:rPr lang="it-IT" sz="1800" kern="0" dirty="0">
                <a:solidFill>
                  <a:schemeClr val="tx1"/>
                </a:solidFill>
                <a:latin typeface="Calibri" pitchFamily="34" charset="0"/>
                <a:cs typeface="Arial" pitchFamily="34" charset="0"/>
              </a:rPr>
              <a:t> Anticipazione bando 2015						59</a:t>
            </a:r>
          </a:p>
          <a:p>
            <a:pPr algn="just" eaLnBrk="0" hangingPunct="0">
              <a:lnSpc>
                <a:spcPct val="120000"/>
              </a:lnSpc>
              <a:spcBef>
                <a:spcPts val="0"/>
              </a:spcBef>
              <a:buClr>
                <a:schemeClr val="bg1"/>
              </a:buClr>
              <a:defRPr/>
            </a:pPr>
            <a:r>
              <a:rPr lang="it-IT" sz="1800" kern="0" dirty="0">
                <a:solidFill>
                  <a:schemeClr val="tx1"/>
                </a:solidFill>
                <a:latin typeface="Calibri" pitchFamily="34" charset="0"/>
                <a:cs typeface="Arial" pitchFamily="34" charset="0"/>
              </a:rPr>
              <a:t> Esempi								60</a:t>
            </a:r>
            <a:endParaRPr lang="it-IT" sz="1800" kern="0" dirty="0">
              <a:solidFill>
                <a:schemeClr val="tx1"/>
              </a:solidFill>
              <a:latin typeface="Calibri" pitchFamily="34" charset="0"/>
              <a:cs typeface="+mn-cs"/>
            </a:endParaRPr>
          </a:p>
          <a:p>
            <a:pPr algn="just" eaLnBrk="0" hangingPunct="0">
              <a:lnSpc>
                <a:spcPct val="150000"/>
              </a:lnSpc>
              <a:spcBef>
                <a:spcPct val="20000"/>
              </a:spcBef>
              <a:buClr>
                <a:schemeClr val="bg1"/>
              </a:buClr>
              <a:defRPr/>
            </a:pPr>
            <a:r>
              <a:rPr lang="it-IT" sz="1800" b="1" u="sng" kern="0" dirty="0">
                <a:solidFill>
                  <a:schemeClr val="tx1"/>
                </a:solidFill>
                <a:latin typeface="Calibri" pitchFamily="34" charset="0"/>
                <a:cs typeface="+mn-cs"/>
              </a:rPr>
              <a:t>Parte C – Cenni di europrogettazione</a:t>
            </a:r>
            <a:r>
              <a:rPr lang="it-IT" sz="1800" b="1" kern="0" dirty="0">
                <a:solidFill>
                  <a:schemeClr val="tx1"/>
                </a:solidFill>
                <a:latin typeface="Calibri" pitchFamily="34" charset="0"/>
                <a:cs typeface="+mn-cs"/>
              </a:rPr>
              <a:t>					</a:t>
            </a:r>
            <a:endParaRPr lang="it-IT" sz="1800" u="sng" kern="0" dirty="0">
              <a:solidFill>
                <a:schemeClr val="tx1"/>
              </a:solidFill>
              <a:latin typeface="Calibri" pitchFamily="34" charset="0"/>
              <a:cs typeface="+mn-cs"/>
            </a:endParaRPr>
          </a:p>
          <a:p>
            <a:pPr algn="just" eaLnBrk="0" hangingPunct="0">
              <a:lnSpc>
                <a:spcPct val="150000"/>
              </a:lnSpc>
              <a:spcBef>
                <a:spcPct val="20000"/>
              </a:spcBef>
              <a:buClr>
                <a:schemeClr val="bg1"/>
              </a:buClr>
              <a:buFont typeface="Arial" pitchFamily="34" charset="0"/>
              <a:buChar char="•"/>
              <a:defRPr/>
            </a:pPr>
            <a:r>
              <a:rPr lang="it-IT" sz="1800" kern="0" dirty="0">
                <a:solidFill>
                  <a:schemeClr val="tx1"/>
                </a:solidFill>
                <a:latin typeface="Calibri" pitchFamily="34" charset="0"/>
                <a:cs typeface="+mn-cs"/>
              </a:rPr>
              <a:t>Cos’è un grant							64</a:t>
            </a:r>
          </a:p>
          <a:p>
            <a:pPr algn="just" eaLnBrk="0" hangingPunct="0">
              <a:lnSpc>
                <a:spcPct val="150000"/>
              </a:lnSpc>
              <a:spcBef>
                <a:spcPct val="20000"/>
              </a:spcBef>
              <a:buClr>
                <a:schemeClr val="bg1"/>
              </a:buClr>
              <a:buFont typeface="Arial" pitchFamily="34" charset="0"/>
              <a:buChar char="•"/>
              <a:defRPr/>
            </a:pPr>
            <a:r>
              <a:rPr lang="it-IT" sz="1800" kern="0" dirty="0">
                <a:solidFill>
                  <a:schemeClr val="tx1"/>
                </a:solidFill>
                <a:latin typeface="Calibri" pitchFamily="34" charset="0"/>
                <a:cs typeface="+mn-cs"/>
              </a:rPr>
              <a:t>Il ciclo di vita del progetto						65</a:t>
            </a:r>
          </a:p>
          <a:p>
            <a:pPr algn="just" eaLnBrk="0" hangingPunct="0">
              <a:lnSpc>
                <a:spcPct val="150000"/>
              </a:lnSpc>
              <a:spcBef>
                <a:spcPct val="20000"/>
              </a:spcBef>
              <a:buClr>
                <a:schemeClr val="bg1"/>
              </a:buClr>
              <a:buFont typeface="Arial" pitchFamily="34" charset="0"/>
              <a:buChar char="•"/>
              <a:defRPr/>
            </a:pPr>
            <a:r>
              <a:rPr lang="it-IT" sz="1800" kern="0" dirty="0">
                <a:solidFill>
                  <a:schemeClr val="tx1"/>
                </a:solidFill>
                <a:latin typeface="Calibri" pitchFamily="34" charset="0"/>
                <a:cs typeface="+mn-cs"/>
              </a:rPr>
              <a:t>Come fare domanda						66</a:t>
            </a:r>
          </a:p>
          <a:p>
            <a:pPr algn="just" eaLnBrk="0" hangingPunct="0">
              <a:lnSpc>
                <a:spcPct val="150000"/>
              </a:lnSpc>
              <a:spcBef>
                <a:spcPct val="20000"/>
              </a:spcBef>
              <a:buClr>
                <a:schemeClr val="bg1"/>
              </a:buClr>
              <a:buFont typeface="Arial" pitchFamily="34" charset="0"/>
              <a:buChar char="•"/>
              <a:defRPr/>
            </a:pPr>
            <a:r>
              <a:rPr lang="it-IT" sz="1800" kern="0" dirty="0">
                <a:solidFill>
                  <a:schemeClr val="tx1"/>
                </a:solidFill>
                <a:latin typeface="Calibri" pitchFamily="34" charset="0"/>
                <a:cs typeface="+mn-cs"/>
              </a:rPr>
              <a:t>Dall’idea alla proposta di progetto					67</a:t>
            </a:r>
          </a:p>
          <a:p>
            <a:pPr algn="just" eaLnBrk="0" hangingPunct="0">
              <a:lnSpc>
                <a:spcPct val="150000"/>
              </a:lnSpc>
              <a:spcBef>
                <a:spcPct val="20000"/>
              </a:spcBef>
              <a:buClr>
                <a:schemeClr val="bg1"/>
              </a:buClr>
              <a:buFont typeface="Arial" pitchFamily="34" charset="0"/>
              <a:buChar char="•"/>
              <a:defRPr/>
            </a:pPr>
            <a:r>
              <a:rPr lang="it-IT" sz="1800" kern="0" dirty="0">
                <a:solidFill>
                  <a:schemeClr val="tx1"/>
                </a:solidFill>
                <a:latin typeface="Calibri" pitchFamily="34" charset="0"/>
                <a:cs typeface="+mn-cs"/>
              </a:rPr>
              <a:t>La proposta di progetto e la sua valutazione				68</a:t>
            </a:r>
          </a:p>
          <a:p>
            <a:pPr algn="just" eaLnBrk="0" hangingPunct="0">
              <a:lnSpc>
                <a:spcPct val="150000"/>
              </a:lnSpc>
              <a:spcBef>
                <a:spcPct val="20000"/>
              </a:spcBef>
              <a:buClr>
                <a:schemeClr val="bg1"/>
              </a:buClr>
              <a:buFont typeface="Arial" pitchFamily="34" charset="0"/>
              <a:buChar char="•"/>
              <a:defRPr/>
            </a:pPr>
            <a:r>
              <a:rPr lang="it-IT" sz="1800" kern="0" dirty="0">
                <a:solidFill>
                  <a:schemeClr val="tx1"/>
                </a:solidFill>
                <a:latin typeface="Calibri" pitchFamily="34" charset="0"/>
                <a:cs typeface="+mn-cs"/>
              </a:rPr>
              <a:t>Valutazione: i criteri di valutazione					69</a:t>
            </a:r>
          </a:p>
          <a:p>
            <a:pPr algn="just" eaLnBrk="0" hangingPunct="0">
              <a:lnSpc>
                <a:spcPct val="150000"/>
              </a:lnSpc>
              <a:spcBef>
                <a:spcPct val="20000"/>
              </a:spcBef>
              <a:buClr>
                <a:schemeClr val="bg1"/>
              </a:buClr>
              <a:buFont typeface="Arial" pitchFamily="34" charset="0"/>
              <a:buChar char="•"/>
              <a:defRPr/>
            </a:pPr>
            <a:r>
              <a:rPr lang="it-IT" sz="1800" kern="0" dirty="0">
                <a:solidFill>
                  <a:schemeClr val="tx1"/>
                </a:solidFill>
                <a:latin typeface="Calibri" pitchFamily="34" charset="0"/>
                <a:cs typeface="+mn-cs"/>
              </a:rPr>
              <a:t>Ciclo delle spese 							70</a:t>
            </a:r>
          </a:p>
          <a:p>
            <a:pPr algn="just" eaLnBrk="0" hangingPunct="0">
              <a:lnSpc>
                <a:spcPct val="150000"/>
              </a:lnSpc>
              <a:spcBef>
                <a:spcPct val="20000"/>
              </a:spcBef>
              <a:buClr>
                <a:schemeClr val="bg1"/>
              </a:buClr>
              <a:defRPr/>
            </a:pPr>
            <a:endParaRPr lang="it-IT" sz="1800" kern="0" dirty="0">
              <a:solidFill>
                <a:schemeClr val="tx1"/>
              </a:solidFill>
              <a:latin typeface="Calibri" pitchFamily="34" charset="0"/>
              <a:cs typeface="+mn-cs"/>
            </a:endParaRPr>
          </a:p>
          <a:p>
            <a:pPr algn="just" eaLnBrk="0" hangingPunct="0">
              <a:lnSpc>
                <a:spcPct val="120000"/>
              </a:lnSpc>
              <a:spcBef>
                <a:spcPct val="20000"/>
              </a:spcBef>
              <a:buClr>
                <a:schemeClr val="bg1"/>
              </a:buClr>
              <a:defRPr/>
            </a:pPr>
            <a:endParaRPr lang="it-IT" sz="1800" kern="0" dirty="0">
              <a:solidFill>
                <a:schemeClr val="tx1"/>
              </a:solidFill>
              <a:latin typeface="Calibri" pitchFamily="34" charset="0"/>
              <a:cs typeface="+mn-cs"/>
            </a:endParaRPr>
          </a:p>
          <a:p>
            <a:pPr algn="just" eaLnBrk="0" hangingPunct="0">
              <a:lnSpc>
                <a:spcPct val="120000"/>
              </a:lnSpc>
              <a:spcBef>
                <a:spcPct val="20000"/>
              </a:spcBef>
              <a:buClr>
                <a:schemeClr val="bg1"/>
              </a:buClr>
              <a:defRPr/>
            </a:pPr>
            <a:endParaRPr lang="it-IT" sz="1800" kern="0" dirty="0">
              <a:solidFill>
                <a:schemeClr val="tx1"/>
              </a:solidFill>
              <a:latin typeface="Calibri" pitchFamily="34" charset="0"/>
              <a:cs typeface="+mn-cs"/>
            </a:endParaRPr>
          </a:p>
          <a:p>
            <a:pPr algn="just" eaLnBrk="0" hangingPunct="0">
              <a:lnSpc>
                <a:spcPct val="120000"/>
              </a:lnSpc>
              <a:spcBef>
                <a:spcPct val="20000"/>
              </a:spcBef>
              <a:buClr>
                <a:schemeClr val="bg1"/>
              </a:buClr>
              <a:buFontTx/>
              <a:buChar char="-"/>
              <a:defRPr/>
            </a:pPr>
            <a:endParaRPr lang="it-IT" sz="1800" i="1" kern="0" dirty="0">
              <a:latin typeface="+mn-lt"/>
              <a:cs typeface="+mn-cs"/>
            </a:endParaRPr>
          </a:p>
        </p:txBody>
      </p:sp>
      <p:sp>
        <p:nvSpPr>
          <p:cNvPr id="7172" name="Rettangolo 4"/>
          <p:cNvSpPr>
            <a:spLocks noChangeArrowheads="1"/>
          </p:cNvSpPr>
          <p:nvPr/>
        </p:nvSpPr>
        <p:spPr bwMode="auto">
          <a:xfrm>
            <a:off x="4214813" y="1000125"/>
            <a:ext cx="857250" cy="357188"/>
          </a:xfrm>
          <a:prstGeom prst="rect">
            <a:avLst/>
          </a:prstGeom>
          <a:solidFill>
            <a:schemeClr val="bg1"/>
          </a:solidFill>
          <a:ln w="9525">
            <a:noFill/>
            <a:miter lim="800000"/>
            <a:headEnd/>
            <a:tailEnd/>
          </a:ln>
        </p:spPr>
        <p:txBody>
          <a:bodyPr anchor="ctr"/>
          <a:lstStyle/>
          <a:p>
            <a:pPr marL="3175"/>
            <a:endParaRPr lang="en-US"/>
          </a:p>
        </p:txBody>
      </p:sp>
      <p:pic>
        <p:nvPicPr>
          <p:cNvPr id="7173" name="Picture 6"/>
          <p:cNvPicPr>
            <a:picLocks noChangeAspect="1" noChangeArrowheads="1"/>
          </p:cNvPicPr>
          <p:nvPr/>
        </p:nvPicPr>
        <p:blipFill>
          <a:blip r:embed="rId2"/>
          <a:srcRect/>
          <a:stretch>
            <a:fillRect/>
          </a:stretch>
        </p:blipFill>
        <p:spPr bwMode="auto">
          <a:xfrm>
            <a:off x="8072438" y="0"/>
            <a:ext cx="1071562" cy="1071563"/>
          </a:xfrm>
          <a:prstGeom prst="rect">
            <a:avLst/>
          </a:prstGeom>
          <a:noFill/>
          <a:ln w="9525">
            <a:noFill/>
            <a:miter lim="800000"/>
            <a:headEnd/>
            <a:tailEnd/>
          </a:ln>
        </p:spPr>
      </p:pic>
      <p:grpSp>
        <p:nvGrpSpPr>
          <p:cNvPr id="7174" name="Gruppo 3"/>
          <p:cNvGrpSpPr>
            <a:grpSpLocks/>
          </p:cNvGrpSpPr>
          <p:nvPr/>
        </p:nvGrpSpPr>
        <p:grpSpPr bwMode="auto">
          <a:xfrm>
            <a:off x="3714750" y="0"/>
            <a:ext cx="1928813" cy="1357313"/>
            <a:chOff x="3714744" y="-24"/>
            <a:chExt cx="1928826" cy="1357322"/>
          </a:xfrm>
        </p:grpSpPr>
        <p:sp>
          <p:nvSpPr>
            <p:cNvPr id="7175" name="Rettangolo 4"/>
            <p:cNvSpPr>
              <a:spLocks noChangeArrowheads="1"/>
            </p:cNvSpPr>
            <p:nvPr/>
          </p:nvSpPr>
          <p:spPr bwMode="auto">
            <a:xfrm>
              <a:off x="3714744" y="-24"/>
              <a:ext cx="1928826" cy="1000132"/>
            </a:xfrm>
            <a:prstGeom prst="rect">
              <a:avLst/>
            </a:prstGeom>
            <a:solidFill>
              <a:srgbClr val="0F5494"/>
            </a:solidFill>
            <a:ln w="9525">
              <a:noFill/>
              <a:miter lim="800000"/>
              <a:headEnd/>
              <a:tailEnd/>
            </a:ln>
          </p:spPr>
          <p:txBody>
            <a:bodyPr anchor="ctr"/>
            <a:lstStyle/>
            <a:p>
              <a:pPr marL="3175"/>
              <a:endParaRPr lang="en-US"/>
            </a:p>
          </p:txBody>
        </p:sp>
        <p:sp>
          <p:nvSpPr>
            <p:cNvPr id="7176" name="Rettangolo 5"/>
            <p:cNvSpPr>
              <a:spLocks noChangeArrowheads="1"/>
            </p:cNvSpPr>
            <p:nvPr/>
          </p:nvSpPr>
          <p:spPr bwMode="auto">
            <a:xfrm>
              <a:off x="4143372" y="1000108"/>
              <a:ext cx="1000132" cy="357190"/>
            </a:xfrm>
            <a:prstGeom prst="rect">
              <a:avLst/>
            </a:prstGeom>
            <a:solidFill>
              <a:schemeClr val="bg1"/>
            </a:solidFill>
            <a:ln w="9525">
              <a:noFill/>
              <a:miter lim="800000"/>
              <a:headEnd/>
              <a:tailEnd/>
            </a:ln>
          </p:spPr>
          <p:txBody>
            <a:bodyPr anchor="ctr"/>
            <a:lstStyle/>
            <a:p>
              <a:pPr marL="3175"/>
              <a:endParaRPr lang="en-US"/>
            </a:p>
          </p:txBody>
        </p:sp>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9D3D2964-9C3A-4517-9811-FCE3BAB6E201}" type="slidenum">
              <a:rPr lang="en-GB" smtClean="0"/>
              <a:pPr>
                <a:defRPr/>
              </a:pPr>
              <a:t>50</a:t>
            </a:fld>
            <a:endParaRPr lang="en-GB"/>
          </a:p>
        </p:txBody>
      </p:sp>
      <p:grpSp>
        <p:nvGrpSpPr>
          <p:cNvPr id="53251" name="Gruppo 4"/>
          <p:cNvGrpSpPr>
            <a:grpSpLocks/>
          </p:cNvGrpSpPr>
          <p:nvPr/>
        </p:nvGrpSpPr>
        <p:grpSpPr bwMode="auto">
          <a:xfrm>
            <a:off x="3714750" y="0"/>
            <a:ext cx="1928813" cy="1357313"/>
            <a:chOff x="3714744" y="-24"/>
            <a:chExt cx="1928826" cy="1357322"/>
          </a:xfrm>
        </p:grpSpPr>
        <p:sp>
          <p:nvSpPr>
            <p:cNvPr id="53256" name="Rettangolo 5"/>
            <p:cNvSpPr>
              <a:spLocks noChangeArrowheads="1"/>
            </p:cNvSpPr>
            <p:nvPr/>
          </p:nvSpPr>
          <p:spPr bwMode="auto">
            <a:xfrm>
              <a:off x="3714744" y="-24"/>
              <a:ext cx="1928826" cy="1000132"/>
            </a:xfrm>
            <a:prstGeom prst="rect">
              <a:avLst/>
            </a:prstGeom>
            <a:solidFill>
              <a:srgbClr val="0F5494"/>
            </a:solidFill>
            <a:ln w="9525">
              <a:noFill/>
              <a:miter lim="800000"/>
              <a:headEnd/>
              <a:tailEnd/>
            </a:ln>
          </p:spPr>
          <p:txBody>
            <a:bodyPr anchor="ctr"/>
            <a:lstStyle/>
            <a:p>
              <a:pPr marL="3175"/>
              <a:endParaRPr lang="en-US"/>
            </a:p>
          </p:txBody>
        </p:sp>
        <p:sp>
          <p:nvSpPr>
            <p:cNvPr id="53257" name="Rettangolo 6"/>
            <p:cNvSpPr>
              <a:spLocks noChangeArrowheads="1"/>
            </p:cNvSpPr>
            <p:nvPr/>
          </p:nvSpPr>
          <p:spPr bwMode="auto">
            <a:xfrm>
              <a:off x="4143372" y="1000108"/>
              <a:ext cx="1000132" cy="357190"/>
            </a:xfrm>
            <a:prstGeom prst="rect">
              <a:avLst/>
            </a:prstGeom>
            <a:solidFill>
              <a:schemeClr val="bg1"/>
            </a:solidFill>
            <a:ln w="9525">
              <a:noFill/>
              <a:miter lim="800000"/>
              <a:headEnd/>
              <a:tailEnd/>
            </a:ln>
          </p:spPr>
          <p:txBody>
            <a:bodyPr anchor="ctr"/>
            <a:lstStyle/>
            <a:p>
              <a:pPr marL="3175"/>
              <a:endParaRPr lang="en-US"/>
            </a:p>
          </p:txBody>
        </p:sp>
      </p:grpSp>
      <p:pic>
        <p:nvPicPr>
          <p:cNvPr id="53252" name="Picture 6"/>
          <p:cNvPicPr>
            <a:picLocks noChangeAspect="1" noChangeArrowheads="1"/>
          </p:cNvPicPr>
          <p:nvPr/>
        </p:nvPicPr>
        <p:blipFill>
          <a:blip r:embed="rId2"/>
          <a:srcRect/>
          <a:stretch>
            <a:fillRect/>
          </a:stretch>
        </p:blipFill>
        <p:spPr bwMode="auto">
          <a:xfrm>
            <a:off x="8072438" y="0"/>
            <a:ext cx="1071562" cy="1071563"/>
          </a:xfrm>
          <a:prstGeom prst="rect">
            <a:avLst/>
          </a:prstGeom>
          <a:noFill/>
          <a:ln w="9525">
            <a:noFill/>
            <a:miter lim="800000"/>
            <a:headEnd/>
            <a:tailEnd/>
          </a:ln>
        </p:spPr>
      </p:pic>
      <p:sp>
        <p:nvSpPr>
          <p:cNvPr id="7" name="CasellaDiTesto 6"/>
          <p:cNvSpPr txBox="1"/>
          <p:nvPr/>
        </p:nvSpPr>
        <p:spPr>
          <a:xfrm>
            <a:off x="214313" y="201613"/>
            <a:ext cx="6715125" cy="584200"/>
          </a:xfrm>
          <a:prstGeom prst="rect">
            <a:avLst/>
          </a:prstGeom>
          <a:noFill/>
        </p:spPr>
        <p:txBody>
          <a:bodyPr>
            <a:spAutoFit/>
          </a:bodyPr>
          <a:lstStyle/>
          <a:p>
            <a:pPr>
              <a:defRPr/>
            </a:pPr>
            <a:r>
              <a:rPr lang="en-US" sz="3200" b="1" u="sng" dirty="0" err="1">
                <a:solidFill>
                  <a:schemeClr val="bg1"/>
                </a:solidFill>
                <a:effectLst>
                  <a:outerShdw blurRad="38100" dist="38100" dir="2700000" algn="tl">
                    <a:srgbClr val="000000">
                      <a:alpha val="43137"/>
                    </a:srgbClr>
                  </a:outerShdw>
                </a:effectLst>
                <a:latin typeface="Calibri" pitchFamily="34" charset="0"/>
              </a:rPr>
              <a:t>Fase</a:t>
            </a:r>
            <a:r>
              <a:rPr lang="en-US" sz="3200" b="1" u="sng" dirty="0">
                <a:solidFill>
                  <a:schemeClr val="bg1"/>
                </a:solidFill>
                <a:effectLst>
                  <a:outerShdw blurRad="38100" dist="38100" dir="2700000" algn="tl">
                    <a:srgbClr val="000000">
                      <a:alpha val="43137"/>
                    </a:srgbClr>
                  </a:outerShdw>
                </a:effectLst>
                <a:latin typeface="Calibri" pitchFamily="34" charset="0"/>
              </a:rPr>
              <a:t> 2</a:t>
            </a:r>
          </a:p>
        </p:txBody>
      </p:sp>
      <p:sp>
        <p:nvSpPr>
          <p:cNvPr id="8" name="Rectangle 5"/>
          <p:cNvSpPr txBox="1">
            <a:spLocks noChangeArrowheads="1"/>
          </p:cNvSpPr>
          <p:nvPr/>
        </p:nvSpPr>
        <p:spPr>
          <a:xfrm>
            <a:off x="428625" y="1285875"/>
            <a:ext cx="8291513" cy="4714875"/>
          </a:xfrm>
          <a:prstGeom prst="rect">
            <a:avLst/>
          </a:prstGeom>
        </p:spPr>
        <p:txBody>
          <a:bodyPr/>
          <a:lstStyle/>
          <a:p>
            <a:pPr marL="36513" lvl="1" algn="just">
              <a:lnSpc>
                <a:spcPct val="150000"/>
              </a:lnSpc>
              <a:spcBef>
                <a:spcPts val="0"/>
              </a:spcBef>
              <a:buClr>
                <a:srgbClr val="2D2D8A"/>
              </a:buClr>
              <a:buSzPct val="120000"/>
              <a:defRPr/>
            </a:pPr>
            <a:r>
              <a:rPr lang="en-GB" sz="2000" u="sng" kern="0" dirty="0" err="1">
                <a:latin typeface="Calibri" pitchFamily="34" charset="0"/>
              </a:rPr>
              <a:t>Attività</a:t>
            </a:r>
            <a:r>
              <a:rPr lang="en-GB" sz="2000" u="sng" kern="0" dirty="0">
                <a:latin typeface="Calibri" pitchFamily="34" charset="0"/>
              </a:rPr>
              <a:t> </a:t>
            </a:r>
            <a:r>
              <a:rPr lang="en-GB" sz="2000" u="sng" kern="0" dirty="0" err="1">
                <a:latin typeface="Calibri" pitchFamily="34" charset="0"/>
              </a:rPr>
              <a:t>finanziabili</a:t>
            </a:r>
            <a:r>
              <a:rPr lang="en-GB" sz="2000" kern="0" dirty="0">
                <a:latin typeface="Calibri" pitchFamily="34" charset="0"/>
              </a:rPr>
              <a:t>: </a:t>
            </a:r>
            <a:r>
              <a:rPr lang="en-US" sz="2000" kern="0" dirty="0" err="1">
                <a:latin typeface="Calibri" pitchFamily="34" charset="0"/>
              </a:rPr>
              <a:t>sviluppo</a:t>
            </a:r>
            <a:r>
              <a:rPr lang="en-US" sz="2000" kern="0" dirty="0">
                <a:latin typeface="Calibri" pitchFamily="34" charset="0"/>
              </a:rPr>
              <a:t>, prototyping, testing, piloting, scaling-up, </a:t>
            </a:r>
            <a:r>
              <a:rPr lang="en-US" sz="2000" kern="0" dirty="0" err="1">
                <a:latin typeface="Calibri" pitchFamily="34" charset="0"/>
              </a:rPr>
              <a:t>miniaturizzazione</a:t>
            </a:r>
            <a:r>
              <a:rPr lang="en-US" sz="2000" kern="0" dirty="0">
                <a:latin typeface="Calibri" pitchFamily="34" charset="0"/>
              </a:rPr>
              <a:t>, </a:t>
            </a:r>
            <a:r>
              <a:rPr lang="en-US" sz="2000" kern="0" dirty="0" err="1">
                <a:latin typeface="Calibri" pitchFamily="34" charset="0"/>
              </a:rPr>
              <a:t>replicabilità</a:t>
            </a:r>
            <a:r>
              <a:rPr lang="en-US" sz="2000" kern="0" dirty="0">
                <a:latin typeface="Calibri" pitchFamily="34" charset="0"/>
              </a:rPr>
              <a:t> </a:t>
            </a:r>
            <a:r>
              <a:rPr lang="en-US" sz="2000" kern="0" dirty="0" err="1">
                <a:latin typeface="Calibri" pitchFamily="34" charset="0"/>
              </a:rPr>
              <a:t>di</a:t>
            </a:r>
            <a:r>
              <a:rPr lang="en-US" sz="2000" kern="0" dirty="0">
                <a:latin typeface="Calibri" pitchFamily="34" charset="0"/>
              </a:rPr>
              <a:t> </a:t>
            </a:r>
            <a:r>
              <a:rPr lang="en-US" sz="2000" kern="0" dirty="0" err="1">
                <a:latin typeface="Calibri" pitchFamily="34" charset="0"/>
              </a:rPr>
              <a:t>mercato</a:t>
            </a:r>
            <a:r>
              <a:rPr lang="en-US" sz="2000" kern="0" dirty="0">
                <a:latin typeface="Calibri" pitchFamily="34" charset="0"/>
              </a:rPr>
              <a:t>, </a:t>
            </a:r>
            <a:r>
              <a:rPr lang="en-US" sz="2000" kern="0" dirty="0" err="1">
                <a:latin typeface="Calibri" pitchFamily="34" charset="0"/>
              </a:rPr>
              <a:t>ricerca</a:t>
            </a:r>
            <a:endParaRPr lang="en-US" sz="2000" kern="0" dirty="0">
              <a:latin typeface="Calibri" pitchFamily="34" charset="0"/>
            </a:endParaRPr>
          </a:p>
          <a:p>
            <a:pPr marL="36513" lvl="1" algn="just">
              <a:lnSpc>
                <a:spcPct val="150000"/>
              </a:lnSpc>
              <a:spcBef>
                <a:spcPts val="0"/>
              </a:spcBef>
              <a:buClr>
                <a:srgbClr val="2D2D8A"/>
              </a:buClr>
              <a:buSzPct val="120000"/>
              <a:defRPr/>
            </a:pPr>
            <a:r>
              <a:rPr lang="en-US" sz="2000" u="sng" kern="0" dirty="0">
                <a:latin typeface="Calibri" pitchFamily="34" charset="0"/>
              </a:rPr>
              <a:t>Input</a:t>
            </a:r>
            <a:r>
              <a:rPr lang="en-US" sz="2000" kern="0" dirty="0">
                <a:latin typeface="Calibri" pitchFamily="34" charset="0"/>
              </a:rPr>
              <a:t>: "Business plan 2" e </a:t>
            </a:r>
            <a:r>
              <a:rPr lang="en-US" sz="2000" kern="0" dirty="0" err="1">
                <a:latin typeface="Calibri" pitchFamily="34" charset="0"/>
              </a:rPr>
              <a:t>descrizione</a:t>
            </a:r>
            <a:r>
              <a:rPr lang="en-US" sz="2000" kern="0" dirty="0">
                <a:latin typeface="Calibri" pitchFamily="34" charset="0"/>
              </a:rPr>
              <a:t> </a:t>
            </a:r>
            <a:r>
              <a:rPr lang="en-US" sz="2000" kern="0" dirty="0" err="1">
                <a:latin typeface="Calibri" pitchFamily="34" charset="0"/>
              </a:rPr>
              <a:t>delle</a:t>
            </a:r>
            <a:r>
              <a:rPr lang="en-US" sz="2000" kern="0" dirty="0">
                <a:latin typeface="Calibri" pitchFamily="34" charset="0"/>
              </a:rPr>
              <a:t> </a:t>
            </a:r>
            <a:r>
              <a:rPr lang="en-US" sz="2000" kern="0" dirty="0" err="1">
                <a:latin typeface="Calibri" pitchFamily="34" charset="0"/>
              </a:rPr>
              <a:t>attività</a:t>
            </a:r>
            <a:r>
              <a:rPr lang="en-US" sz="2000" kern="0" dirty="0">
                <a:latin typeface="Calibri" pitchFamily="34" charset="0"/>
              </a:rPr>
              <a:t> (circa 30 </a:t>
            </a:r>
            <a:r>
              <a:rPr lang="en-US" sz="2000" kern="0" dirty="0" err="1">
                <a:latin typeface="Calibri" pitchFamily="34" charset="0"/>
              </a:rPr>
              <a:t>pagine</a:t>
            </a:r>
            <a:r>
              <a:rPr lang="en-US" sz="2000" kern="0" dirty="0">
                <a:latin typeface="Calibri" pitchFamily="34" charset="0"/>
              </a:rPr>
              <a:t>). La </a:t>
            </a:r>
            <a:r>
              <a:rPr lang="en-US" sz="2000" kern="0" dirty="0" err="1">
                <a:latin typeface="Calibri" pitchFamily="34" charset="0"/>
              </a:rPr>
              <a:t>proposta</a:t>
            </a:r>
            <a:r>
              <a:rPr lang="en-US" sz="2000" kern="0" dirty="0">
                <a:latin typeface="Calibri" pitchFamily="34" charset="0"/>
              </a:rPr>
              <a:t> </a:t>
            </a:r>
            <a:r>
              <a:rPr lang="en-US" sz="2000" kern="0" dirty="0" err="1">
                <a:latin typeface="Calibri" pitchFamily="34" charset="0"/>
              </a:rPr>
              <a:t>deve</a:t>
            </a:r>
            <a:r>
              <a:rPr lang="en-US" sz="2000" kern="0" dirty="0">
                <a:latin typeface="Calibri" pitchFamily="34" charset="0"/>
              </a:rPr>
              <a:t> </a:t>
            </a:r>
            <a:r>
              <a:rPr lang="en-US" sz="2000" kern="0" dirty="0" err="1">
                <a:latin typeface="Calibri" pitchFamily="34" charset="0"/>
              </a:rPr>
              <a:t>includere</a:t>
            </a:r>
            <a:r>
              <a:rPr lang="en-US" sz="2000" kern="0" dirty="0">
                <a:latin typeface="Calibri" pitchFamily="34" charset="0"/>
              </a:rPr>
              <a:t> un piano </a:t>
            </a:r>
            <a:r>
              <a:rPr lang="en-US" sz="2000" kern="0" dirty="0" err="1">
                <a:latin typeface="Calibri" pitchFamily="34" charset="0"/>
              </a:rPr>
              <a:t>di</a:t>
            </a:r>
            <a:r>
              <a:rPr lang="en-US" sz="2000" kern="0" dirty="0">
                <a:latin typeface="Calibri" pitchFamily="34" charset="0"/>
              </a:rPr>
              <a:t> </a:t>
            </a:r>
            <a:r>
              <a:rPr lang="en-US" sz="2000" kern="0" dirty="0" err="1">
                <a:latin typeface="Calibri" pitchFamily="34" charset="0"/>
              </a:rPr>
              <a:t>commercializzazione</a:t>
            </a:r>
            <a:r>
              <a:rPr lang="en-US" sz="2000" kern="0" dirty="0">
                <a:latin typeface="Calibri" pitchFamily="34" charset="0"/>
              </a:rPr>
              <a:t>, con </a:t>
            </a:r>
            <a:r>
              <a:rPr lang="en-US" sz="2000" kern="0" dirty="0" err="1">
                <a:latin typeface="Calibri" pitchFamily="34" charset="0"/>
              </a:rPr>
              <a:t>particolare</a:t>
            </a:r>
            <a:r>
              <a:rPr lang="en-US" sz="2000" kern="0" dirty="0">
                <a:latin typeface="Calibri" pitchFamily="34" charset="0"/>
              </a:rPr>
              <a:t> </a:t>
            </a:r>
            <a:r>
              <a:rPr lang="en-US" sz="2000" kern="0" dirty="0" err="1">
                <a:latin typeface="Calibri" pitchFamily="34" charset="0"/>
              </a:rPr>
              <a:t>attenzione</a:t>
            </a:r>
            <a:r>
              <a:rPr lang="en-US" sz="2000" kern="0" dirty="0">
                <a:latin typeface="Calibri" pitchFamily="34" charset="0"/>
              </a:rPr>
              <a:t> </a:t>
            </a:r>
            <a:r>
              <a:rPr lang="en-US" sz="2000" kern="0" dirty="0" err="1">
                <a:latin typeface="Calibri" pitchFamily="34" charset="0"/>
              </a:rPr>
              <a:t>alla</a:t>
            </a:r>
            <a:r>
              <a:rPr lang="en-US" sz="2000" kern="0" dirty="0">
                <a:latin typeface="Calibri" pitchFamily="34" charset="0"/>
              </a:rPr>
              <a:t> </a:t>
            </a:r>
            <a:r>
              <a:rPr lang="en-US" sz="2000" kern="0" dirty="0" err="1">
                <a:latin typeface="Calibri" pitchFamily="34" charset="0"/>
              </a:rPr>
              <a:t>protezione</a:t>
            </a:r>
            <a:r>
              <a:rPr lang="en-US" sz="2000" kern="0" dirty="0">
                <a:latin typeface="Calibri" pitchFamily="34" charset="0"/>
              </a:rPr>
              <a:t> </a:t>
            </a:r>
            <a:r>
              <a:rPr lang="en-US" sz="2000" kern="0" dirty="0" err="1">
                <a:latin typeface="Calibri" pitchFamily="34" charset="0"/>
              </a:rPr>
              <a:t>dei</a:t>
            </a:r>
            <a:r>
              <a:rPr lang="en-US" sz="2000" kern="0" dirty="0">
                <a:latin typeface="Calibri" pitchFamily="34" charset="0"/>
              </a:rPr>
              <a:t> </a:t>
            </a:r>
            <a:r>
              <a:rPr lang="en-US" sz="2000" kern="0" dirty="0" err="1">
                <a:latin typeface="Calibri" pitchFamily="34" charset="0"/>
              </a:rPr>
              <a:t>diritti</a:t>
            </a:r>
            <a:r>
              <a:rPr lang="en-US" sz="2000" kern="0" dirty="0">
                <a:latin typeface="Calibri" pitchFamily="34" charset="0"/>
              </a:rPr>
              <a:t> </a:t>
            </a:r>
            <a:r>
              <a:rPr lang="en-US" sz="2000" kern="0" dirty="0" err="1">
                <a:latin typeface="Calibri" pitchFamily="34" charset="0"/>
              </a:rPr>
              <a:t>di</a:t>
            </a:r>
            <a:r>
              <a:rPr lang="en-US" sz="2000" kern="0" dirty="0">
                <a:latin typeface="Calibri" pitchFamily="34" charset="0"/>
              </a:rPr>
              <a:t> </a:t>
            </a:r>
            <a:r>
              <a:rPr lang="en-US" sz="2000" kern="0" dirty="0" err="1">
                <a:latin typeface="Calibri" pitchFamily="34" charset="0"/>
              </a:rPr>
              <a:t>proprietà</a:t>
            </a:r>
            <a:r>
              <a:rPr lang="en-US" sz="2000" kern="0" dirty="0">
                <a:latin typeface="Calibri" pitchFamily="34" charset="0"/>
              </a:rPr>
              <a:t> </a:t>
            </a:r>
            <a:r>
              <a:rPr lang="en-US" sz="2000" kern="0" dirty="0" err="1">
                <a:latin typeface="Calibri" pitchFamily="34" charset="0"/>
              </a:rPr>
              <a:t>intellettuale</a:t>
            </a:r>
            <a:endParaRPr lang="en-US" sz="2000" kern="0" dirty="0">
              <a:latin typeface="Calibri" pitchFamily="34" charset="0"/>
            </a:endParaRPr>
          </a:p>
          <a:p>
            <a:pPr marL="36513" lvl="1" algn="just">
              <a:lnSpc>
                <a:spcPct val="150000"/>
              </a:lnSpc>
              <a:spcBef>
                <a:spcPts val="0"/>
              </a:spcBef>
              <a:buClr>
                <a:srgbClr val="2D2D8A"/>
              </a:buClr>
              <a:buSzPct val="120000"/>
              <a:defRPr/>
            </a:pPr>
            <a:r>
              <a:rPr lang="en-US" sz="2000" u="sng" kern="0" dirty="0">
                <a:latin typeface="Calibri" pitchFamily="34" charset="0"/>
              </a:rPr>
              <a:t>Output</a:t>
            </a:r>
            <a:r>
              <a:rPr lang="en-US" sz="2000" kern="0" dirty="0">
                <a:latin typeface="Calibri" pitchFamily="34" charset="0"/>
              </a:rPr>
              <a:t>: </a:t>
            </a:r>
            <a:r>
              <a:rPr lang="en-US" sz="2000" kern="0" dirty="0" err="1">
                <a:latin typeface="Calibri" pitchFamily="34" charset="0"/>
              </a:rPr>
              <a:t>elaborazione</a:t>
            </a:r>
            <a:r>
              <a:rPr lang="en-US" sz="2000" kern="0" dirty="0">
                <a:latin typeface="Calibri" pitchFamily="34" charset="0"/>
              </a:rPr>
              <a:t> </a:t>
            </a:r>
            <a:r>
              <a:rPr lang="en-US" sz="2000" kern="0" dirty="0" err="1">
                <a:latin typeface="Calibri" pitchFamily="34" charset="0"/>
              </a:rPr>
              <a:t>di</a:t>
            </a:r>
            <a:r>
              <a:rPr lang="en-US" sz="2000" kern="0" dirty="0">
                <a:latin typeface="Calibri" pitchFamily="34" charset="0"/>
              </a:rPr>
              <a:t> un </a:t>
            </a:r>
            <a:r>
              <a:rPr lang="en-US" sz="2000" kern="0" dirty="0" err="1">
                <a:latin typeface="Calibri" pitchFamily="34" charset="0"/>
              </a:rPr>
              <a:t>terzo</a:t>
            </a:r>
            <a:r>
              <a:rPr lang="en-US" sz="2000" kern="0" dirty="0">
                <a:latin typeface="Calibri" pitchFamily="34" charset="0"/>
              </a:rPr>
              <a:t> business plan per </a:t>
            </a:r>
            <a:r>
              <a:rPr lang="en-US" sz="2000" kern="0" dirty="0" err="1">
                <a:latin typeface="Calibri" pitchFamily="34" charset="0"/>
              </a:rPr>
              <a:t>potenziali</a:t>
            </a:r>
            <a:r>
              <a:rPr lang="en-US" sz="2000" kern="0" dirty="0">
                <a:latin typeface="Calibri" pitchFamily="34" charset="0"/>
              </a:rPr>
              <a:t> </a:t>
            </a:r>
            <a:r>
              <a:rPr lang="en-US" sz="2000" kern="0" dirty="0" err="1">
                <a:latin typeface="Calibri" pitchFamily="34" charset="0"/>
              </a:rPr>
              <a:t>investitori</a:t>
            </a:r>
            <a:endParaRPr lang="en-US" sz="2000" kern="0" dirty="0">
              <a:latin typeface="Calibri" pitchFamily="34" charset="0"/>
            </a:endParaRPr>
          </a:p>
          <a:p>
            <a:pPr marL="36513" lvl="1">
              <a:lnSpc>
                <a:spcPct val="150000"/>
              </a:lnSpc>
              <a:spcBef>
                <a:spcPts val="0"/>
              </a:spcBef>
              <a:buClr>
                <a:srgbClr val="2D2D8A"/>
              </a:buClr>
              <a:buSzPct val="120000"/>
              <a:defRPr/>
            </a:pPr>
            <a:r>
              <a:rPr lang="en-US" sz="2000" u="sng" kern="0" dirty="0" err="1">
                <a:latin typeface="Calibri" pitchFamily="34" charset="0"/>
              </a:rPr>
              <a:t>Contribuzione</a:t>
            </a:r>
            <a:r>
              <a:rPr lang="en-US" sz="2000" u="sng" kern="0" dirty="0">
                <a:latin typeface="Calibri" pitchFamily="34" charset="0"/>
              </a:rPr>
              <a:t> UE</a:t>
            </a:r>
            <a:r>
              <a:rPr lang="en-US" sz="2000" kern="0" dirty="0">
                <a:latin typeface="Calibri" pitchFamily="34" charset="0"/>
              </a:rPr>
              <a:t>:</a:t>
            </a:r>
            <a:r>
              <a:rPr lang="it-IT" sz="2000" kern="0" dirty="0">
                <a:latin typeface="Calibri" pitchFamily="34" charset="0"/>
              </a:rPr>
              <a:t> € 0.5 – € 2.5 M (rate: 70% dei costi eleggibili)</a:t>
            </a:r>
            <a:endParaRPr lang="en-US" sz="2000" kern="0" dirty="0">
              <a:latin typeface="Calibri" pitchFamily="34" charset="0"/>
            </a:endParaRPr>
          </a:p>
          <a:p>
            <a:pPr marL="36513" lvl="1">
              <a:lnSpc>
                <a:spcPct val="150000"/>
              </a:lnSpc>
              <a:spcBef>
                <a:spcPts val="0"/>
              </a:spcBef>
              <a:buClr>
                <a:srgbClr val="2D2D8A"/>
              </a:buClr>
              <a:buSzPct val="120000"/>
              <a:defRPr/>
            </a:pPr>
            <a:r>
              <a:rPr lang="en-US" sz="2000" u="sng" kern="0" dirty="0" err="1">
                <a:latin typeface="Calibri" pitchFamily="34" charset="0"/>
              </a:rPr>
              <a:t>Durata</a:t>
            </a:r>
            <a:r>
              <a:rPr lang="en-US" sz="2000" kern="0" dirty="0">
                <a:latin typeface="Calibri" pitchFamily="34" charset="0"/>
              </a:rPr>
              <a:t>: 12 – 24 mesi</a:t>
            </a:r>
          </a:p>
          <a:p>
            <a:pPr marL="36513" lvl="1">
              <a:lnSpc>
                <a:spcPct val="150000"/>
              </a:lnSpc>
              <a:spcBef>
                <a:spcPts val="0"/>
              </a:spcBef>
              <a:buClr>
                <a:srgbClr val="2D2D8A"/>
              </a:buClr>
              <a:buSzPct val="120000"/>
              <a:defRPr/>
            </a:pPr>
            <a:r>
              <a:rPr lang="en-US" sz="2000" u="sng" kern="0" dirty="0" err="1">
                <a:latin typeface="Calibri" pitchFamily="34" charset="0"/>
              </a:rPr>
              <a:t>Periodo</a:t>
            </a:r>
            <a:r>
              <a:rPr lang="en-US" sz="2000" u="sng" kern="0" dirty="0">
                <a:latin typeface="Calibri" pitchFamily="34" charset="0"/>
              </a:rPr>
              <a:t> </a:t>
            </a:r>
            <a:r>
              <a:rPr lang="en-US" sz="2000" u="sng" kern="0" dirty="0" err="1">
                <a:latin typeface="Calibri" pitchFamily="34" charset="0"/>
              </a:rPr>
              <a:t>di</a:t>
            </a:r>
            <a:r>
              <a:rPr lang="en-US" sz="2000" u="sng" kern="0" dirty="0">
                <a:latin typeface="Calibri" pitchFamily="34" charset="0"/>
              </a:rPr>
              <a:t> </a:t>
            </a:r>
            <a:r>
              <a:rPr lang="en-US" sz="2000" u="sng" kern="0" dirty="0" err="1">
                <a:latin typeface="Calibri" pitchFamily="34" charset="0"/>
              </a:rPr>
              <a:t>valutazione</a:t>
            </a:r>
            <a:r>
              <a:rPr lang="en-US" sz="2000" kern="0" dirty="0">
                <a:latin typeface="Calibri" pitchFamily="34" charset="0"/>
              </a:rPr>
              <a:t>: circa 4 mesi</a:t>
            </a:r>
          </a:p>
          <a:p>
            <a:pPr marL="36513" lvl="1">
              <a:lnSpc>
                <a:spcPct val="150000"/>
              </a:lnSpc>
              <a:spcBef>
                <a:spcPts val="0"/>
              </a:spcBef>
              <a:buClr>
                <a:srgbClr val="2D2D8A"/>
              </a:buClr>
              <a:buSzPct val="120000"/>
              <a:defRPr/>
            </a:pPr>
            <a:r>
              <a:rPr lang="en-US" sz="2000" u="sng" kern="0" dirty="0">
                <a:latin typeface="Calibri" pitchFamily="34" charset="0"/>
              </a:rPr>
              <a:t>Firma </a:t>
            </a:r>
            <a:r>
              <a:rPr lang="en-US" sz="2000" u="sng" kern="0" dirty="0" err="1">
                <a:latin typeface="Calibri" pitchFamily="34" charset="0"/>
              </a:rPr>
              <a:t>dell’accordo</a:t>
            </a:r>
            <a:r>
              <a:rPr lang="en-US" sz="2000" kern="0" dirty="0">
                <a:latin typeface="Calibri" pitchFamily="34" charset="0"/>
              </a:rPr>
              <a:t>:  2 mesi </a:t>
            </a:r>
            <a:r>
              <a:rPr lang="en-US" sz="2000" kern="0" dirty="0" err="1">
                <a:latin typeface="Calibri" pitchFamily="34" charset="0"/>
              </a:rPr>
              <a:t>dopo</a:t>
            </a:r>
            <a:r>
              <a:rPr lang="en-US" sz="2000" kern="0" dirty="0">
                <a:latin typeface="Calibri" pitchFamily="34" charset="0"/>
              </a:rPr>
              <a:t> la </a:t>
            </a:r>
            <a:r>
              <a:rPr lang="en-US" sz="2000" kern="0" dirty="0" err="1">
                <a:latin typeface="Calibri" pitchFamily="34" charset="0"/>
              </a:rPr>
              <a:t>valutazione</a:t>
            </a:r>
            <a:r>
              <a:rPr lang="en-US" sz="2000" kern="0" dirty="0">
                <a:latin typeface="Calibri" pitchFamily="34" charset="0"/>
              </a:rPr>
              <a:t> </a:t>
            </a:r>
            <a:endParaRPr lang="en-GB" sz="2000" b="1" kern="0" dirty="0">
              <a:latin typeface="Calibri" pitchFamily="34" charset="0"/>
            </a:endParaRPr>
          </a:p>
          <a:p>
            <a:pPr marL="379413" lvl="1" indent="-342900">
              <a:spcBef>
                <a:spcPct val="20000"/>
              </a:spcBef>
              <a:buClr>
                <a:srgbClr val="2D2D8A"/>
              </a:buClr>
              <a:buSzPct val="120000"/>
              <a:buFontTx/>
              <a:buChar char="•"/>
              <a:defRPr/>
            </a:pPr>
            <a:endParaRPr lang="en-GB" sz="2000" kern="0" dirty="0">
              <a:latin typeface="+mn-lt"/>
            </a:endParaRPr>
          </a:p>
          <a:p>
            <a:pPr marL="379413" lvl="1" indent="-342900">
              <a:spcBef>
                <a:spcPct val="20000"/>
              </a:spcBef>
              <a:buClr>
                <a:srgbClr val="2D2D8A"/>
              </a:buClr>
              <a:buSzPct val="120000"/>
              <a:buFontTx/>
              <a:buChar char="•"/>
              <a:defRPr/>
            </a:pPr>
            <a:endParaRPr lang="en-GB" sz="1400" b="1" i="1" kern="0" dirty="0">
              <a:latin typeface="+mn-lt"/>
            </a:endParaRPr>
          </a:p>
          <a:p>
            <a:pPr marL="379413" lvl="1" indent="-342900">
              <a:lnSpc>
                <a:spcPct val="90000"/>
              </a:lnSpc>
              <a:spcBef>
                <a:spcPct val="60000"/>
              </a:spcBef>
              <a:buClr>
                <a:srgbClr val="2D2D8A"/>
              </a:buClr>
              <a:buSzPct val="120000"/>
              <a:buFontTx/>
              <a:buChar char="•"/>
              <a:defRPr/>
            </a:pPr>
            <a:endParaRPr lang="en-GB" sz="1400" b="1" kern="0" dirty="0">
              <a:latin typeface="+mn-lt"/>
            </a:endParaRPr>
          </a:p>
        </p:txBody>
      </p:sp>
      <p:sp>
        <p:nvSpPr>
          <p:cNvPr id="53255" name="Right Arrow 14"/>
          <p:cNvSpPr>
            <a:spLocks noChangeArrowheads="1"/>
          </p:cNvSpPr>
          <p:nvPr/>
        </p:nvSpPr>
        <p:spPr bwMode="auto">
          <a:xfrm>
            <a:off x="6786563" y="4857750"/>
            <a:ext cx="1647825" cy="647700"/>
          </a:xfrm>
          <a:prstGeom prst="rightArrow">
            <a:avLst>
              <a:gd name="adj1" fmla="val 50000"/>
              <a:gd name="adj2" fmla="val 50011"/>
            </a:avLst>
          </a:prstGeom>
          <a:solidFill>
            <a:srgbClr val="C00000"/>
          </a:solidFill>
          <a:ln w="9525">
            <a:noFill/>
            <a:miter lim="800000"/>
            <a:headEnd/>
            <a:tailEnd/>
          </a:ln>
        </p:spPr>
        <p:txBody>
          <a:bodyPr anchor="ctr"/>
          <a:lstStyle/>
          <a:p>
            <a:pPr marL="3175"/>
            <a:r>
              <a:rPr lang="en-GB" altLang="it-IT" sz="1000" b="1">
                <a:solidFill>
                  <a:schemeClr val="bg1"/>
                </a:solidFill>
              </a:rPr>
              <a:t>20+ % success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A1F75405-E3D2-4EA7-9B13-7E02B4DE666D}" type="slidenum">
              <a:rPr lang="en-GB" smtClean="0"/>
              <a:pPr>
                <a:defRPr/>
              </a:pPr>
              <a:t>51</a:t>
            </a:fld>
            <a:endParaRPr lang="en-GB"/>
          </a:p>
        </p:txBody>
      </p:sp>
      <p:grpSp>
        <p:nvGrpSpPr>
          <p:cNvPr id="54275" name="Gruppo 4"/>
          <p:cNvGrpSpPr>
            <a:grpSpLocks/>
          </p:cNvGrpSpPr>
          <p:nvPr/>
        </p:nvGrpSpPr>
        <p:grpSpPr bwMode="auto">
          <a:xfrm>
            <a:off x="3714750" y="0"/>
            <a:ext cx="1928813" cy="1357313"/>
            <a:chOff x="3714744" y="-24"/>
            <a:chExt cx="1928826" cy="1357322"/>
          </a:xfrm>
        </p:grpSpPr>
        <p:sp>
          <p:nvSpPr>
            <p:cNvPr id="54279" name="Rettangolo 5"/>
            <p:cNvSpPr>
              <a:spLocks noChangeArrowheads="1"/>
            </p:cNvSpPr>
            <p:nvPr/>
          </p:nvSpPr>
          <p:spPr bwMode="auto">
            <a:xfrm>
              <a:off x="3714744" y="-24"/>
              <a:ext cx="1928826" cy="1000132"/>
            </a:xfrm>
            <a:prstGeom prst="rect">
              <a:avLst/>
            </a:prstGeom>
            <a:solidFill>
              <a:srgbClr val="0F5494"/>
            </a:solidFill>
            <a:ln w="9525">
              <a:noFill/>
              <a:miter lim="800000"/>
              <a:headEnd/>
              <a:tailEnd/>
            </a:ln>
          </p:spPr>
          <p:txBody>
            <a:bodyPr anchor="ctr"/>
            <a:lstStyle/>
            <a:p>
              <a:pPr marL="3175"/>
              <a:endParaRPr lang="en-US"/>
            </a:p>
          </p:txBody>
        </p:sp>
        <p:sp>
          <p:nvSpPr>
            <p:cNvPr id="54280" name="Rettangolo 6"/>
            <p:cNvSpPr>
              <a:spLocks noChangeArrowheads="1"/>
            </p:cNvSpPr>
            <p:nvPr/>
          </p:nvSpPr>
          <p:spPr bwMode="auto">
            <a:xfrm>
              <a:off x="4143372" y="1000108"/>
              <a:ext cx="1000132" cy="357190"/>
            </a:xfrm>
            <a:prstGeom prst="rect">
              <a:avLst/>
            </a:prstGeom>
            <a:solidFill>
              <a:schemeClr val="bg1"/>
            </a:solidFill>
            <a:ln w="9525">
              <a:noFill/>
              <a:miter lim="800000"/>
              <a:headEnd/>
              <a:tailEnd/>
            </a:ln>
          </p:spPr>
          <p:txBody>
            <a:bodyPr anchor="ctr"/>
            <a:lstStyle/>
            <a:p>
              <a:pPr marL="3175"/>
              <a:endParaRPr lang="en-US"/>
            </a:p>
          </p:txBody>
        </p:sp>
      </p:grpSp>
      <p:pic>
        <p:nvPicPr>
          <p:cNvPr id="54276" name="Picture 6"/>
          <p:cNvPicPr>
            <a:picLocks noChangeAspect="1" noChangeArrowheads="1"/>
          </p:cNvPicPr>
          <p:nvPr/>
        </p:nvPicPr>
        <p:blipFill>
          <a:blip r:embed="rId2"/>
          <a:srcRect/>
          <a:stretch>
            <a:fillRect/>
          </a:stretch>
        </p:blipFill>
        <p:spPr bwMode="auto">
          <a:xfrm>
            <a:off x="8072438" y="0"/>
            <a:ext cx="1071562" cy="1071563"/>
          </a:xfrm>
          <a:prstGeom prst="rect">
            <a:avLst/>
          </a:prstGeom>
          <a:noFill/>
          <a:ln w="9525">
            <a:noFill/>
            <a:miter lim="800000"/>
            <a:headEnd/>
            <a:tailEnd/>
          </a:ln>
        </p:spPr>
      </p:pic>
      <p:sp>
        <p:nvSpPr>
          <p:cNvPr id="7" name="CasellaDiTesto 6"/>
          <p:cNvSpPr txBox="1"/>
          <p:nvPr/>
        </p:nvSpPr>
        <p:spPr>
          <a:xfrm>
            <a:off x="214313" y="201613"/>
            <a:ext cx="6715125" cy="584200"/>
          </a:xfrm>
          <a:prstGeom prst="rect">
            <a:avLst/>
          </a:prstGeom>
          <a:noFill/>
        </p:spPr>
        <p:txBody>
          <a:bodyPr>
            <a:spAutoFit/>
          </a:bodyPr>
          <a:lstStyle/>
          <a:p>
            <a:pPr>
              <a:defRPr/>
            </a:pPr>
            <a:r>
              <a:rPr lang="en-US" sz="3200" b="1" u="sng" dirty="0" err="1">
                <a:solidFill>
                  <a:schemeClr val="bg1"/>
                </a:solidFill>
                <a:effectLst>
                  <a:outerShdw blurRad="38100" dist="38100" dir="2700000" algn="tl">
                    <a:srgbClr val="000000">
                      <a:alpha val="43137"/>
                    </a:srgbClr>
                  </a:outerShdw>
                </a:effectLst>
                <a:latin typeface="Calibri" pitchFamily="34" charset="0"/>
              </a:rPr>
              <a:t>Fase</a:t>
            </a:r>
            <a:r>
              <a:rPr lang="en-US" sz="3200" b="1" u="sng" dirty="0">
                <a:solidFill>
                  <a:schemeClr val="bg1"/>
                </a:solidFill>
                <a:effectLst>
                  <a:outerShdw blurRad="38100" dist="38100" dir="2700000" algn="tl">
                    <a:srgbClr val="000000">
                      <a:alpha val="43137"/>
                    </a:srgbClr>
                  </a:outerShdw>
                </a:effectLst>
                <a:latin typeface="Calibri" pitchFamily="34" charset="0"/>
              </a:rPr>
              <a:t> 3</a:t>
            </a:r>
          </a:p>
        </p:txBody>
      </p:sp>
      <p:sp>
        <p:nvSpPr>
          <p:cNvPr id="8" name="Rectangle 5"/>
          <p:cNvSpPr txBox="1">
            <a:spLocks noChangeArrowheads="1"/>
          </p:cNvSpPr>
          <p:nvPr/>
        </p:nvSpPr>
        <p:spPr>
          <a:xfrm>
            <a:off x="428625" y="1285875"/>
            <a:ext cx="8291513" cy="4714875"/>
          </a:xfrm>
          <a:prstGeom prst="rect">
            <a:avLst/>
          </a:prstGeom>
        </p:spPr>
        <p:txBody>
          <a:bodyPr/>
          <a:lstStyle/>
          <a:p>
            <a:pPr marL="36513" lvl="1" algn="just">
              <a:lnSpc>
                <a:spcPct val="150000"/>
              </a:lnSpc>
              <a:spcBef>
                <a:spcPts val="0"/>
              </a:spcBef>
              <a:buClr>
                <a:srgbClr val="2D2D8A"/>
              </a:buClr>
              <a:buSzPct val="120000"/>
              <a:defRPr/>
            </a:pPr>
            <a:r>
              <a:rPr lang="en-GB" sz="2000" u="sng" kern="0" dirty="0" err="1">
                <a:latin typeface="Calibri" pitchFamily="34" charset="0"/>
              </a:rPr>
              <a:t>Attività</a:t>
            </a:r>
            <a:r>
              <a:rPr lang="en-GB" sz="2000" u="sng" kern="0" dirty="0">
                <a:latin typeface="Calibri" pitchFamily="34" charset="0"/>
              </a:rPr>
              <a:t> </a:t>
            </a:r>
            <a:r>
              <a:rPr lang="en-GB" sz="2000" u="sng" kern="0" dirty="0" err="1">
                <a:latin typeface="Calibri" pitchFamily="34" charset="0"/>
              </a:rPr>
              <a:t>finanziabili</a:t>
            </a:r>
            <a:r>
              <a:rPr lang="en-GB" sz="2000" kern="0" dirty="0">
                <a:latin typeface="Calibri" pitchFamily="34" charset="0"/>
              </a:rPr>
              <a:t>: </a:t>
            </a:r>
            <a:r>
              <a:rPr lang="en-US" sz="2000" kern="0" dirty="0" err="1">
                <a:latin typeface="Calibri" pitchFamily="34" charset="0"/>
              </a:rPr>
              <a:t>supporto</a:t>
            </a:r>
            <a:r>
              <a:rPr lang="en-US" sz="2000" kern="0" dirty="0">
                <a:latin typeface="Calibri" pitchFamily="34" charset="0"/>
              </a:rPr>
              <a:t> </a:t>
            </a:r>
            <a:r>
              <a:rPr lang="en-US" sz="2000" kern="0" dirty="0" err="1">
                <a:latin typeface="Calibri" pitchFamily="34" charset="0"/>
              </a:rPr>
              <a:t>indiretto</a:t>
            </a:r>
            <a:r>
              <a:rPr lang="en-US" sz="2000" kern="0" dirty="0">
                <a:latin typeface="Calibri" pitchFamily="34" charset="0"/>
              </a:rPr>
              <a:t> per la </a:t>
            </a:r>
            <a:r>
              <a:rPr lang="en-US" sz="2000" kern="0" dirty="0" err="1">
                <a:latin typeface="Calibri" pitchFamily="34" charset="0"/>
              </a:rPr>
              <a:t>commercializzazione</a:t>
            </a:r>
            <a:r>
              <a:rPr lang="en-US" sz="2000" kern="0" dirty="0">
                <a:latin typeface="Calibri" pitchFamily="34" charset="0"/>
              </a:rPr>
              <a:t> del </a:t>
            </a:r>
            <a:r>
              <a:rPr lang="en-US" sz="2000" kern="0" dirty="0" err="1">
                <a:latin typeface="Calibri" pitchFamily="34" charset="0"/>
              </a:rPr>
              <a:t>prodotto</a:t>
            </a:r>
            <a:r>
              <a:rPr lang="en-US" sz="2000" kern="0" dirty="0">
                <a:latin typeface="Calibri" pitchFamily="34" charset="0"/>
              </a:rPr>
              <a:t> a </a:t>
            </a:r>
            <a:r>
              <a:rPr lang="en-US" sz="2000" kern="0" dirty="0" err="1">
                <a:latin typeface="Calibri" pitchFamily="34" charset="0"/>
              </a:rPr>
              <a:t>livello</a:t>
            </a:r>
            <a:r>
              <a:rPr lang="en-US" sz="2000" kern="0" dirty="0">
                <a:latin typeface="Calibri" pitchFamily="34" charset="0"/>
              </a:rPr>
              <a:t> </a:t>
            </a:r>
            <a:r>
              <a:rPr lang="en-US" sz="2000" kern="0" dirty="0" err="1">
                <a:latin typeface="Calibri" pitchFamily="34" charset="0"/>
              </a:rPr>
              <a:t>europeo</a:t>
            </a:r>
            <a:endParaRPr lang="en-US" sz="2000" kern="0" dirty="0">
              <a:latin typeface="Calibri" pitchFamily="34" charset="0"/>
            </a:endParaRPr>
          </a:p>
          <a:p>
            <a:pPr marL="36513" lvl="1" algn="just">
              <a:lnSpc>
                <a:spcPct val="150000"/>
              </a:lnSpc>
              <a:spcBef>
                <a:spcPts val="0"/>
              </a:spcBef>
              <a:buClr>
                <a:srgbClr val="2D2D8A"/>
              </a:buClr>
              <a:buSzPct val="120000"/>
              <a:defRPr/>
            </a:pPr>
            <a:r>
              <a:rPr lang="en-US" sz="2000" u="sng" kern="0" dirty="0">
                <a:latin typeface="Calibri" pitchFamily="34" charset="0"/>
              </a:rPr>
              <a:t>Input</a:t>
            </a:r>
            <a:r>
              <a:rPr lang="en-US" sz="2000" kern="0" dirty="0">
                <a:latin typeface="Calibri" pitchFamily="34" charset="0"/>
              </a:rPr>
              <a:t>: "Business plan 3"</a:t>
            </a:r>
          </a:p>
          <a:p>
            <a:pPr marL="36513" lvl="1" algn="just">
              <a:lnSpc>
                <a:spcPct val="150000"/>
              </a:lnSpc>
              <a:spcBef>
                <a:spcPts val="0"/>
              </a:spcBef>
              <a:buClr>
                <a:srgbClr val="2D2D8A"/>
              </a:buClr>
              <a:buSzPct val="120000"/>
              <a:defRPr/>
            </a:pPr>
            <a:r>
              <a:rPr lang="en-US" sz="2000" u="sng" kern="0" dirty="0">
                <a:latin typeface="Calibri" pitchFamily="34" charset="0"/>
              </a:rPr>
              <a:t>Output</a:t>
            </a:r>
            <a:r>
              <a:rPr lang="en-US" sz="2000" kern="0" dirty="0">
                <a:latin typeface="Calibri" pitchFamily="34" charset="0"/>
              </a:rPr>
              <a:t>: </a:t>
            </a:r>
            <a:r>
              <a:rPr lang="en-US" sz="2000" kern="0" dirty="0" err="1">
                <a:latin typeface="Calibri" pitchFamily="34" charset="0"/>
              </a:rPr>
              <a:t>commercializzazione</a:t>
            </a:r>
            <a:r>
              <a:rPr lang="en-US" sz="2000" kern="0" dirty="0">
                <a:latin typeface="Calibri" pitchFamily="34" charset="0"/>
              </a:rPr>
              <a:t> e </a:t>
            </a:r>
            <a:r>
              <a:rPr lang="en-US" sz="2000" kern="0" dirty="0" err="1">
                <a:latin typeface="Calibri" pitchFamily="34" charset="0"/>
              </a:rPr>
              <a:t>promozione</a:t>
            </a:r>
            <a:r>
              <a:rPr lang="en-US" sz="2000" kern="0" dirty="0">
                <a:latin typeface="Calibri" pitchFamily="34" charset="0"/>
              </a:rPr>
              <a:t> del </a:t>
            </a:r>
            <a:r>
              <a:rPr lang="en-US" sz="2000" kern="0" dirty="0" err="1">
                <a:latin typeface="Calibri" pitchFamily="34" charset="0"/>
              </a:rPr>
              <a:t>prodotto</a:t>
            </a:r>
            <a:r>
              <a:rPr lang="en-US" sz="2000" kern="0" dirty="0">
                <a:latin typeface="Calibri" pitchFamily="34" charset="0"/>
              </a:rPr>
              <a:t> come </a:t>
            </a:r>
            <a:r>
              <a:rPr lang="en-US" sz="2000" kern="0" dirty="0" err="1">
                <a:latin typeface="Calibri" pitchFamily="34" charset="0"/>
              </a:rPr>
              <a:t>marchio</a:t>
            </a:r>
            <a:r>
              <a:rPr lang="en-US" sz="2000" kern="0" dirty="0">
                <a:latin typeface="Calibri" pitchFamily="34" charset="0"/>
              </a:rPr>
              <a:t> </a:t>
            </a:r>
            <a:r>
              <a:rPr lang="en-US" sz="2000" kern="0" dirty="0" err="1">
                <a:latin typeface="Calibri" pitchFamily="34" charset="0"/>
              </a:rPr>
              <a:t>di</a:t>
            </a:r>
            <a:r>
              <a:rPr lang="en-US" sz="2000" kern="0" dirty="0">
                <a:latin typeface="Calibri" pitchFamily="34" charset="0"/>
              </a:rPr>
              <a:t> </a:t>
            </a:r>
            <a:r>
              <a:rPr lang="en-US" sz="2000" kern="0" dirty="0" err="1">
                <a:latin typeface="Calibri" pitchFamily="34" charset="0"/>
              </a:rPr>
              <a:t>qualità</a:t>
            </a:r>
            <a:r>
              <a:rPr lang="en-US" sz="2000" kern="0" dirty="0">
                <a:latin typeface="Calibri" pitchFamily="34" charset="0"/>
              </a:rPr>
              <a:t> </a:t>
            </a:r>
            <a:r>
              <a:rPr lang="en-US" sz="2000" kern="0" dirty="0" err="1">
                <a:latin typeface="Calibri" pitchFamily="34" charset="0"/>
              </a:rPr>
              <a:t>ed</a:t>
            </a:r>
            <a:r>
              <a:rPr lang="en-US" sz="2000" kern="0" dirty="0">
                <a:latin typeface="Calibri" pitchFamily="34" charset="0"/>
              </a:rPr>
              <a:t> </a:t>
            </a:r>
            <a:r>
              <a:rPr lang="en-US" sz="2000" kern="0" dirty="0" err="1">
                <a:latin typeface="Calibri" pitchFamily="34" charset="0"/>
              </a:rPr>
              <a:t>esempio</a:t>
            </a:r>
            <a:r>
              <a:rPr lang="en-US" sz="2000" kern="0" dirty="0">
                <a:latin typeface="Calibri" pitchFamily="34" charset="0"/>
              </a:rPr>
              <a:t> per </a:t>
            </a:r>
            <a:r>
              <a:rPr lang="en-US" sz="2000" kern="0" dirty="0" err="1">
                <a:latin typeface="Calibri" pitchFamily="34" charset="0"/>
              </a:rPr>
              <a:t>futuri</a:t>
            </a:r>
            <a:r>
              <a:rPr lang="en-US" sz="2000" kern="0" dirty="0">
                <a:latin typeface="Calibri" pitchFamily="34" charset="0"/>
              </a:rPr>
              <a:t> </a:t>
            </a:r>
            <a:r>
              <a:rPr lang="en-US" sz="2000" kern="0" dirty="0" err="1">
                <a:latin typeface="Calibri" pitchFamily="34" charset="0"/>
              </a:rPr>
              <a:t>progetti</a:t>
            </a:r>
            <a:r>
              <a:rPr lang="en-US" sz="2000" kern="0" dirty="0">
                <a:latin typeface="Calibri" pitchFamily="34" charset="0"/>
              </a:rPr>
              <a:t> </a:t>
            </a:r>
            <a:r>
              <a:rPr lang="en-US" sz="2000" kern="0" dirty="0" err="1">
                <a:latin typeface="Calibri" pitchFamily="34" charset="0"/>
              </a:rPr>
              <a:t>potenziali</a:t>
            </a:r>
            <a:endParaRPr lang="en-US" sz="2000" kern="0" dirty="0">
              <a:latin typeface="Calibri" pitchFamily="34" charset="0"/>
            </a:endParaRPr>
          </a:p>
          <a:p>
            <a:pPr marL="36513" lvl="1">
              <a:lnSpc>
                <a:spcPct val="150000"/>
              </a:lnSpc>
              <a:spcBef>
                <a:spcPts val="0"/>
              </a:spcBef>
              <a:buClr>
                <a:srgbClr val="2D2D8A"/>
              </a:buClr>
              <a:buSzPct val="120000"/>
              <a:defRPr/>
            </a:pPr>
            <a:r>
              <a:rPr lang="en-US" sz="2000" u="sng" kern="0" dirty="0" err="1">
                <a:latin typeface="Calibri" pitchFamily="34" charset="0"/>
              </a:rPr>
              <a:t>Contribuzione</a:t>
            </a:r>
            <a:r>
              <a:rPr lang="en-US" sz="2000" u="sng" kern="0" dirty="0">
                <a:latin typeface="Calibri" pitchFamily="34" charset="0"/>
              </a:rPr>
              <a:t> UE</a:t>
            </a:r>
            <a:r>
              <a:rPr lang="en-US" sz="2000" kern="0" dirty="0">
                <a:latin typeface="Calibri" pitchFamily="34" charset="0"/>
              </a:rPr>
              <a:t>:</a:t>
            </a:r>
            <a:r>
              <a:rPr lang="it-IT" sz="2000" kern="0" dirty="0">
                <a:latin typeface="Calibri" pitchFamily="34" charset="0"/>
              </a:rPr>
              <a:t> non c’è contribuzione diretta. Accesso facilitato a forme di contribuzione privata (e.g. BEI)</a:t>
            </a:r>
            <a:endParaRPr lang="en-US" sz="2000" kern="0" dirty="0">
              <a:latin typeface="Calibri" pitchFamily="34" charset="0"/>
            </a:endParaRPr>
          </a:p>
          <a:p>
            <a:pPr marL="36513" lvl="1">
              <a:lnSpc>
                <a:spcPct val="150000"/>
              </a:lnSpc>
              <a:spcBef>
                <a:spcPts val="0"/>
              </a:spcBef>
              <a:buClr>
                <a:srgbClr val="2D2D8A"/>
              </a:buClr>
              <a:buSzPct val="120000"/>
              <a:defRPr/>
            </a:pPr>
            <a:r>
              <a:rPr lang="en-US" sz="2000" u="sng" kern="0" dirty="0" err="1">
                <a:latin typeface="Calibri" pitchFamily="34" charset="0"/>
              </a:rPr>
              <a:t>Durata</a:t>
            </a:r>
            <a:r>
              <a:rPr lang="en-US" sz="2000" kern="0" dirty="0">
                <a:latin typeface="Calibri" pitchFamily="34" charset="0"/>
              </a:rPr>
              <a:t>: </a:t>
            </a:r>
            <a:r>
              <a:rPr lang="en-US" sz="2000" kern="0" dirty="0" err="1">
                <a:latin typeface="Calibri" pitchFamily="34" charset="0"/>
              </a:rPr>
              <a:t>dipende</a:t>
            </a:r>
            <a:r>
              <a:rPr lang="en-US" sz="2000" kern="0" dirty="0">
                <a:latin typeface="Calibri" pitchFamily="34" charset="0"/>
              </a:rPr>
              <a:t> </a:t>
            </a:r>
            <a:r>
              <a:rPr lang="en-US" sz="2000" kern="0" dirty="0" err="1">
                <a:latin typeface="Calibri" pitchFamily="34" charset="0"/>
              </a:rPr>
              <a:t>dal</a:t>
            </a:r>
            <a:r>
              <a:rPr lang="en-US" sz="2000" kern="0" dirty="0">
                <a:latin typeface="Calibri" pitchFamily="34" charset="0"/>
              </a:rPr>
              <a:t> </a:t>
            </a:r>
            <a:r>
              <a:rPr lang="en-US" sz="2000" kern="0" dirty="0" err="1">
                <a:latin typeface="Calibri" pitchFamily="34" charset="0"/>
              </a:rPr>
              <a:t>progetto</a:t>
            </a:r>
            <a:r>
              <a:rPr lang="en-US" sz="2000" kern="0" dirty="0">
                <a:latin typeface="Calibri" pitchFamily="34" charset="0"/>
              </a:rPr>
              <a:t>. </a:t>
            </a:r>
            <a:r>
              <a:rPr lang="en-US" sz="2000" kern="0" dirty="0" err="1">
                <a:latin typeface="Calibri" pitchFamily="34" charset="0"/>
              </a:rPr>
              <a:t>Sono</a:t>
            </a:r>
            <a:r>
              <a:rPr lang="en-US" sz="2000" kern="0" dirty="0">
                <a:latin typeface="Calibri" pitchFamily="34" charset="0"/>
              </a:rPr>
              <a:t> </a:t>
            </a:r>
            <a:r>
              <a:rPr lang="en-US" sz="2000" kern="0" dirty="0" err="1">
                <a:latin typeface="Calibri" pitchFamily="34" charset="0"/>
              </a:rPr>
              <a:t>previste</a:t>
            </a:r>
            <a:r>
              <a:rPr lang="en-US" sz="2000" kern="0" dirty="0">
                <a:latin typeface="Calibri" pitchFamily="34" charset="0"/>
              </a:rPr>
              <a:t> </a:t>
            </a:r>
            <a:r>
              <a:rPr lang="en-US" sz="2000" kern="0" dirty="0" err="1">
                <a:latin typeface="Calibri" pitchFamily="34" charset="0"/>
              </a:rPr>
              <a:t>fasi</a:t>
            </a:r>
            <a:r>
              <a:rPr lang="en-US" sz="2000" kern="0" dirty="0">
                <a:latin typeface="Calibri" pitchFamily="34" charset="0"/>
              </a:rPr>
              <a:t> </a:t>
            </a:r>
            <a:r>
              <a:rPr lang="en-US" sz="2000" kern="0" dirty="0" err="1">
                <a:latin typeface="Calibri" pitchFamily="34" charset="0"/>
              </a:rPr>
              <a:t>di</a:t>
            </a:r>
            <a:r>
              <a:rPr lang="en-US" sz="2000" kern="0" dirty="0">
                <a:latin typeface="Calibri" pitchFamily="34" charset="0"/>
              </a:rPr>
              <a:t> training e </a:t>
            </a:r>
            <a:r>
              <a:rPr lang="en-US" sz="2000" kern="0" dirty="0" err="1">
                <a:latin typeface="Calibri" pitchFamily="34" charset="0"/>
              </a:rPr>
              <a:t>disseminazione</a:t>
            </a:r>
            <a:endParaRPr lang="en-US" sz="2000" kern="0" dirty="0">
              <a:latin typeface="Calibri" pitchFamily="34" charset="0"/>
            </a:endParaRPr>
          </a:p>
          <a:p>
            <a:pPr marL="36513" lvl="1">
              <a:lnSpc>
                <a:spcPct val="150000"/>
              </a:lnSpc>
              <a:spcBef>
                <a:spcPts val="0"/>
              </a:spcBef>
              <a:buClr>
                <a:srgbClr val="2D2D8A"/>
              </a:buClr>
              <a:buSzPct val="120000"/>
              <a:defRPr/>
            </a:pPr>
            <a:r>
              <a:rPr lang="en-US" sz="2000" u="sng" kern="0" dirty="0" err="1">
                <a:latin typeface="Calibri" pitchFamily="34" charset="0"/>
              </a:rPr>
              <a:t>Periodo</a:t>
            </a:r>
            <a:r>
              <a:rPr lang="en-US" sz="2000" u="sng" kern="0" dirty="0">
                <a:latin typeface="Calibri" pitchFamily="34" charset="0"/>
              </a:rPr>
              <a:t> </a:t>
            </a:r>
            <a:r>
              <a:rPr lang="en-US" sz="2000" u="sng" kern="0" dirty="0" err="1">
                <a:latin typeface="Calibri" pitchFamily="34" charset="0"/>
              </a:rPr>
              <a:t>di</a:t>
            </a:r>
            <a:r>
              <a:rPr lang="en-US" sz="2000" u="sng" kern="0" dirty="0">
                <a:latin typeface="Calibri" pitchFamily="34" charset="0"/>
              </a:rPr>
              <a:t> </a:t>
            </a:r>
            <a:r>
              <a:rPr lang="en-US" sz="2000" u="sng" kern="0" dirty="0" err="1">
                <a:latin typeface="Calibri" pitchFamily="34" charset="0"/>
              </a:rPr>
              <a:t>valutazione</a:t>
            </a:r>
            <a:r>
              <a:rPr lang="en-US" sz="2000" kern="0" dirty="0">
                <a:latin typeface="Calibri" pitchFamily="34" charset="0"/>
              </a:rPr>
              <a:t>: </a:t>
            </a:r>
            <a:r>
              <a:rPr lang="en-US" sz="2000" kern="0" dirty="0" err="1">
                <a:latin typeface="Calibri" pitchFamily="34" charset="0"/>
              </a:rPr>
              <a:t>tra</a:t>
            </a:r>
            <a:r>
              <a:rPr lang="en-US" sz="2000" kern="0" dirty="0">
                <a:latin typeface="Calibri" pitchFamily="34" charset="0"/>
              </a:rPr>
              <a:t> </a:t>
            </a:r>
            <a:r>
              <a:rPr lang="en-US" sz="2000" kern="0" dirty="0" err="1">
                <a:latin typeface="Calibri" pitchFamily="34" charset="0"/>
              </a:rPr>
              <a:t>i</a:t>
            </a:r>
            <a:r>
              <a:rPr lang="en-US" sz="2000" kern="0" dirty="0">
                <a:latin typeface="Calibri" pitchFamily="34" charset="0"/>
              </a:rPr>
              <a:t> 2 </a:t>
            </a:r>
            <a:r>
              <a:rPr lang="en-US" sz="2000" kern="0" dirty="0" err="1">
                <a:latin typeface="Calibri" pitchFamily="34" charset="0"/>
              </a:rPr>
              <a:t>ed</a:t>
            </a:r>
            <a:r>
              <a:rPr lang="en-US" sz="2000" kern="0" dirty="0">
                <a:latin typeface="Calibri" pitchFamily="34" charset="0"/>
              </a:rPr>
              <a:t> </a:t>
            </a:r>
            <a:r>
              <a:rPr lang="en-US" sz="2000" kern="0" dirty="0" err="1">
                <a:latin typeface="Calibri" pitchFamily="34" charset="0"/>
              </a:rPr>
              <a:t>i</a:t>
            </a:r>
            <a:r>
              <a:rPr lang="en-US" sz="2000" kern="0" dirty="0">
                <a:latin typeface="Calibri" pitchFamily="34" charset="0"/>
              </a:rPr>
              <a:t> 4 mesi</a:t>
            </a:r>
          </a:p>
          <a:p>
            <a:pPr marL="36513" lvl="1">
              <a:lnSpc>
                <a:spcPct val="150000"/>
              </a:lnSpc>
              <a:spcBef>
                <a:spcPts val="0"/>
              </a:spcBef>
              <a:buClr>
                <a:srgbClr val="2D2D8A"/>
              </a:buClr>
              <a:buSzPct val="120000"/>
              <a:defRPr/>
            </a:pPr>
            <a:r>
              <a:rPr lang="en-US" sz="2000" u="sng" kern="0" dirty="0">
                <a:latin typeface="Calibri" pitchFamily="34" charset="0"/>
              </a:rPr>
              <a:t>Firma </a:t>
            </a:r>
            <a:r>
              <a:rPr lang="en-US" sz="2000" u="sng" kern="0" dirty="0" err="1">
                <a:latin typeface="Calibri" pitchFamily="34" charset="0"/>
              </a:rPr>
              <a:t>dell’accordo</a:t>
            </a:r>
            <a:r>
              <a:rPr lang="en-US" sz="2000" kern="0" dirty="0">
                <a:latin typeface="Calibri" pitchFamily="34" charset="0"/>
              </a:rPr>
              <a:t>:  1/2 mesi </a:t>
            </a:r>
            <a:r>
              <a:rPr lang="en-US" sz="2000" kern="0" dirty="0" err="1">
                <a:latin typeface="Calibri" pitchFamily="34" charset="0"/>
              </a:rPr>
              <a:t>dopo</a:t>
            </a:r>
            <a:r>
              <a:rPr lang="en-US" sz="2000" kern="0" dirty="0">
                <a:latin typeface="Calibri" pitchFamily="34" charset="0"/>
              </a:rPr>
              <a:t> la </a:t>
            </a:r>
            <a:r>
              <a:rPr lang="en-US" sz="2000" kern="0" dirty="0" err="1">
                <a:latin typeface="Calibri" pitchFamily="34" charset="0"/>
              </a:rPr>
              <a:t>valutazione</a:t>
            </a:r>
            <a:r>
              <a:rPr lang="en-US" sz="2000" kern="0" dirty="0">
                <a:latin typeface="Calibri" pitchFamily="34" charset="0"/>
              </a:rPr>
              <a:t> </a:t>
            </a:r>
            <a:endParaRPr lang="en-GB" sz="2000" b="1" kern="0" dirty="0">
              <a:latin typeface="Calibri" pitchFamily="34" charset="0"/>
            </a:endParaRPr>
          </a:p>
          <a:p>
            <a:pPr marL="379413" lvl="1" indent="-342900">
              <a:spcBef>
                <a:spcPct val="20000"/>
              </a:spcBef>
              <a:buClr>
                <a:srgbClr val="2D2D8A"/>
              </a:buClr>
              <a:buSzPct val="120000"/>
              <a:buFontTx/>
              <a:buChar char="•"/>
              <a:defRPr/>
            </a:pPr>
            <a:endParaRPr lang="en-GB" sz="2000" kern="0" dirty="0">
              <a:latin typeface="+mn-lt"/>
            </a:endParaRPr>
          </a:p>
          <a:p>
            <a:pPr marL="379413" lvl="1" indent="-342900">
              <a:spcBef>
                <a:spcPct val="20000"/>
              </a:spcBef>
              <a:buClr>
                <a:srgbClr val="2D2D8A"/>
              </a:buClr>
              <a:buSzPct val="120000"/>
              <a:buFontTx/>
              <a:buChar char="•"/>
              <a:defRPr/>
            </a:pPr>
            <a:endParaRPr lang="en-GB" sz="1400" b="1" i="1" kern="0" dirty="0">
              <a:latin typeface="+mn-lt"/>
            </a:endParaRPr>
          </a:p>
          <a:p>
            <a:pPr marL="379413" lvl="1" indent="-342900">
              <a:lnSpc>
                <a:spcPct val="90000"/>
              </a:lnSpc>
              <a:spcBef>
                <a:spcPct val="60000"/>
              </a:spcBef>
              <a:buClr>
                <a:srgbClr val="2D2D8A"/>
              </a:buClr>
              <a:buSzPct val="120000"/>
              <a:buFontTx/>
              <a:buChar char="•"/>
              <a:defRPr/>
            </a:pPr>
            <a:endParaRPr lang="en-GB" sz="1400" b="1" kern="0" dirty="0">
              <a:latin typeface="+mn-lt"/>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9DF3DA20-F6F1-4047-9233-6AC9CE785BF1}" type="slidenum">
              <a:rPr lang="en-GB" smtClean="0"/>
              <a:pPr>
                <a:defRPr/>
              </a:pPr>
              <a:t>52</a:t>
            </a:fld>
            <a:endParaRPr lang="en-GB"/>
          </a:p>
        </p:txBody>
      </p:sp>
      <p:grpSp>
        <p:nvGrpSpPr>
          <p:cNvPr id="55299" name="Gruppo 4"/>
          <p:cNvGrpSpPr>
            <a:grpSpLocks/>
          </p:cNvGrpSpPr>
          <p:nvPr/>
        </p:nvGrpSpPr>
        <p:grpSpPr bwMode="auto">
          <a:xfrm>
            <a:off x="3714750" y="0"/>
            <a:ext cx="1928813" cy="1357313"/>
            <a:chOff x="3714744" y="-24"/>
            <a:chExt cx="1928826" cy="1357322"/>
          </a:xfrm>
        </p:grpSpPr>
        <p:sp>
          <p:nvSpPr>
            <p:cNvPr id="55341" name="Rettangolo 5"/>
            <p:cNvSpPr>
              <a:spLocks noChangeArrowheads="1"/>
            </p:cNvSpPr>
            <p:nvPr/>
          </p:nvSpPr>
          <p:spPr bwMode="auto">
            <a:xfrm>
              <a:off x="3714744" y="-24"/>
              <a:ext cx="1928826" cy="1000132"/>
            </a:xfrm>
            <a:prstGeom prst="rect">
              <a:avLst/>
            </a:prstGeom>
            <a:solidFill>
              <a:srgbClr val="0F5494"/>
            </a:solidFill>
            <a:ln w="9525">
              <a:noFill/>
              <a:miter lim="800000"/>
              <a:headEnd/>
              <a:tailEnd/>
            </a:ln>
          </p:spPr>
          <p:txBody>
            <a:bodyPr anchor="ctr"/>
            <a:lstStyle/>
            <a:p>
              <a:pPr marL="3175"/>
              <a:endParaRPr lang="en-US"/>
            </a:p>
          </p:txBody>
        </p:sp>
        <p:sp>
          <p:nvSpPr>
            <p:cNvPr id="55342" name="Rettangolo 6"/>
            <p:cNvSpPr>
              <a:spLocks noChangeArrowheads="1"/>
            </p:cNvSpPr>
            <p:nvPr/>
          </p:nvSpPr>
          <p:spPr bwMode="auto">
            <a:xfrm>
              <a:off x="4143372" y="1000108"/>
              <a:ext cx="1000132" cy="357190"/>
            </a:xfrm>
            <a:prstGeom prst="rect">
              <a:avLst/>
            </a:prstGeom>
            <a:solidFill>
              <a:schemeClr val="bg1"/>
            </a:solidFill>
            <a:ln w="9525">
              <a:noFill/>
              <a:miter lim="800000"/>
              <a:headEnd/>
              <a:tailEnd/>
            </a:ln>
          </p:spPr>
          <p:txBody>
            <a:bodyPr anchor="ctr"/>
            <a:lstStyle/>
            <a:p>
              <a:pPr marL="3175"/>
              <a:endParaRPr lang="en-US"/>
            </a:p>
          </p:txBody>
        </p:sp>
      </p:grpSp>
      <p:pic>
        <p:nvPicPr>
          <p:cNvPr id="55300" name="Picture 6"/>
          <p:cNvPicPr>
            <a:picLocks noChangeAspect="1" noChangeArrowheads="1"/>
          </p:cNvPicPr>
          <p:nvPr/>
        </p:nvPicPr>
        <p:blipFill>
          <a:blip r:embed="rId2"/>
          <a:srcRect/>
          <a:stretch>
            <a:fillRect/>
          </a:stretch>
        </p:blipFill>
        <p:spPr bwMode="auto">
          <a:xfrm>
            <a:off x="8072438" y="0"/>
            <a:ext cx="1071562" cy="1071563"/>
          </a:xfrm>
          <a:prstGeom prst="rect">
            <a:avLst/>
          </a:prstGeom>
          <a:noFill/>
          <a:ln w="9525">
            <a:noFill/>
            <a:miter lim="800000"/>
            <a:headEnd/>
            <a:tailEnd/>
          </a:ln>
        </p:spPr>
      </p:pic>
      <p:sp>
        <p:nvSpPr>
          <p:cNvPr id="7" name="CasellaDiTesto 6"/>
          <p:cNvSpPr txBox="1"/>
          <p:nvPr/>
        </p:nvSpPr>
        <p:spPr>
          <a:xfrm>
            <a:off x="214313" y="201613"/>
            <a:ext cx="6715125" cy="584200"/>
          </a:xfrm>
          <a:prstGeom prst="rect">
            <a:avLst/>
          </a:prstGeom>
          <a:noFill/>
        </p:spPr>
        <p:txBody>
          <a:bodyPr>
            <a:spAutoFit/>
          </a:bodyPr>
          <a:lstStyle/>
          <a:p>
            <a:pPr>
              <a:defRPr/>
            </a:pPr>
            <a:r>
              <a:rPr lang="en-US" sz="3200" b="1" u="sng" dirty="0" err="1">
                <a:solidFill>
                  <a:schemeClr val="bg1"/>
                </a:solidFill>
                <a:effectLst>
                  <a:outerShdw blurRad="38100" dist="38100" dir="2700000" algn="tl">
                    <a:srgbClr val="000000">
                      <a:alpha val="43137"/>
                    </a:srgbClr>
                  </a:outerShdw>
                </a:effectLst>
                <a:latin typeface="Calibri" pitchFamily="34" charset="0"/>
              </a:rPr>
              <a:t>Argomenti</a:t>
            </a:r>
            <a:r>
              <a:rPr lang="en-US" sz="3200" b="1" u="sng" dirty="0">
                <a:solidFill>
                  <a:schemeClr val="bg1"/>
                </a:solidFill>
                <a:effectLst>
                  <a:outerShdw blurRad="38100" dist="38100" dir="2700000" algn="tl">
                    <a:srgbClr val="000000">
                      <a:alpha val="43137"/>
                    </a:srgbClr>
                  </a:outerShdw>
                </a:effectLst>
                <a:latin typeface="Calibri" pitchFamily="34" charset="0"/>
              </a:rPr>
              <a:t> </a:t>
            </a:r>
            <a:r>
              <a:rPr lang="en-US" sz="3200" b="1" u="sng" dirty="0" err="1">
                <a:solidFill>
                  <a:schemeClr val="bg1"/>
                </a:solidFill>
                <a:effectLst>
                  <a:outerShdw blurRad="38100" dist="38100" dir="2700000" algn="tl">
                    <a:srgbClr val="000000">
                      <a:alpha val="43137"/>
                    </a:srgbClr>
                  </a:outerShdw>
                </a:effectLst>
                <a:latin typeface="Calibri" pitchFamily="34" charset="0"/>
              </a:rPr>
              <a:t>supportati</a:t>
            </a:r>
            <a:r>
              <a:rPr lang="en-US" sz="3200" b="1" u="sng" dirty="0">
                <a:solidFill>
                  <a:schemeClr val="bg1"/>
                </a:solidFill>
                <a:effectLst>
                  <a:outerShdw blurRad="38100" dist="38100" dir="2700000" algn="tl">
                    <a:srgbClr val="000000">
                      <a:alpha val="43137"/>
                    </a:srgbClr>
                  </a:outerShdw>
                </a:effectLst>
                <a:latin typeface="Calibri" pitchFamily="34" charset="0"/>
              </a:rPr>
              <a:t> (1/2)</a:t>
            </a:r>
          </a:p>
        </p:txBody>
      </p:sp>
      <p:sp>
        <p:nvSpPr>
          <p:cNvPr id="55302" name="Rettangolo 1"/>
          <p:cNvSpPr>
            <a:spLocks noChangeArrowheads="1"/>
          </p:cNvSpPr>
          <p:nvPr/>
        </p:nvSpPr>
        <p:spPr bwMode="auto">
          <a:xfrm>
            <a:off x="365125" y="1057275"/>
            <a:ext cx="8353425" cy="585788"/>
          </a:xfrm>
          <a:prstGeom prst="rect">
            <a:avLst/>
          </a:prstGeom>
          <a:noFill/>
          <a:ln w="9525">
            <a:noFill/>
            <a:miter lim="800000"/>
            <a:headEnd/>
            <a:tailEnd/>
          </a:ln>
        </p:spPr>
        <p:txBody>
          <a:bodyPr>
            <a:spAutoFit/>
          </a:bodyPr>
          <a:lstStyle/>
          <a:p>
            <a:pPr algn="just" defTabSz="449263">
              <a:buClr>
                <a:srgbClr val="000000"/>
              </a:buClr>
              <a:buSzPct val="100000"/>
              <a:buFont typeface="Times New Roman" pitchFamily="18" charset="0"/>
              <a:buNone/>
            </a:pPr>
            <a:r>
              <a:rPr lang="it-IT" sz="1600">
                <a:solidFill>
                  <a:srgbClr val="000000"/>
                </a:solidFill>
                <a:latin typeface="Calibri" pitchFamily="34" charset="0"/>
              </a:rPr>
              <a:t>Per il Biennio 2014 – 2015 lo Strumento per le PMI supporterà i seguenti topic od argomenti di ricerca : </a:t>
            </a:r>
          </a:p>
        </p:txBody>
      </p:sp>
      <p:graphicFrame>
        <p:nvGraphicFramePr>
          <p:cNvPr id="10" name="Tabella 9"/>
          <p:cNvGraphicFramePr>
            <a:graphicFrameLocks noGrp="1"/>
          </p:cNvGraphicFramePr>
          <p:nvPr/>
        </p:nvGraphicFramePr>
        <p:xfrm>
          <a:off x="323850" y="1714500"/>
          <a:ext cx="8534430" cy="4779104"/>
        </p:xfrm>
        <a:graphic>
          <a:graphicData uri="http://schemas.openxmlformats.org/drawingml/2006/table">
            <a:tbl>
              <a:tblPr/>
              <a:tblGrid>
                <a:gridCol w="5109789"/>
                <a:gridCol w="2210195"/>
                <a:gridCol w="1214446"/>
              </a:tblGrid>
              <a:tr h="0">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base" latinLnBrk="0" hangingPunct="1">
                        <a:lnSpc>
                          <a:spcPct val="100000"/>
                        </a:lnSpc>
                        <a:spcBef>
                          <a:spcPct val="0"/>
                        </a:spcBef>
                        <a:spcAft>
                          <a:spcPct val="0"/>
                        </a:spcAft>
                        <a:buClrTx/>
                        <a:buSzTx/>
                        <a:buFont typeface="Arial" charset="0"/>
                        <a:buNone/>
                        <a:tabLst/>
                      </a:pPr>
                      <a:r>
                        <a:rPr kumimoji="0" lang="it-IT" sz="1600" b="0" i="0" u="sng" strike="noStrike" cap="none" normalizeH="0" baseline="0" dirty="0" smtClean="0">
                          <a:ln>
                            <a:noFill/>
                          </a:ln>
                          <a:solidFill>
                            <a:schemeClr val="tx1"/>
                          </a:solidFill>
                          <a:effectLst/>
                          <a:latin typeface="Calibri" pitchFamily="34" charset="0"/>
                          <a:ea typeface="ＭＳ Ｐゴシック" charset="0"/>
                          <a:cs typeface="ＭＳ Ｐゴシック" charset="0"/>
                        </a:rPr>
                        <a:t>Tema sostenuto</a:t>
                      </a:r>
                      <a:endParaRPr kumimoji="0" lang="it-IT" sz="1600" b="0" i="0" u="sng" strike="noStrike" cap="none" normalizeH="0" baseline="0" dirty="0">
                        <a:ln>
                          <a:noFill/>
                        </a:ln>
                        <a:solidFill>
                          <a:schemeClr val="tx1"/>
                        </a:solidFill>
                        <a:effectLst/>
                        <a:latin typeface="Calibri" pitchFamily="34" charset="0"/>
                        <a:ea typeface="ＭＳ Ｐゴシック" charset="0"/>
                        <a:cs typeface="ＭＳ Ｐゴシック" charset="0"/>
                      </a:endParaRPr>
                    </a:p>
                  </a:txBody>
                  <a:tcPr marL="91434" marR="91434" marT="45710" marB="4571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99CCFF"/>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base" latinLnBrk="0" hangingPunct="1">
                        <a:lnSpc>
                          <a:spcPct val="100000"/>
                        </a:lnSpc>
                        <a:spcBef>
                          <a:spcPct val="0"/>
                        </a:spcBef>
                        <a:spcAft>
                          <a:spcPct val="0"/>
                        </a:spcAft>
                        <a:buClrTx/>
                        <a:buSzTx/>
                        <a:buFont typeface="Arial" charset="0"/>
                        <a:buNone/>
                        <a:tabLst/>
                        <a:defRPr/>
                      </a:pPr>
                      <a:r>
                        <a:rPr lang="it-IT" sz="1600" b="0" u="sng" dirty="0" smtClean="0">
                          <a:solidFill>
                            <a:schemeClr val="tx1"/>
                          </a:solidFill>
                          <a:latin typeface="Calibri" pitchFamily="34" charset="0"/>
                        </a:rPr>
                        <a:t>Budget 2015</a:t>
                      </a:r>
                    </a:p>
                  </a:txBody>
                  <a:tcPr marL="91434" marR="91434" marT="45710" marB="4571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99CCFF"/>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base" latinLnBrk="0" hangingPunct="1">
                        <a:lnSpc>
                          <a:spcPct val="100000"/>
                        </a:lnSpc>
                        <a:spcBef>
                          <a:spcPct val="0"/>
                        </a:spcBef>
                        <a:spcAft>
                          <a:spcPct val="0"/>
                        </a:spcAft>
                        <a:buClrTx/>
                        <a:buSzTx/>
                        <a:buFont typeface="Arial" charset="0"/>
                        <a:buNone/>
                        <a:tabLst/>
                        <a:defRPr/>
                      </a:pPr>
                      <a:r>
                        <a:rPr lang="it-IT" sz="1600" b="0" u="sng" dirty="0" smtClean="0">
                          <a:solidFill>
                            <a:schemeClr val="tx1"/>
                          </a:solidFill>
                          <a:latin typeface="Calibri" pitchFamily="34" charset="0"/>
                        </a:rPr>
                        <a:t>Percentuale</a:t>
                      </a:r>
                      <a:r>
                        <a:rPr lang="it-IT" sz="1600" b="0" u="sng" baseline="0" dirty="0" smtClean="0">
                          <a:solidFill>
                            <a:schemeClr val="tx1"/>
                          </a:solidFill>
                          <a:latin typeface="Calibri" pitchFamily="34" charset="0"/>
                        </a:rPr>
                        <a:t> finanziata</a:t>
                      </a:r>
                      <a:endParaRPr lang="it-IT" sz="1600" b="0" u="sng" dirty="0" smtClean="0">
                        <a:solidFill>
                          <a:schemeClr val="tx1"/>
                        </a:solidFill>
                        <a:latin typeface="Calibri" pitchFamily="34" charset="0"/>
                      </a:endParaRPr>
                    </a:p>
                  </a:txBody>
                  <a:tcPr marL="91434" marR="91434" marT="45710" marB="4571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99CCFF"/>
                    </a:solidFill>
                  </a:tcPr>
                </a:tc>
              </a:tr>
              <a:tr h="304791">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defTabSz="449263">
                        <a:buClr>
                          <a:srgbClr val="000000"/>
                        </a:buClr>
                        <a:buSzPct val="100000"/>
                        <a:buFont typeface="Times New Roman" charset="0"/>
                        <a:buNone/>
                      </a:pPr>
                      <a:r>
                        <a:rPr lang="it-IT" sz="1600" b="0" dirty="0" smtClean="0">
                          <a:solidFill>
                            <a:srgbClr val="000000"/>
                          </a:solidFill>
                          <a:latin typeface="Calibri" pitchFamily="34" charset="0"/>
                        </a:rPr>
                        <a:t>ICT-37-2014/2015 :</a:t>
                      </a:r>
                      <a:r>
                        <a:rPr lang="it-IT" sz="1600" b="0" baseline="0" dirty="0" smtClean="0">
                          <a:solidFill>
                            <a:srgbClr val="000000"/>
                          </a:solidFill>
                          <a:latin typeface="Calibri" pitchFamily="34" charset="0"/>
                        </a:rPr>
                        <a:t> </a:t>
                      </a:r>
                      <a:r>
                        <a:rPr lang="it-IT" sz="1600" b="0" dirty="0" smtClean="0">
                          <a:solidFill>
                            <a:srgbClr val="000000"/>
                          </a:solidFill>
                          <a:latin typeface="Calibri" pitchFamily="34" charset="0"/>
                        </a:rPr>
                        <a:t>Tecnologie</a:t>
                      </a:r>
                      <a:r>
                        <a:rPr lang="it-IT" sz="1600" b="0" baseline="0" dirty="0" smtClean="0">
                          <a:solidFill>
                            <a:srgbClr val="000000"/>
                          </a:solidFill>
                          <a:latin typeface="Calibri" pitchFamily="34" charset="0"/>
                        </a:rPr>
                        <a:t> per l’Informazione e la Comunicazione innovative e dirompenti sul mercato </a:t>
                      </a:r>
                      <a:endParaRPr lang="it-IT" sz="1600" b="0" dirty="0" smtClean="0">
                        <a:solidFill>
                          <a:srgbClr val="000000"/>
                        </a:solidFill>
                        <a:latin typeface="Calibri" pitchFamily="34" charset="0"/>
                      </a:endParaRPr>
                    </a:p>
                  </a:txBody>
                  <a:tcPr marL="91434" marR="91434" marT="45710" marB="4571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99CCFF"/>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base" latinLnBrk="0" hangingPunct="1">
                        <a:lnSpc>
                          <a:spcPct val="100000"/>
                        </a:lnSpc>
                        <a:spcBef>
                          <a:spcPct val="0"/>
                        </a:spcBef>
                        <a:spcAft>
                          <a:spcPct val="0"/>
                        </a:spcAft>
                        <a:buClrTx/>
                        <a:buSzTx/>
                        <a:buFont typeface="Arial" charset="0"/>
                        <a:buNone/>
                        <a:tabLst/>
                        <a:defRPr/>
                      </a:pPr>
                      <a:r>
                        <a:rPr lang="it-IT" sz="1600" b="0" baseline="0" dirty="0" smtClean="0">
                          <a:solidFill>
                            <a:srgbClr val="000000"/>
                          </a:solidFill>
                          <a:latin typeface="Calibri" pitchFamily="34" charset="0"/>
                        </a:rPr>
                        <a:t>45.000.000</a:t>
                      </a:r>
                      <a:endParaRPr lang="it-IT" sz="1600" b="0" dirty="0" smtClean="0">
                        <a:solidFill>
                          <a:srgbClr val="000000"/>
                        </a:solidFill>
                        <a:latin typeface="Calibri" pitchFamily="34" charset="0"/>
                      </a:endParaRPr>
                    </a:p>
                  </a:txBody>
                  <a:tcPr marL="91434" marR="91434" marT="45710" marB="4571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99CCFF"/>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base" latinLnBrk="0" hangingPunct="1">
                        <a:lnSpc>
                          <a:spcPct val="100000"/>
                        </a:lnSpc>
                        <a:spcBef>
                          <a:spcPct val="0"/>
                        </a:spcBef>
                        <a:spcAft>
                          <a:spcPct val="0"/>
                        </a:spcAft>
                        <a:buClrTx/>
                        <a:buSzTx/>
                        <a:buFont typeface="Arial" charset="0"/>
                        <a:buNone/>
                        <a:tabLst/>
                        <a:defRPr/>
                      </a:pPr>
                      <a:r>
                        <a:rPr lang="it-IT" sz="1600" b="0" dirty="0" smtClean="0">
                          <a:solidFill>
                            <a:srgbClr val="000000"/>
                          </a:solidFill>
                          <a:latin typeface="Calibri" pitchFamily="34" charset="0"/>
                        </a:rPr>
                        <a:t>70%</a:t>
                      </a:r>
                    </a:p>
                  </a:txBody>
                  <a:tcPr marL="91434" marR="91434" marT="45710" marB="4571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99CCFF"/>
                    </a:solidFill>
                  </a:tcPr>
                </a:tc>
              </a:tr>
              <a:tr h="541011">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just" defTabSz="457200" rtl="0" eaLnBrk="1" fontAlgn="base" latinLnBrk="0" hangingPunct="1">
                        <a:lnSpc>
                          <a:spcPct val="130000"/>
                        </a:lnSpc>
                        <a:spcBef>
                          <a:spcPct val="0"/>
                        </a:spcBef>
                        <a:spcAft>
                          <a:spcPct val="0"/>
                        </a:spcAft>
                        <a:buClrTx/>
                        <a:buSzTx/>
                        <a:buFont typeface="Arial" charset="0"/>
                        <a:buNone/>
                        <a:tabLst/>
                      </a:pPr>
                      <a:r>
                        <a:rPr kumimoji="0" lang="it-IT" sz="1600" b="0" i="0" u="none" strike="noStrike" cap="none" normalizeH="0" baseline="0" dirty="0" smtClean="0">
                          <a:ln>
                            <a:noFill/>
                          </a:ln>
                          <a:solidFill>
                            <a:schemeClr val="tx1"/>
                          </a:solidFill>
                          <a:effectLst/>
                          <a:latin typeface="Calibri" pitchFamily="34" charset="0"/>
                          <a:ea typeface="ＭＳ Ｐゴシック" charset="0"/>
                          <a:cs typeface="ＭＳ Ｐゴシック" charset="0"/>
                        </a:rPr>
                        <a:t>NMP-25-2014/2015 :  Nanotecnologie, materiali avanzati e tecnologie di fabbricazione e lavorazione avanzate</a:t>
                      </a:r>
                      <a:endParaRPr kumimoji="0" lang="it-IT" sz="1600" b="0" i="0" u="none" strike="noStrike" cap="none" normalizeH="0" baseline="0" dirty="0">
                        <a:ln>
                          <a:noFill/>
                        </a:ln>
                        <a:solidFill>
                          <a:schemeClr val="tx1"/>
                        </a:solidFill>
                        <a:effectLst/>
                        <a:latin typeface="Calibri" pitchFamily="34" charset="0"/>
                        <a:ea typeface="ＭＳ Ｐゴシック" charset="0"/>
                        <a:cs typeface="ＭＳ Ｐゴシック" charset="0"/>
                      </a:endParaRPr>
                    </a:p>
                  </a:txBody>
                  <a:tcPr marL="91434" marR="91434" marT="45710" marB="4571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99CCFF"/>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600" b="0" dirty="0" smtClean="0">
                          <a:solidFill>
                            <a:srgbClr val="000000"/>
                          </a:solidFill>
                          <a:latin typeface="Calibri" pitchFamily="34" charset="0"/>
                        </a:rPr>
                        <a:t>23.800.000</a:t>
                      </a:r>
                    </a:p>
                  </a:txBody>
                  <a:tcPr marL="91434" marR="91434" marT="45710" marB="4571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99CCFF"/>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base" latinLnBrk="0" hangingPunct="1">
                        <a:lnSpc>
                          <a:spcPct val="100000"/>
                        </a:lnSpc>
                        <a:spcBef>
                          <a:spcPct val="0"/>
                        </a:spcBef>
                        <a:spcAft>
                          <a:spcPct val="0"/>
                        </a:spcAft>
                        <a:buClrTx/>
                        <a:buSzTx/>
                        <a:buFont typeface="Arial" charset="0"/>
                        <a:buNone/>
                        <a:tabLst/>
                        <a:defRPr/>
                      </a:pPr>
                      <a:r>
                        <a:rPr lang="it-IT" sz="1600" b="0" dirty="0" smtClean="0">
                          <a:solidFill>
                            <a:srgbClr val="000000"/>
                          </a:solidFill>
                          <a:latin typeface="Calibri" pitchFamily="34" charset="0"/>
                        </a:rPr>
                        <a:t>70%</a:t>
                      </a:r>
                    </a:p>
                  </a:txBody>
                  <a:tcPr marL="91434" marR="91434" marT="45710" marB="4571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99CCFF"/>
                    </a:solidFill>
                  </a:tcPr>
                </a:tc>
              </a:tr>
              <a:tr h="485856">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just" defTabSz="457200" rtl="0" eaLnBrk="1" fontAlgn="base" latinLnBrk="0" hangingPunct="1">
                        <a:lnSpc>
                          <a:spcPct val="100000"/>
                        </a:lnSpc>
                        <a:spcBef>
                          <a:spcPct val="0"/>
                        </a:spcBef>
                        <a:spcAft>
                          <a:spcPct val="0"/>
                        </a:spcAft>
                        <a:buClrTx/>
                        <a:buSzTx/>
                        <a:buFont typeface="Arial" charset="0"/>
                        <a:buNone/>
                        <a:tabLst/>
                      </a:pPr>
                      <a:r>
                        <a:rPr kumimoji="0" lang="it-IT" sz="1600" b="0" i="0" u="none" strike="noStrike" cap="none" normalizeH="0" baseline="0" dirty="0" smtClean="0">
                          <a:ln>
                            <a:noFill/>
                          </a:ln>
                          <a:solidFill>
                            <a:schemeClr val="tx1"/>
                          </a:solidFill>
                          <a:effectLst/>
                          <a:latin typeface="Calibri" pitchFamily="34" charset="0"/>
                          <a:ea typeface="ＭＳ Ｐゴシック" charset="0"/>
                          <a:cs typeface="ＭＳ Ｐゴシック" charset="0"/>
                        </a:rPr>
                        <a:t>BIOTEC-5-2014/2015:  Processi Industriali basati sulle biotecnologie competitivi e sostenibili</a:t>
                      </a:r>
                      <a:endParaRPr kumimoji="0" lang="it-IT" sz="1600" b="0" i="0" u="none" strike="noStrike" cap="none" normalizeH="0" baseline="0" dirty="0">
                        <a:ln>
                          <a:noFill/>
                        </a:ln>
                        <a:solidFill>
                          <a:schemeClr val="tx1"/>
                        </a:solidFill>
                        <a:effectLst/>
                        <a:latin typeface="Calibri" pitchFamily="34" charset="0"/>
                        <a:ea typeface="ＭＳ Ｐゴシック" charset="0"/>
                        <a:cs typeface="ＭＳ Ｐゴシック" charset="0"/>
                      </a:endParaRPr>
                    </a:p>
                  </a:txBody>
                  <a:tcPr marL="91434" marR="91434" marT="45710" marB="4571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99CCFF"/>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indent="0" algn="ctr">
                        <a:buFont typeface="Wingdings" charset="2"/>
                        <a:buNone/>
                        <a:defRPr/>
                      </a:pPr>
                      <a:r>
                        <a:rPr lang="de-DE" sz="1600" b="0" dirty="0" smtClean="0">
                          <a:solidFill>
                            <a:srgbClr val="000000"/>
                          </a:solidFill>
                          <a:latin typeface="Calibri" pitchFamily="34" charset="0"/>
                        </a:rPr>
                        <a:t>2.400.000</a:t>
                      </a:r>
                    </a:p>
                  </a:txBody>
                  <a:tcPr marL="91434" marR="91434" marT="45710" marB="4571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99CCFF"/>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base" latinLnBrk="0" hangingPunct="1">
                        <a:lnSpc>
                          <a:spcPct val="100000"/>
                        </a:lnSpc>
                        <a:spcBef>
                          <a:spcPct val="0"/>
                        </a:spcBef>
                        <a:spcAft>
                          <a:spcPct val="0"/>
                        </a:spcAft>
                        <a:buClrTx/>
                        <a:buSzTx/>
                        <a:buFont typeface="Arial" charset="0"/>
                        <a:buNone/>
                        <a:tabLst/>
                        <a:defRPr/>
                      </a:pPr>
                      <a:r>
                        <a:rPr lang="it-IT" sz="1600" b="0" dirty="0" smtClean="0">
                          <a:solidFill>
                            <a:srgbClr val="000000"/>
                          </a:solidFill>
                          <a:latin typeface="Calibri" pitchFamily="34" charset="0"/>
                        </a:rPr>
                        <a:t>70%</a:t>
                      </a:r>
                    </a:p>
                  </a:txBody>
                  <a:tcPr marL="91434" marR="91434" marT="45710" marB="4571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99CCFF"/>
                    </a:solidFill>
                  </a:tcPr>
                </a:tc>
              </a:tr>
              <a:tr h="325603">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just" defTabSz="457200" rtl="0" eaLnBrk="1" fontAlgn="base" latinLnBrk="0" hangingPunct="1">
                        <a:lnSpc>
                          <a:spcPct val="100000"/>
                        </a:lnSpc>
                        <a:spcBef>
                          <a:spcPct val="0"/>
                        </a:spcBef>
                        <a:spcAft>
                          <a:spcPct val="0"/>
                        </a:spcAft>
                        <a:buClrTx/>
                        <a:buSzTx/>
                        <a:buFont typeface="Arial" charset="0"/>
                        <a:buNone/>
                        <a:tabLst/>
                      </a:pPr>
                      <a:r>
                        <a:rPr kumimoji="0" lang="it-IT" sz="1600" b="0" i="0" u="none" strike="noStrike" cap="none" normalizeH="0" baseline="0" dirty="0" smtClean="0">
                          <a:ln>
                            <a:noFill/>
                          </a:ln>
                          <a:solidFill>
                            <a:schemeClr val="tx1"/>
                          </a:solidFill>
                          <a:effectLst/>
                          <a:latin typeface="Calibri" pitchFamily="34" charset="0"/>
                          <a:ea typeface="ＭＳ Ｐゴシック" charset="0"/>
                          <a:cs typeface="ＭＳ Ｐゴシック" charset="0"/>
                        </a:rPr>
                        <a:t>SME-SPACE-1-2014/2015 : Tecnologie spaziali</a:t>
                      </a:r>
                    </a:p>
                  </a:txBody>
                  <a:tcPr marL="91434" marR="91434" marT="45710" marB="4571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99CCFF"/>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indent="0" algn="ctr">
                        <a:buFont typeface="Wingdings" charset="2"/>
                        <a:buNone/>
                        <a:defRPr/>
                      </a:pPr>
                      <a:r>
                        <a:rPr lang="de-DE" sz="1600" b="0" dirty="0" smtClean="0">
                          <a:solidFill>
                            <a:srgbClr val="000000"/>
                          </a:solidFill>
                          <a:latin typeface="Calibri" pitchFamily="34" charset="0"/>
                        </a:rPr>
                        <a:t>8.750.000</a:t>
                      </a:r>
                    </a:p>
                  </a:txBody>
                  <a:tcPr marL="91434" marR="91434" marT="45710" marB="4571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99CCFF"/>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indent="0" algn="ctr">
                        <a:buFont typeface="Wingdings" charset="2"/>
                        <a:buNone/>
                        <a:defRPr/>
                      </a:pPr>
                      <a:r>
                        <a:rPr lang="it-IT" sz="1600" b="0" dirty="0" smtClean="0">
                          <a:solidFill>
                            <a:srgbClr val="000000"/>
                          </a:solidFill>
                          <a:latin typeface="Calibri" pitchFamily="34" charset="0"/>
                        </a:rPr>
                        <a:t>100% o </a:t>
                      </a:r>
                    </a:p>
                    <a:p>
                      <a:pPr marL="0" indent="0" algn="ctr">
                        <a:buFont typeface="Wingdings" charset="2"/>
                        <a:buNone/>
                        <a:defRPr/>
                      </a:pPr>
                      <a:r>
                        <a:rPr lang="it-IT" sz="1600" b="0" dirty="0" smtClean="0">
                          <a:solidFill>
                            <a:srgbClr val="000000"/>
                          </a:solidFill>
                          <a:latin typeface="Calibri" pitchFamily="34" charset="0"/>
                        </a:rPr>
                        <a:t>70%</a:t>
                      </a:r>
                    </a:p>
                  </a:txBody>
                  <a:tcPr marL="91434" marR="91434" marT="45710" marB="4571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99CCFF"/>
                    </a:solidFill>
                  </a:tcPr>
                </a:tc>
              </a:tr>
              <a:tr h="449975">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just" defTabSz="457200" rtl="0" eaLnBrk="1" fontAlgn="base" latinLnBrk="0" hangingPunct="1">
                        <a:lnSpc>
                          <a:spcPct val="100000"/>
                        </a:lnSpc>
                        <a:spcBef>
                          <a:spcPct val="0"/>
                        </a:spcBef>
                        <a:spcAft>
                          <a:spcPct val="0"/>
                        </a:spcAft>
                        <a:buClrTx/>
                        <a:buSzTx/>
                        <a:buFont typeface="Arial" charset="0"/>
                        <a:buNone/>
                        <a:tabLst/>
                      </a:pPr>
                      <a:r>
                        <a:rPr kumimoji="0" lang="it-IT" sz="1600" b="0" i="0" u="none" strike="noStrike" cap="none" normalizeH="0" baseline="0" dirty="0" smtClean="0">
                          <a:ln>
                            <a:noFill/>
                          </a:ln>
                          <a:solidFill>
                            <a:schemeClr val="tx1"/>
                          </a:solidFill>
                          <a:effectLst/>
                          <a:latin typeface="Calibri" pitchFamily="34" charset="0"/>
                          <a:ea typeface="ＭＳ Ｐゴシック" charset="0"/>
                          <a:cs typeface="ＭＳ Ｐゴシック" charset="0"/>
                        </a:rPr>
                        <a:t>PHC-12-2014/2015: Ricerca clinica per la convalida di </a:t>
                      </a:r>
                      <a:r>
                        <a:rPr kumimoji="0" lang="it-IT" sz="1600" b="0" i="1" u="none" strike="noStrike" cap="none" normalizeH="0" baseline="0" dirty="0" err="1" smtClean="0">
                          <a:ln>
                            <a:noFill/>
                          </a:ln>
                          <a:solidFill>
                            <a:schemeClr val="tx1"/>
                          </a:solidFill>
                          <a:effectLst/>
                          <a:latin typeface="Calibri" pitchFamily="34" charset="0"/>
                          <a:ea typeface="ＭＳ Ｐゴシック" charset="0"/>
                          <a:cs typeface="ＭＳ Ｐゴシック" charset="0"/>
                        </a:rPr>
                        <a:t>biomarkers</a:t>
                      </a:r>
                      <a:r>
                        <a:rPr kumimoji="0" lang="it-IT" sz="1600" b="0" i="0" u="none" strike="noStrike" cap="none" normalizeH="0" baseline="0" dirty="0" smtClean="0">
                          <a:ln>
                            <a:noFill/>
                          </a:ln>
                          <a:solidFill>
                            <a:schemeClr val="tx1"/>
                          </a:solidFill>
                          <a:effectLst/>
                          <a:latin typeface="Calibri" pitchFamily="34" charset="0"/>
                          <a:ea typeface="ＭＳ Ｐゴシック" charset="0"/>
                          <a:cs typeface="ＭＳ Ｐゴシック" charset="0"/>
                        </a:rPr>
                        <a:t> e / o dispositivi medico-diagnostici</a:t>
                      </a:r>
                      <a:endParaRPr kumimoji="0" lang="it-IT" sz="1600" b="0" i="0" u="none" strike="noStrike" cap="none" normalizeH="0" baseline="0" dirty="0">
                        <a:ln>
                          <a:noFill/>
                        </a:ln>
                        <a:solidFill>
                          <a:schemeClr val="tx1"/>
                        </a:solidFill>
                        <a:effectLst/>
                        <a:latin typeface="Calibri" pitchFamily="34" charset="0"/>
                        <a:ea typeface="ＭＳ Ｐゴシック" charset="0"/>
                        <a:cs typeface="ＭＳ Ｐゴシック" charset="0"/>
                      </a:endParaRPr>
                    </a:p>
                  </a:txBody>
                  <a:tcPr marL="91434" marR="91434" marT="45710" marB="4571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99CCFF"/>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457200" rtl="0" eaLnBrk="1" fontAlgn="auto" latinLnBrk="0" hangingPunct="1">
                        <a:lnSpc>
                          <a:spcPct val="100000"/>
                        </a:lnSpc>
                        <a:spcBef>
                          <a:spcPts val="0"/>
                        </a:spcBef>
                        <a:spcAft>
                          <a:spcPts val="0"/>
                        </a:spcAft>
                        <a:buClrTx/>
                        <a:buSzTx/>
                        <a:buFont typeface="Wingdings" charset="2"/>
                        <a:buNone/>
                        <a:tabLst/>
                        <a:defRPr/>
                      </a:pPr>
                      <a:r>
                        <a:rPr lang="de-DE" sz="1600" b="0" dirty="0" smtClean="0">
                          <a:solidFill>
                            <a:srgbClr val="000000"/>
                          </a:solidFill>
                          <a:latin typeface="Calibri" pitchFamily="34" charset="0"/>
                        </a:rPr>
                        <a:t>45.000.000</a:t>
                      </a:r>
                    </a:p>
                  </a:txBody>
                  <a:tcPr marL="91434" marR="91434" marT="45710" marB="4571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99CCFF"/>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indent="0" algn="ctr">
                        <a:buFont typeface="Wingdings" charset="2"/>
                        <a:buNone/>
                        <a:defRPr/>
                      </a:pPr>
                      <a:r>
                        <a:rPr lang="it-IT" sz="1600" b="0" dirty="0" smtClean="0">
                          <a:solidFill>
                            <a:srgbClr val="000000"/>
                          </a:solidFill>
                          <a:latin typeface="Calibri" pitchFamily="34" charset="0"/>
                        </a:rPr>
                        <a:t>100%</a:t>
                      </a:r>
                    </a:p>
                  </a:txBody>
                  <a:tcPr marL="91434" marR="91434" marT="45710" marB="4571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99CCFF"/>
                    </a:solidFill>
                  </a:tcPr>
                </a:tc>
              </a:tr>
              <a:tr h="443703">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just" defTabSz="457200" rtl="0" eaLnBrk="1" fontAlgn="base" latinLnBrk="0" hangingPunct="1">
                        <a:lnSpc>
                          <a:spcPct val="100000"/>
                        </a:lnSpc>
                        <a:spcBef>
                          <a:spcPct val="0"/>
                        </a:spcBef>
                        <a:spcAft>
                          <a:spcPct val="0"/>
                        </a:spcAft>
                        <a:buClrTx/>
                        <a:buSzTx/>
                        <a:buFont typeface="Arial" charset="0"/>
                        <a:buNone/>
                        <a:tabLst/>
                      </a:pPr>
                      <a:r>
                        <a:rPr kumimoji="0" lang="it-IT" sz="1600" b="0" i="0" u="none" strike="noStrike" cap="none" normalizeH="0" baseline="0" dirty="0" smtClean="0">
                          <a:ln>
                            <a:noFill/>
                          </a:ln>
                          <a:solidFill>
                            <a:schemeClr val="tx1"/>
                          </a:solidFill>
                          <a:effectLst/>
                          <a:latin typeface="Calibri" pitchFamily="34" charset="0"/>
                          <a:ea typeface="ＭＳ Ｐゴシック" charset="0"/>
                          <a:cs typeface="ＭＳ Ｐゴシック" charset="0"/>
                        </a:rPr>
                        <a:t>SFS-8-2014/2015:  Produzione e trasformazione alimentare eco-innovativa,  efficiente e sostenibile</a:t>
                      </a:r>
                      <a:endParaRPr kumimoji="0" lang="it-IT" sz="1600" b="0" i="0" u="none" strike="noStrike" cap="none" normalizeH="0" baseline="0" dirty="0">
                        <a:ln>
                          <a:noFill/>
                        </a:ln>
                        <a:solidFill>
                          <a:schemeClr val="tx1"/>
                        </a:solidFill>
                        <a:effectLst/>
                        <a:latin typeface="Calibri" pitchFamily="34" charset="0"/>
                        <a:ea typeface="ＭＳ Ｐゴシック" charset="0"/>
                        <a:cs typeface="ＭＳ Ｐゴシック" charset="0"/>
                      </a:endParaRPr>
                    </a:p>
                  </a:txBody>
                  <a:tcPr marL="91434" marR="91434" marT="45710" marB="4571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99CCFF"/>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indent="0" algn="ctr">
                        <a:buFont typeface="Wingdings" charset="2"/>
                        <a:buNone/>
                        <a:defRPr/>
                      </a:pPr>
                      <a:r>
                        <a:rPr lang="it-IT" sz="1600" b="0" dirty="0" smtClean="0">
                          <a:solidFill>
                            <a:srgbClr val="000000"/>
                          </a:solidFill>
                          <a:latin typeface="Calibri" pitchFamily="34" charset="0"/>
                        </a:rPr>
                        <a:t>17.000.000</a:t>
                      </a:r>
                    </a:p>
                  </a:txBody>
                  <a:tcPr marL="91434" marR="91434" marT="45710" marB="4571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99CCFF"/>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indent="0" algn="ctr">
                        <a:buFont typeface="Wingdings" charset="2"/>
                        <a:buNone/>
                        <a:defRPr/>
                      </a:pPr>
                      <a:r>
                        <a:rPr lang="it-IT" sz="1600" b="0" dirty="0" smtClean="0">
                          <a:solidFill>
                            <a:srgbClr val="000000"/>
                          </a:solidFill>
                          <a:latin typeface="Calibri" pitchFamily="34" charset="0"/>
                        </a:rPr>
                        <a:t>70%</a:t>
                      </a:r>
                    </a:p>
                  </a:txBody>
                  <a:tcPr marL="91434" marR="91434" marT="45710" marB="4571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99CCFF"/>
                    </a:solidFill>
                  </a:tcPr>
                </a:tc>
              </a:tr>
              <a:tr h="443703">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just" defTabSz="457200" rtl="0" eaLnBrk="1" fontAlgn="base" latinLnBrk="0" hangingPunct="1">
                        <a:lnSpc>
                          <a:spcPct val="100000"/>
                        </a:lnSpc>
                        <a:spcBef>
                          <a:spcPct val="0"/>
                        </a:spcBef>
                        <a:spcAft>
                          <a:spcPct val="0"/>
                        </a:spcAft>
                        <a:buClrTx/>
                        <a:buSzTx/>
                        <a:buFont typeface="Arial" charset="0"/>
                        <a:buNone/>
                        <a:tabLst/>
                      </a:pPr>
                      <a:r>
                        <a:rPr kumimoji="0" lang="it-IT" sz="1600" b="0" i="0" u="none" strike="noStrike" cap="none" normalizeH="0" baseline="0" dirty="0" smtClean="0">
                          <a:ln>
                            <a:noFill/>
                          </a:ln>
                          <a:solidFill>
                            <a:schemeClr val="tx1"/>
                          </a:solidFill>
                          <a:effectLst/>
                          <a:latin typeface="Calibri" pitchFamily="34" charset="0"/>
                          <a:ea typeface="ＭＳ Ｐゴシック" charset="0"/>
                          <a:cs typeface="ＭＳ Ｐゴシック" charset="0"/>
                        </a:rPr>
                        <a:t>BG-12-2014/2015 : Sviluppo, replica e distribuzione sul mercato di soluzioni innovative per il settore dell’acqua</a:t>
                      </a:r>
                      <a:endParaRPr kumimoji="0" lang="it-IT" sz="1600" b="0" i="0" u="none" strike="noStrike" cap="none" normalizeH="0" baseline="0" dirty="0">
                        <a:ln>
                          <a:noFill/>
                        </a:ln>
                        <a:solidFill>
                          <a:schemeClr val="tx1"/>
                        </a:solidFill>
                        <a:effectLst/>
                        <a:latin typeface="Calibri" pitchFamily="34" charset="0"/>
                        <a:ea typeface="ＭＳ Ｐゴシック" charset="0"/>
                        <a:cs typeface="ＭＳ Ｐゴシック" charset="0"/>
                      </a:endParaRPr>
                    </a:p>
                  </a:txBody>
                  <a:tcPr marL="91434" marR="91434" marT="45710" marB="4571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99CCFF"/>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indent="0" algn="ctr">
                        <a:buFont typeface="Wingdings" charset="2"/>
                        <a:buNone/>
                        <a:defRPr/>
                      </a:pPr>
                      <a:r>
                        <a:rPr lang="it-IT" sz="1600" b="0" dirty="0" smtClean="0">
                          <a:solidFill>
                            <a:srgbClr val="000000"/>
                          </a:solidFill>
                          <a:latin typeface="Calibri" pitchFamily="34" charset="0"/>
                        </a:rPr>
                        <a:t>5.000.000</a:t>
                      </a:r>
                    </a:p>
                  </a:txBody>
                  <a:tcPr marL="91434" marR="91434" marT="45710" marB="4571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99CCFF"/>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indent="0" algn="ctr">
                        <a:buFont typeface="Wingdings" charset="2"/>
                        <a:buNone/>
                        <a:defRPr/>
                      </a:pPr>
                      <a:r>
                        <a:rPr lang="it-IT" sz="1600" b="0" dirty="0" smtClean="0">
                          <a:solidFill>
                            <a:srgbClr val="000000"/>
                          </a:solidFill>
                          <a:latin typeface="Calibri" pitchFamily="34" charset="0"/>
                        </a:rPr>
                        <a:t>70%</a:t>
                      </a:r>
                    </a:p>
                  </a:txBody>
                  <a:tcPr marL="91434" marR="91434" marT="45710" marB="4571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99CCFF"/>
                    </a:solidFill>
                  </a:tcPr>
                </a:tc>
              </a:tr>
            </a:tbl>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AD15A7A9-E105-4EAC-9951-9C41DD184478}" type="slidenum">
              <a:rPr lang="en-GB" smtClean="0"/>
              <a:pPr>
                <a:defRPr/>
              </a:pPr>
              <a:t>53</a:t>
            </a:fld>
            <a:endParaRPr lang="en-GB"/>
          </a:p>
        </p:txBody>
      </p:sp>
      <p:grpSp>
        <p:nvGrpSpPr>
          <p:cNvPr id="56323" name="Gruppo 4"/>
          <p:cNvGrpSpPr>
            <a:grpSpLocks/>
          </p:cNvGrpSpPr>
          <p:nvPr/>
        </p:nvGrpSpPr>
        <p:grpSpPr bwMode="auto">
          <a:xfrm>
            <a:off x="3714750" y="0"/>
            <a:ext cx="1928813" cy="1357313"/>
            <a:chOff x="3714744" y="-24"/>
            <a:chExt cx="1928826" cy="1357322"/>
          </a:xfrm>
        </p:grpSpPr>
        <p:sp>
          <p:nvSpPr>
            <p:cNvPr id="56356" name="Rettangolo 5"/>
            <p:cNvSpPr>
              <a:spLocks noChangeArrowheads="1"/>
            </p:cNvSpPr>
            <p:nvPr/>
          </p:nvSpPr>
          <p:spPr bwMode="auto">
            <a:xfrm>
              <a:off x="3714744" y="-24"/>
              <a:ext cx="1928826" cy="1000132"/>
            </a:xfrm>
            <a:prstGeom prst="rect">
              <a:avLst/>
            </a:prstGeom>
            <a:solidFill>
              <a:srgbClr val="0F5494"/>
            </a:solidFill>
            <a:ln w="9525">
              <a:noFill/>
              <a:miter lim="800000"/>
              <a:headEnd/>
              <a:tailEnd/>
            </a:ln>
          </p:spPr>
          <p:txBody>
            <a:bodyPr anchor="ctr"/>
            <a:lstStyle/>
            <a:p>
              <a:pPr marL="3175"/>
              <a:endParaRPr lang="en-US"/>
            </a:p>
          </p:txBody>
        </p:sp>
        <p:sp>
          <p:nvSpPr>
            <p:cNvPr id="56357" name="Rettangolo 6"/>
            <p:cNvSpPr>
              <a:spLocks noChangeArrowheads="1"/>
            </p:cNvSpPr>
            <p:nvPr/>
          </p:nvSpPr>
          <p:spPr bwMode="auto">
            <a:xfrm>
              <a:off x="4143372" y="1000108"/>
              <a:ext cx="1000132" cy="357190"/>
            </a:xfrm>
            <a:prstGeom prst="rect">
              <a:avLst/>
            </a:prstGeom>
            <a:solidFill>
              <a:schemeClr val="bg1"/>
            </a:solidFill>
            <a:ln w="9525">
              <a:noFill/>
              <a:miter lim="800000"/>
              <a:headEnd/>
              <a:tailEnd/>
            </a:ln>
          </p:spPr>
          <p:txBody>
            <a:bodyPr anchor="ctr"/>
            <a:lstStyle/>
            <a:p>
              <a:pPr marL="3175"/>
              <a:endParaRPr lang="en-US"/>
            </a:p>
          </p:txBody>
        </p:sp>
      </p:grpSp>
      <p:pic>
        <p:nvPicPr>
          <p:cNvPr id="56324" name="Picture 6"/>
          <p:cNvPicPr>
            <a:picLocks noChangeAspect="1" noChangeArrowheads="1"/>
          </p:cNvPicPr>
          <p:nvPr/>
        </p:nvPicPr>
        <p:blipFill>
          <a:blip r:embed="rId2"/>
          <a:srcRect/>
          <a:stretch>
            <a:fillRect/>
          </a:stretch>
        </p:blipFill>
        <p:spPr bwMode="auto">
          <a:xfrm>
            <a:off x="8072438" y="0"/>
            <a:ext cx="1071562" cy="1071563"/>
          </a:xfrm>
          <a:prstGeom prst="rect">
            <a:avLst/>
          </a:prstGeom>
          <a:noFill/>
          <a:ln w="9525">
            <a:noFill/>
            <a:miter lim="800000"/>
            <a:headEnd/>
            <a:tailEnd/>
          </a:ln>
        </p:spPr>
      </p:pic>
      <p:sp>
        <p:nvSpPr>
          <p:cNvPr id="7" name="CasellaDiTesto 6"/>
          <p:cNvSpPr txBox="1"/>
          <p:nvPr/>
        </p:nvSpPr>
        <p:spPr>
          <a:xfrm>
            <a:off x="214313" y="201613"/>
            <a:ext cx="6715125" cy="584200"/>
          </a:xfrm>
          <a:prstGeom prst="rect">
            <a:avLst/>
          </a:prstGeom>
          <a:noFill/>
        </p:spPr>
        <p:txBody>
          <a:bodyPr>
            <a:spAutoFit/>
          </a:bodyPr>
          <a:lstStyle/>
          <a:p>
            <a:pPr>
              <a:defRPr/>
            </a:pPr>
            <a:r>
              <a:rPr lang="en-US" sz="3200" b="1" u="sng" dirty="0" err="1">
                <a:solidFill>
                  <a:schemeClr val="bg1"/>
                </a:solidFill>
                <a:effectLst>
                  <a:outerShdw blurRad="38100" dist="38100" dir="2700000" algn="tl">
                    <a:srgbClr val="000000">
                      <a:alpha val="43137"/>
                    </a:srgbClr>
                  </a:outerShdw>
                </a:effectLst>
                <a:latin typeface="Calibri" pitchFamily="34" charset="0"/>
              </a:rPr>
              <a:t>Argomenti</a:t>
            </a:r>
            <a:r>
              <a:rPr lang="en-US" sz="3200" b="1" u="sng" dirty="0">
                <a:solidFill>
                  <a:schemeClr val="bg1"/>
                </a:solidFill>
                <a:effectLst>
                  <a:outerShdw blurRad="38100" dist="38100" dir="2700000" algn="tl">
                    <a:srgbClr val="000000">
                      <a:alpha val="43137"/>
                    </a:srgbClr>
                  </a:outerShdw>
                </a:effectLst>
                <a:latin typeface="Calibri" pitchFamily="34" charset="0"/>
              </a:rPr>
              <a:t> </a:t>
            </a:r>
            <a:r>
              <a:rPr lang="en-US" sz="3200" b="1" u="sng" dirty="0" err="1">
                <a:solidFill>
                  <a:schemeClr val="bg1"/>
                </a:solidFill>
                <a:effectLst>
                  <a:outerShdw blurRad="38100" dist="38100" dir="2700000" algn="tl">
                    <a:srgbClr val="000000">
                      <a:alpha val="43137"/>
                    </a:srgbClr>
                  </a:outerShdw>
                </a:effectLst>
                <a:latin typeface="Calibri" pitchFamily="34" charset="0"/>
              </a:rPr>
              <a:t>supportati</a:t>
            </a:r>
            <a:r>
              <a:rPr lang="en-US" sz="3200" b="1" u="sng" dirty="0">
                <a:solidFill>
                  <a:schemeClr val="bg1"/>
                </a:solidFill>
                <a:effectLst>
                  <a:outerShdw blurRad="38100" dist="38100" dir="2700000" algn="tl">
                    <a:srgbClr val="000000">
                      <a:alpha val="43137"/>
                    </a:srgbClr>
                  </a:outerShdw>
                </a:effectLst>
                <a:latin typeface="Calibri" pitchFamily="34" charset="0"/>
              </a:rPr>
              <a:t> (2/2)</a:t>
            </a:r>
          </a:p>
        </p:txBody>
      </p:sp>
      <p:graphicFrame>
        <p:nvGraphicFramePr>
          <p:cNvPr id="9" name="Tabella 8"/>
          <p:cNvGraphicFramePr>
            <a:graphicFrameLocks noGrp="1"/>
          </p:cNvGraphicFramePr>
          <p:nvPr/>
        </p:nvGraphicFramePr>
        <p:xfrm>
          <a:off x="323850" y="1714500"/>
          <a:ext cx="8534430" cy="3924191"/>
        </p:xfrm>
        <a:graphic>
          <a:graphicData uri="http://schemas.openxmlformats.org/drawingml/2006/table">
            <a:tbl>
              <a:tblPr/>
              <a:tblGrid>
                <a:gridCol w="5109789"/>
                <a:gridCol w="2210195"/>
                <a:gridCol w="1214446"/>
              </a:tblGrid>
              <a:tr h="0">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base" latinLnBrk="0" hangingPunct="1">
                        <a:lnSpc>
                          <a:spcPct val="100000"/>
                        </a:lnSpc>
                        <a:spcBef>
                          <a:spcPct val="0"/>
                        </a:spcBef>
                        <a:spcAft>
                          <a:spcPct val="0"/>
                        </a:spcAft>
                        <a:buClrTx/>
                        <a:buSzTx/>
                        <a:buFont typeface="Arial" charset="0"/>
                        <a:buNone/>
                        <a:tabLst/>
                      </a:pPr>
                      <a:r>
                        <a:rPr kumimoji="0" lang="it-IT" sz="1600" b="0" i="0" u="sng" strike="noStrike" cap="none" normalizeH="0" baseline="0" dirty="0" smtClean="0">
                          <a:ln>
                            <a:noFill/>
                          </a:ln>
                          <a:solidFill>
                            <a:schemeClr val="tx1"/>
                          </a:solidFill>
                          <a:effectLst/>
                          <a:latin typeface="Calibri" pitchFamily="34" charset="0"/>
                          <a:ea typeface="ＭＳ Ｐゴシック" charset="0"/>
                          <a:cs typeface="ＭＳ Ｐゴシック" charset="0"/>
                        </a:rPr>
                        <a:t>Tema sostenuto</a:t>
                      </a:r>
                      <a:endParaRPr kumimoji="0" lang="it-IT" sz="1600" b="0" i="0" u="sng" strike="noStrike" cap="none" normalizeH="0" baseline="0" dirty="0">
                        <a:ln>
                          <a:noFill/>
                        </a:ln>
                        <a:solidFill>
                          <a:schemeClr val="tx1"/>
                        </a:solidFill>
                        <a:effectLst/>
                        <a:latin typeface="Calibri" pitchFamily="34" charset="0"/>
                        <a:ea typeface="ＭＳ Ｐゴシック" charset="0"/>
                        <a:cs typeface="ＭＳ Ｐゴシック" charset="0"/>
                      </a:endParaRPr>
                    </a:p>
                  </a:txBody>
                  <a:tcPr marL="91434" marR="91434" marT="45710" marB="4571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99CCFF"/>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base" latinLnBrk="0" hangingPunct="1">
                        <a:lnSpc>
                          <a:spcPct val="100000"/>
                        </a:lnSpc>
                        <a:spcBef>
                          <a:spcPct val="0"/>
                        </a:spcBef>
                        <a:spcAft>
                          <a:spcPct val="0"/>
                        </a:spcAft>
                        <a:buClrTx/>
                        <a:buSzTx/>
                        <a:buFont typeface="Arial" charset="0"/>
                        <a:buNone/>
                        <a:tabLst/>
                        <a:defRPr/>
                      </a:pPr>
                      <a:r>
                        <a:rPr lang="it-IT" sz="1600" b="0" u="sng" dirty="0" smtClean="0">
                          <a:solidFill>
                            <a:schemeClr val="tx1"/>
                          </a:solidFill>
                          <a:latin typeface="Calibri" pitchFamily="34" charset="0"/>
                        </a:rPr>
                        <a:t>Budget 2015</a:t>
                      </a:r>
                    </a:p>
                  </a:txBody>
                  <a:tcPr marL="91434" marR="91434" marT="45710" marB="4571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99CCFF"/>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base" latinLnBrk="0" hangingPunct="1">
                        <a:lnSpc>
                          <a:spcPct val="100000"/>
                        </a:lnSpc>
                        <a:spcBef>
                          <a:spcPct val="0"/>
                        </a:spcBef>
                        <a:spcAft>
                          <a:spcPct val="0"/>
                        </a:spcAft>
                        <a:buClrTx/>
                        <a:buSzTx/>
                        <a:buFont typeface="Arial" charset="0"/>
                        <a:buNone/>
                        <a:tabLst/>
                        <a:defRPr/>
                      </a:pPr>
                      <a:r>
                        <a:rPr lang="it-IT" sz="1600" b="0" u="sng" dirty="0" smtClean="0">
                          <a:solidFill>
                            <a:schemeClr val="tx1"/>
                          </a:solidFill>
                          <a:latin typeface="Calibri" pitchFamily="34" charset="0"/>
                        </a:rPr>
                        <a:t>Percentuale</a:t>
                      </a:r>
                      <a:r>
                        <a:rPr lang="it-IT" sz="1600" b="0" u="sng" baseline="0" dirty="0" smtClean="0">
                          <a:solidFill>
                            <a:schemeClr val="tx1"/>
                          </a:solidFill>
                          <a:latin typeface="Calibri" pitchFamily="34" charset="0"/>
                        </a:rPr>
                        <a:t> finanziata</a:t>
                      </a:r>
                      <a:endParaRPr lang="it-IT" sz="1600" b="0" u="sng" dirty="0" smtClean="0">
                        <a:solidFill>
                          <a:schemeClr val="tx1"/>
                        </a:solidFill>
                        <a:latin typeface="Calibri" pitchFamily="34" charset="0"/>
                      </a:endParaRPr>
                    </a:p>
                  </a:txBody>
                  <a:tcPr marL="91434" marR="91434" marT="45710" marB="4571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99CCFF"/>
                    </a:solidFill>
                  </a:tcPr>
                </a:tc>
              </a:tr>
              <a:tr h="304791">
                <a:tc>
                  <a:txBody>
                    <a:bodyPr/>
                    <a:lstStyle/>
                    <a:p>
                      <a:pPr algn="just" defTabSz="449263">
                        <a:buClr>
                          <a:srgbClr val="000000"/>
                        </a:buClr>
                        <a:buSzPct val="100000"/>
                        <a:buFont typeface="Times New Roman" charset="0"/>
                        <a:buNone/>
                      </a:pPr>
                      <a:r>
                        <a:rPr lang="it-IT" sz="1600" b="0" dirty="0" smtClean="0">
                          <a:solidFill>
                            <a:srgbClr val="000000"/>
                          </a:solidFill>
                          <a:latin typeface="Calibri" pitchFamily="34" charset="0"/>
                        </a:rPr>
                        <a:t>SIE-1-2014/2015 : Stimolare il potenziale innovativo delle PMI per un sistema energetico efficiente</a:t>
                      </a:r>
                      <a:r>
                        <a:rPr lang="it-IT" sz="1600" b="0" baseline="0" dirty="0" smtClean="0">
                          <a:solidFill>
                            <a:srgbClr val="000000"/>
                          </a:solidFill>
                          <a:latin typeface="Calibri" pitchFamily="34" charset="0"/>
                        </a:rPr>
                        <a:t> e </a:t>
                      </a:r>
                      <a:r>
                        <a:rPr lang="it-IT" sz="1600" b="0" dirty="0" smtClean="0">
                          <a:solidFill>
                            <a:srgbClr val="000000"/>
                          </a:solidFill>
                          <a:latin typeface="Calibri" pitchFamily="34" charset="0"/>
                        </a:rPr>
                        <a:t>a basse emissioni di carbonio ed efficiente</a:t>
                      </a:r>
                    </a:p>
                  </a:txBody>
                  <a:tcPr marL="91434" marR="91434" marT="45710" marB="4571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457200" rtl="0" eaLnBrk="1" fontAlgn="base" latinLnBrk="0" hangingPunct="1">
                        <a:lnSpc>
                          <a:spcPct val="100000"/>
                        </a:lnSpc>
                        <a:spcBef>
                          <a:spcPct val="0"/>
                        </a:spcBef>
                        <a:spcAft>
                          <a:spcPct val="0"/>
                        </a:spcAft>
                        <a:buClrTx/>
                        <a:buSzTx/>
                        <a:buFont typeface="Arial" charset="0"/>
                        <a:buNone/>
                        <a:tabLst/>
                        <a:defRPr/>
                      </a:pPr>
                      <a:r>
                        <a:rPr lang="de-DE" sz="1600" b="0" dirty="0" smtClean="0">
                          <a:solidFill>
                            <a:srgbClr val="000000"/>
                          </a:solidFill>
                          <a:latin typeface="Calibri" pitchFamily="34" charset="0"/>
                        </a:rPr>
                        <a:t>37.260.000</a:t>
                      </a:r>
                    </a:p>
                  </a:txBody>
                  <a:tcPr marL="91434" marR="91434" marT="45710" marB="4571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457200" rtl="0" eaLnBrk="1" fontAlgn="base" latinLnBrk="0" hangingPunct="1">
                        <a:lnSpc>
                          <a:spcPct val="100000"/>
                        </a:lnSpc>
                        <a:spcBef>
                          <a:spcPct val="0"/>
                        </a:spcBef>
                        <a:spcAft>
                          <a:spcPct val="0"/>
                        </a:spcAft>
                        <a:buClrTx/>
                        <a:buSzTx/>
                        <a:buFont typeface="Arial" charset="0"/>
                        <a:buNone/>
                        <a:tabLst/>
                        <a:defRPr/>
                      </a:pPr>
                      <a:r>
                        <a:rPr lang="it-IT" sz="1600" b="0" dirty="0" smtClean="0">
                          <a:solidFill>
                            <a:srgbClr val="000000"/>
                          </a:solidFill>
                          <a:latin typeface="Calibri" pitchFamily="34" charset="0"/>
                        </a:rPr>
                        <a:t>70%</a:t>
                      </a:r>
                    </a:p>
                  </a:txBody>
                  <a:tcPr marL="91434" marR="91434" marT="45710" marB="4571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99CCFF"/>
                    </a:solidFill>
                  </a:tcPr>
                </a:tc>
              </a:tr>
              <a:tr h="541011">
                <a:tc>
                  <a:txBody>
                    <a:bodyPr/>
                    <a:lstStyle/>
                    <a:p>
                      <a:pPr marL="0" marR="0" lvl="0" indent="0" algn="just" defTabSz="457200" rtl="0" eaLnBrk="1" fontAlgn="base" latinLnBrk="0" hangingPunct="1">
                        <a:lnSpc>
                          <a:spcPct val="130000"/>
                        </a:lnSpc>
                        <a:spcBef>
                          <a:spcPct val="0"/>
                        </a:spcBef>
                        <a:spcAft>
                          <a:spcPct val="0"/>
                        </a:spcAft>
                        <a:buClrTx/>
                        <a:buSzTx/>
                        <a:buFont typeface="Arial" charset="0"/>
                        <a:buNone/>
                        <a:tabLst/>
                      </a:pPr>
                      <a:r>
                        <a:rPr kumimoji="0" lang="it-IT" sz="1600" b="0" i="0" u="none" strike="noStrike" cap="none" normalizeH="0" baseline="0" dirty="0" smtClean="0">
                          <a:ln>
                            <a:noFill/>
                          </a:ln>
                          <a:solidFill>
                            <a:schemeClr val="tx1"/>
                          </a:solidFill>
                          <a:effectLst/>
                          <a:latin typeface="Calibri" pitchFamily="34" charset="0"/>
                          <a:ea typeface="ＭＳ Ｐゴシック" charset="0"/>
                          <a:cs typeface="ＭＳ Ｐゴシック" charset="0"/>
                        </a:rPr>
                        <a:t>IT-1-2014/2015 : Ricerca sui trasporti</a:t>
                      </a:r>
                      <a:endParaRPr kumimoji="0" lang="it-IT" sz="1600" b="0" i="0" u="none" strike="noStrike" cap="none" normalizeH="0" baseline="0" dirty="0">
                        <a:ln>
                          <a:noFill/>
                        </a:ln>
                        <a:solidFill>
                          <a:schemeClr val="tx1"/>
                        </a:solidFill>
                        <a:effectLst/>
                        <a:latin typeface="Calibri" pitchFamily="34" charset="0"/>
                        <a:ea typeface="ＭＳ Ｐゴシック" charset="0"/>
                        <a:cs typeface="ＭＳ Ｐゴシック" charset="0"/>
                      </a:endParaRPr>
                    </a:p>
                  </a:txBody>
                  <a:tcPr marL="91434" marR="91434" marT="45710" marB="4571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99CCFF"/>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600" b="0" dirty="0" smtClean="0">
                          <a:solidFill>
                            <a:srgbClr val="000000"/>
                          </a:solidFill>
                          <a:latin typeface="Calibri" pitchFamily="34" charset="0"/>
                        </a:rPr>
                        <a:t>38.960.000</a:t>
                      </a:r>
                    </a:p>
                  </a:txBody>
                  <a:tcPr marL="91434" marR="91434" marT="45710" marB="4571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457200" rtl="0" eaLnBrk="1" fontAlgn="base" latinLnBrk="0" hangingPunct="1">
                        <a:lnSpc>
                          <a:spcPct val="100000"/>
                        </a:lnSpc>
                        <a:spcBef>
                          <a:spcPct val="0"/>
                        </a:spcBef>
                        <a:spcAft>
                          <a:spcPct val="0"/>
                        </a:spcAft>
                        <a:buClrTx/>
                        <a:buSzTx/>
                        <a:buFont typeface="Arial" charset="0"/>
                        <a:buNone/>
                        <a:tabLst/>
                        <a:defRPr/>
                      </a:pPr>
                      <a:r>
                        <a:rPr lang="it-IT" sz="1600" b="0" dirty="0" smtClean="0">
                          <a:solidFill>
                            <a:srgbClr val="000000"/>
                          </a:solidFill>
                          <a:latin typeface="Calibri" pitchFamily="34" charset="0"/>
                        </a:rPr>
                        <a:t>70%</a:t>
                      </a:r>
                    </a:p>
                  </a:txBody>
                  <a:tcPr marL="91434" marR="91434" marT="45710" marB="4571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99CCFF"/>
                    </a:solidFill>
                  </a:tcPr>
                </a:tc>
              </a:tr>
              <a:tr h="485856">
                <a:tc>
                  <a:txBody>
                    <a:bodyPr/>
                    <a:lstStyle/>
                    <a:p>
                      <a:pPr marL="0" marR="0" lvl="0" indent="0" algn="just" defTabSz="457200" rtl="0" eaLnBrk="1" fontAlgn="base" latinLnBrk="0" hangingPunct="1">
                        <a:lnSpc>
                          <a:spcPct val="100000"/>
                        </a:lnSpc>
                        <a:spcBef>
                          <a:spcPct val="0"/>
                        </a:spcBef>
                        <a:spcAft>
                          <a:spcPct val="0"/>
                        </a:spcAft>
                        <a:buClrTx/>
                        <a:buSzTx/>
                        <a:buFont typeface="Arial" charset="0"/>
                        <a:buNone/>
                        <a:tabLst/>
                      </a:pPr>
                      <a:r>
                        <a:rPr kumimoji="0" lang="it-IT" sz="1600" b="0" i="0" u="none" strike="noStrike" cap="none" normalizeH="0" baseline="0" dirty="0" smtClean="0">
                          <a:ln>
                            <a:noFill/>
                          </a:ln>
                          <a:solidFill>
                            <a:schemeClr val="tx1"/>
                          </a:solidFill>
                          <a:effectLst/>
                          <a:latin typeface="Calibri" pitchFamily="34" charset="0"/>
                          <a:ea typeface="ＭＳ Ｐゴシック" charset="0"/>
                          <a:cs typeface="ＭＳ Ｐゴシック" charset="0"/>
                        </a:rPr>
                        <a:t>SC5-20-2014/2015  :  Aumentare il potenziale eco-innovativo delle PMI  nell’approvvigionamento sostenibile di materie prime</a:t>
                      </a:r>
                      <a:endParaRPr kumimoji="0" lang="it-IT" sz="1600" b="0" i="0" u="none" strike="noStrike" cap="none" normalizeH="0" baseline="0" dirty="0">
                        <a:ln>
                          <a:noFill/>
                        </a:ln>
                        <a:solidFill>
                          <a:schemeClr val="tx1"/>
                        </a:solidFill>
                        <a:effectLst/>
                        <a:latin typeface="Calibri" pitchFamily="34" charset="0"/>
                        <a:ea typeface="ＭＳ Ｐゴシック" charset="0"/>
                        <a:cs typeface="ＭＳ Ｐゴシック" charset="0"/>
                      </a:endParaRPr>
                    </a:p>
                  </a:txBody>
                  <a:tcPr marL="91434" marR="91434" marT="45710" marB="4571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99CCFF"/>
                    </a:solidFill>
                  </a:tcPr>
                </a:tc>
                <a:tc>
                  <a:txBody>
                    <a:bodyPr/>
                    <a:lstStyle/>
                    <a:p>
                      <a:pPr marL="0" indent="0" algn="ctr">
                        <a:buFont typeface="Wingdings" charset="2"/>
                        <a:buNone/>
                        <a:defRPr/>
                      </a:pPr>
                      <a:r>
                        <a:rPr lang="de-DE" sz="1600" b="0" dirty="0" smtClean="0">
                          <a:solidFill>
                            <a:srgbClr val="000000"/>
                          </a:solidFill>
                          <a:latin typeface="Calibri" pitchFamily="34" charset="0"/>
                        </a:rPr>
                        <a:t>19.000.000</a:t>
                      </a:r>
                    </a:p>
                  </a:txBody>
                  <a:tcPr marL="91434" marR="91434" marT="45710" marB="4571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457200" rtl="0" eaLnBrk="1" fontAlgn="base" latinLnBrk="0" hangingPunct="1">
                        <a:lnSpc>
                          <a:spcPct val="100000"/>
                        </a:lnSpc>
                        <a:spcBef>
                          <a:spcPct val="0"/>
                        </a:spcBef>
                        <a:spcAft>
                          <a:spcPct val="0"/>
                        </a:spcAft>
                        <a:buClrTx/>
                        <a:buSzTx/>
                        <a:buFont typeface="Arial" charset="0"/>
                        <a:buNone/>
                        <a:tabLst/>
                        <a:defRPr/>
                      </a:pPr>
                      <a:r>
                        <a:rPr lang="it-IT" sz="1600" b="0" dirty="0" smtClean="0">
                          <a:solidFill>
                            <a:srgbClr val="000000"/>
                          </a:solidFill>
                          <a:latin typeface="Calibri" pitchFamily="34" charset="0"/>
                        </a:rPr>
                        <a:t>70%</a:t>
                      </a:r>
                    </a:p>
                  </a:txBody>
                  <a:tcPr marL="91434" marR="91434" marT="45710" marB="4571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99CCFF"/>
                    </a:solidFill>
                  </a:tcPr>
                </a:tc>
              </a:tr>
              <a:tr h="325603">
                <a:tc>
                  <a:txBody>
                    <a:bodyPr/>
                    <a:lstStyle/>
                    <a:p>
                      <a:pPr marL="0" marR="0" lvl="0" indent="0" algn="just" defTabSz="457200" rtl="0" eaLnBrk="1" fontAlgn="base" latinLnBrk="0" hangingPunct="1">
                        <a:lnSpc>
                          <a:spcPct val="100000"/>
                        </a:lnSpc>
                        <a:spcBef>
                          <a:spcPct val="0"/>
                        </a:spcBef>
                        <a:spcAft>
                          <a:spcPct val="0"/>
                        </a:spcAft>
                        <a:buClrTx/>
                        <a:buSzTx/>
                        <a:buFont typeface="Arial" charset="0"/>
                        <a:buNone/>
                        <a:tabLst/>
                      </a:pPr>
                      <a:r>
                        <a:rPr kumimoji="0" lang="it-IT" sz="1600" b="0" i="0" u="none" strike="noStrike" cap="none" normalizeH="0" baseline="0" dirty="0" smtClean="0">
                          <a:ln>
                            <a:noFill/>
                          </a:ln>
                          <a:solidFill>
                            <a:schemeClr val="tx1"/>
                          </a:solidFill>
                          <a:effectLst/>
                          <a:latin typeface="Calibri" pitchFamily="34" charset="0"/>
                          <a:ea typeface="ＭＳ Ｐゴシック" charset="0"/>
                          <a:cs typeface="ＭＳ Ｐゴシック" charset="0"/>
                        </a:rPr>
                        <a:t>INSO-9-2015 :  Applicazioni innovative di e-</a:t>
                      </a:r>
                      <a:r>
                        <a:rPr kumimoji="0" lang="it-IT" sz="1600" b="0" i="0" u="none" strike="noStrike" cap="none" normalizeH="0" baseline="0" dirty="0" err="1" smtClean="0">
                          <a:ln>
                            <a:noFill/>
                          </a:ln>
                          <a:solidFill>
                            <a:schemeClr val="tx1"/>
                          </a:solidFill>
                          <a:effectLst/>
                          <a:latin typeface="Calibri" pitchFamily="34" charset="0"/>
                          <a:ea typeface="ＭＳ Ｐゴシック" charset="0"/>
                          <a:cs typeface="ＭＳ Ｐゴシック" charset="0"/>
                        </a:rPr>
                        <a:t>government</a:t>
                      </a:r>
                      <a:r>
                        <a:rPr kumimoji="0" lang="it-IT" sz="1600" b="0" i="0" u="none" strike="noStrike" cap="none" normalizeH="0" baseline="0" dirty="0" smtClean="0">
                          <a:ln>
                            <a:noFill/>
                          </a:ln>
                          <a:solidFill>
                            <a:schemeClr val="tx1"/>
                          </a:solidFill>
                          <a:effectLst/>
                          <a:latin typeface="Calibri" pitchFamily="34" charset="0"/>
                          <a:ea typeface="ＭＳ Ｐゴシック" charset="0"/>
                          <a:cs typeface="ＭＳ Ｐゴシック" charset="0"/>
                        </a:rPr>
                        <a:t> mobili</a:t>
                      </a:r>
                    </a:p>
                  </a:txBody>
                  <a:tcPr marL="91434" marR="91434" marT="45710" marB="4571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99CCFF"/>
                    </a:solidFill>
                  </a:tcPr>
                </a:tc>
                <a:tc>
                  <a:txBody>
                    <a:bodyPr/>
                    <a:lstStyle/>
                    <a:p>
                      <a:pPr marL="0" indent="0" algn="ctr">
                        <a:buFont typeface="Wingdings" charset="2"/>
                        <a:buNone/>
                        <a:defRPr/>
                      </a:pPr>
                      <a:r>
                        <a:rPr lang="de-DE" sz="1600" b="0" dirty="0" smtClean="0">
                          <a:solidFill>
                            <a:srgbClr val="000000"/>
                          </a:solidFill>
                          <a:latin typeface="Calibri" pitchFamily="34" charset="0"/>
                        </a:rPr>
                        <a:t>4.000.000</a:t>
                      </a:r>
                    </a:p>
                  </a:txBody>
                  <a:tcPr marL="91434" marR="91434" marT="45710" marB="4571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99CCFF"/>
                    </a:solidFill>
                  </a:tcPr>
                </a:tc>
                <a:tc>
                  <a:txBody>
                    <a:bodyPr/>
                    <a:lstStyle/>
                    <a:p>
                      <a:pPr marL="0" indent="0" algn="ctr">
                        <a:buFont typeface="Wingdings" charset="2"/>
                        <a:buNone/>
                        <a:defRPr/>
                      </a:pPr>
                      <a:r>
                        <a:rPr lang="it-IT" sz="1600" b="0" dirty="0" smtClean="0">
                          <a:solidFill>
                            <a:srgbClr val="000000"/>
                          </a:solidFill>
                          <a:latin typeface="Calibri" pitchFamily="34" charset="0"/>
                        </a:rPr>
                        <a:t>70%</a:t>
                      </a:r>
                    </a:p>
                  </a:txBody>
                  <a:tcPr marL="91434" marR="91434" marT="45710" marB="4571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99CCFF"/>
                    </a:solidFill>
                  </a:tcPr>
                </a:tc>
              </a:tr>
              <a:tr h="449975">
                <a:tc>
                  <a:txBody>
                    <a:bodyPr/>
                    <a:lstStyle/>
                    <a:p>
                      <a:pPr marL="0" marR="0" lvl="0" indent="0" algn="just" defTabSz="457200" rtl="0" eaLnBrk="1" fontAlgn="base" latinLnBrk="0" hangingPunct="1">
                        <a:lnSpc>
                          <a:spcPct val="100000"/>
                        </a:lnSpc>
                        <a:spcBef>
                          <a:spcPct val="0"/>
                        </a:spcBef>
                        <a:spcAft>
                          <a:spcPct val="0"/>
                        </a:spcAft>
                        <a:buClrTx/>
                        <a:buSzTx/>
                        <a:buFont typeface="Arial" charset="0"/>
                        <a:buNone/>
                        <a:tabLst/>
                      </a:pPr>
                      <a:r>
                        <a:rPr kumimoji="0" lang="it-IT" sz="1600" b="0" i="0" u="none" strike="noStrike" cap="none" normalizeH="0" baseline="0" dirty="0" smtClean="0">
                          <a:ln>
                            <a:noFill/>
                          </a:ln>
                          <a:solidFill>
                            <a:schemeClr val="tx1"/>
                          </a:solidFill>
                          <a:effectLst/>
                          <a:latin typeface="Calibri" pitchFamily="34" charset="0"/>
                          <a:ea typeface="ＭＳ Ｐゴシック" charset="0"/>
                          <a:cs typeface="ＭＳ Ｐゴシック" charset="0"/>
                        </a:rPr>
                        <a:t>INSO-10-2015 : Innovazione del modello di business da parte delle PMI</a:t>
                      </a:r>
                      <a:endParaRPr kumimoji="0" lang="it-IT" sz="1600" b="0" i="0" u="none" strike="noStrike" cap="none" normalizeH="0" baseline="0" dirty="0">
                        <a:ln>
                          <a:noFill/>
                        </a:ln>
                        <a:solidFill>
                          <a:schemeClr val="tx1"/>
                        </a:solidFill>
                        <a:effectLst/>
                        <a:latin typeface="Calibri" pitchFamily="34" charset="0"/>
                        <a:ea typeface="ＭＳ Ｐゴシック" charset="0"/>
                        <a:cs typeface="ＭＳ Ｐゴシック" charset="0"/>
                      </a:endParaRPr>
                    </a:p>
                  </a:txBody>
                  <a:tcPr marL="91434" marR="91434" marT="45710" marB="4571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99CCFF"/>
                    </a:solidFill>
                  </a:tcPr>
                </a:tc>
                <a:tc>
                  <a:txBody>
                    <a:bodyPr/>
                    <a:lstStyle/>
                    <a:p>
                      <a:pPr marL="0" marR="0" indent="0" algn="ctr" defTabSz="457200" rtl="0" eaLnBrk="1" fontAlgn="auto" latinLnBrk="0" hangingPunct="1">
                        <a:lnSpc>
                          <a:spcPct val="100000"/>
                        </a:lnSpc>
                        <a:spcBef>
                          <a:spcPts val="0"/>
                        </a:spcBef>
                        <a:spcAft>
                          <a:spcPts val="0"/>
                        </a:spcAft>
                        <a:buClrTx/>
                        <a:buSzTx/>
                        <a:buFont typeface="Wingdings" charset="2"/>
                        <a:buNone/>
                        <a:tabLst/>
                        <a:defRPr/>
                      </a:pPr>
                      <a:r>
                        <a:rPr lang="de-DE" sz="1600" b="0" dirty="0" smtClean="0">
                          <a:solidFill>
                            <a:srgbClr val="000000"/>
                          </a:solidFill>
                          <a:latin typeface="Calibri" pitchFamily="34" charset="0"/>
                        </a:rPr>
                        <a:t>11.000.000</a:t>
                      </a:r>
                    </a:p>
                  </a:txBody>
                  <a:tcPr marL="91434" marR="91434" marT="45710" marB="4571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99CCFF"/>
                    </a:solidFill>
                  </a:tcPr>
                </a:tc>
                <a:tc>
                  <a:txBody>
                    <a:bodyPr/>
                    <a:lstStyle/>
                    <a:p>
                      <a:pPr marL="0" indent="0" algn="ctr">
                        <a:buFont typeface="Wingdings" charset="2"/>
                        <a:buNone/>
                        <a:defRPr/>
                      </a:pPr>
                      <a:r>
                        <a:rPr lang="it-IT" sz="1600" b="0" dirty="0" smtClean="0">
                          <a:solidFill>
                            <a:srgbClr val="000000"/>
                          </a:solidFill>
                          <a:latin typeface="Calibri" pitchFamily="34" charset="0"/>
                        </a:rPr>
                        <a:t>70%</a:t>
                      </a:r>
                    </a:p>
                  </a:txBody>
                  <a:tcPr marL="91434" marR="91434" marT="45710" marB="4571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99CCFF"/>
                    </a:solidFill>
                  </a:tcPr>
                </a:tc>
              </a:tr>
            </a:tbl>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F63A04A5-CE31-42AB-A0F1-9BDC6F30773F}" type="slidenum">
              <a:rPr lang="en-GB" smtClean="0"/>
              <a:pPr>
                <a:defRPr/>
              </a:pPr>
              <a:t>54</a:t>
            </a:fld>
            <a:endParaRPr lang="en-GB"/>
          </a:p>
        </p:txBody>
      </p:sp>
      <p:grpSp>
        <p:nvGrpSpPr>
          <p:cNvPr id="57347" name="Gruppo 4"/>
          <p:cNvGrpSpPr>
            <a:grpSpLocks/>
          </p:cNvGrpSpPr>
          <p:nvPr/>
        </p:nvGrpSpPr>
        <p:grpSpPr bwMode="auto">
          <a:xfrm>
            <a:off x="3714750" y="0"/>
            <a:ext cx="1928813" cy="1357313"/>
            <a:chOff x="3714744" y="-24"/>
            <a:chExt cx="1928826" cy="1357322"/>
          </a:xfrm>
        </p:grpSpPr>
        <p:sp>
          <p:nvSpPr>
            <p:cNvPr id="57351" name="Rettangolo 5"/>
            <p:cNvSpPr>
              <a:spLocks noChangeArrowheads="1"/>
            </p:cNvSpPr>
            <p:nvPr/>
          </p:nvSpPr>
          <p:spPr bwMode="auto">
            <a:xfrm>
              <a:off x="3714744" y="-24"/>
              <a:ext cx="1928826" cy="1000132"/>
            </a:xfrm>
            <a:prstGeom prst="rect">
              <a:avLst/>
            </a:prstGeom>
            <a:solidFill>
              <a:srgbClr val="0F5494"/>
            </a:solidFill>
            <a:ln w="9525">
              <a:noFill/>
              <a:miter lim="800000"/>
              <a:headEnd/>
              <a:tailEnd/>
            </a:ln>
          </p:spPr>
          <p:txBody>
            <a:bodyPr anchor="ctr"/>
            <a:lstStyle/>
            <a:p>
              <a:pPr marL="3175"/>
              <a:endParaRPr lang="en-US"/>
            </a:p>
          </p:txBody>
        </p:sp>
        <p:sp>
          <p:nvSpPr>
            <p:cNvPr id="57352" name="Rettangolo 6"/>
            <p:cNvSpPr>
              <a:spLocks noChangeArrowheads="1"/>
            </p:cNvSpPr>
            <p:nvPr/>
          </p:nvSpPr>
          <p:spPr bwMode="auto">
            <a:xfrm>
              <a:off x="4143372" y="1000108"/>
              <a:ext cx="1000132" cy="357190"/>
            </a:xfrm>
            <a:prstGeom prst="rect">
              <a:avLst/>
            </a:prstGeom>
            <a:solidFill>
              <a:schemeClr val="bg1"/>
            </a:solidFill>
            <a:ln w="9525">
              <a:noFill/>
              <a:miter lim="800000"/>
              <a:headEnd/>
              <a:tailEnd/>
            </a:ln>
          </p:spPr>
          <p:txBody>
            <a:bodyPr anchor="ctr"/>
            <a:lstStyle/>
            <a:p>
              <a:pPr marL="3175"/>
              <a:endParaRPr lang="en-US"/>
            </a:p>
          </p:txBody>
        </p:sp>
      </p:grpSp>
      <p:sp>
        <p:nvSpPr>
          <p:cNvPr id="6" name="CasellaDiTesto 5"/>
          <p:cNvSpPr txBox="1"/>
          <p:nvPr/>
        </p:nvSpPr>
        <p:spPr>
          <a:xfrm>
            <a:off x="214313" y="201613"/>
            <a:ext cx="6715125" cy="584200"/>
          </a:xfrm>
          <a:prstGeom prst="rect">
            <a:avLst/>
          </a:prstGeom>
          <a:noFill/>
        </p:spPr>
        <p:txBody>
          <a:bodyPr>
            <a:spAutoFit/>
          </a:bodyPr>
          <a:lstStyle/>
          <a:p>
            <a:pPr>
              <a:defRPr/>
            </a:pPr>
            <a:r>
              <a:rPr lang="en-US" sz="3200" b="1" u="sng" dirty="0" err="1">
                <a:solidFill>
                  <a:schemeClr val="bg1"/>
                </a:solidFill>
                <a:effectLst>
                  <a:outerShdw blurRad="38100" dist="38100" dir="2700000" algn="tl">
                    <a:srgbClr val="000000">
                      <a:alpha val="43137"/>
                    </a:srgbClr>
                  </a:outerShdw>
                </a:effectLst>
                <a:latin typeface="Calibri" pitchFamily="34" charset="0"/>
              </a:rPr>
              <a:t>Alcuni</a:t>
            </a:r>
            <a:r>
              <a:rPr lang="en-US" sz="3200" b="1" u="sng" dirty="0">
                <a:solidFill>
                  <a:schemeClr val="bg1"/>
                </a:solidFill>
                <a:effectLst>
                  <a:outerShdw blurRad="38100" dist="38100" dir="2700000" algn="tl">
                    <a:srgbClr val="000000">
                      <a:alpha val="43137"/>
                    </a:srgbClr>
                  </a:outerShdw>
                </a:effectLst>
                <a:latin typeface="Calibri" pitchFamily="34" charset="0"/>
              </a:rPr>
              <a:t> </a:t>
            </a:r>
            <a:r>
              <a:rPr lang="en-US" sz="3200" b="1" u="sng" dirty="0" err="1">
                <a:solidFill>
                  <a:schemeClr val="bg1"/>
                </a:solidFill>
                <a:effectLst>
                  <a:outerShdw blurRad="38100" dist="38100" dir="2700000" algn="tl">
                    <a:srgbClr val="000000">
                      <a:alpha val="43137"/>
                    </a:srgbClr>
                  </a:outerShdw>
                </a:effectLst>
                <a:latin typeface="Calibri" pitchFamily="34" charset="0"/>
              </a:rPr>
              <a:t>risultati</a:t>
            </a:r>
            <a:endParaRPr lang="en-US" sz="3200" b="1" u="sng" dirty="0">
              <a:solidFill>
                <a:schemeClr val="bg1"/>
              </a:solidFill>
              <a:effectLst>
                <a:outerShdw blurRad="38100" dist="38100" dir="2700000" algn="tl">
                  <a:srgbClr val="000000">
                    <a:alpha val="43137"/>
                  </a:srgbClr>
                </a:outerShdw>
              </a:effectLst>
              <a:latin typeface="Calibri" pitchFamily="34" charset="0"/>
            </a:endParaRPr>
          </a:p>
        </p:txBody>
      </p:sp>
      <p:pic>
        <p:nvPicPr>
          <p:cNvPr id="57349" name="Picture 6"/>
          <p:cNvPicPr>
            <a:picLocks noChangeAspect="1" noChangeArrowheads="1"/>
          </p:cNvPicPr>
          <p:nvPr/>
        </p:nvPicPr>
        <p:blipFill>
          <a:blip r:embed="rId2"/>
          <a:srcRect/>
          <a:stretch>
            <a:fillRect/>
          </a:stretch>
        </p:blipFill>
        <p:spPr bwMode="auto">
          <a:xfrm>
            <a:off x="8072438" y="0"/>
            <a:ext cx="1071562" cy="1071563"/>
          </a:xfrm>
          <a:prstGeom prst="rect">
            <a:avLst/>
          </a:prstGeom>
          <a:noFill/>
          <a:ln w="9525">
            <a:noFill/>
            <a:miter lim="800000"/>
            <a:headEnd/>
            <a:tailEnd/>
          </a:ln>
        </p:spPr>
      </p:pic>
      <p:sp>
        <p:nvSpPr>
          <p:cNvPr id="57350" name="CasellaDiTesto 3"/>
          <p:cNvSpPr txBox="1">
            <a:spLocks noChangeArrowheads="1"/>
          </p:cNvSpPr>
          <p:nvPr/>
        </p:nvSpPr>
        <p:spPr bwMode="auto">
          <a:xfrm>
            <a:off x="346075" y="1468438"/>
            <a:ext cx="8372475" cy="4246562"/>
          </a:xfrm>
          <a:prstGeom prst="rect">
            <a:avLst/>
          </a:prstGeom>
          <a:noFill/>
          <a:ln w="9525">
            <a:noFill/>
            <a:miter lim="800000"/>
            <a:headEnd/>
            <a:tailEnd/>
          </a:ln>
        </p:spPr>
        <p:txBody>
          <a:bodyPr>
            <a:spAutoFit/>
          </a:bodyPr>
          <a:lstStyle/>
          <a:p>
            <a:pPr algn="just">
              <a:lnSpc>
                <a:spcPct val="150000"/>
              </a:lnSpc>
            </a:pPr>
            <a:r>
              <a:rPr lang="it-IT" altLang="it-IT" sz="1800" u="sng">
                <a:latin typeface="Calibri" pitchFamily="34" charset="0"/>
              </a:rPr>
              <a:t>Fase 1</a:t>
            </a:r>
            <a:r>
              <a:rPr lang="it-IT" altLang="it-IT" sz="1800">
                <a:latin typeface="Calibri" pitchFamily="34" charset="0"/>
              </a:rPr>
              <a:t>: considerando la scadenza del 24 Settembre 2014, 199 PMI provenienti da 25 Stati Membri (178 progetti) hanno beneficiato di finanziamento da parte dell’UE. </a:t>
            </a:r>
          </a:p>
          <a:p>
            <a:pPr algn="just">
              <a:lnSpc>
                <a:spcPct val="150000"/>
              </a:lnSpc>
            </a:pPr>
            <a:r>
              <a:rPr lang="it-IT" altLang="it-IT" sz="1800">
                <a:latin typeface="Calibri" pitchFamily="34" charset="0"/>
              </a:rPr>
              <a:t>La Commissione Europea ha ricevuto in totale 1944 proposte, delle quali 237 valutate sopra la soglia minima. Di queste, il 75% è stato selezionato per il finanziamento (10,23% del totale dei progetti presentati). Di queste, 58 PMI beneficiarie sono italiane.</a:t>
            </a:r>
          </a:p>
          <a:p>
            <a:pPr algn="just">
              <a:lnSpc>
                <a:spcPct val="150000"/>
              </a:lnSpc>
            </a:pPr>
            <a:endParaRPr lang="it-IT" altLang="it-IT" sz="1800">
              <a:latin typeface="Calibri" pitchFamily="34" charset="0"/>
            </a:endParaRPr>
          </a:p>
          <a:p>
            <a:pPr algn="just">
              <a:lnSpc>
                <a:spcPct val="150000"/>
              </a:lnSpc>
            </a:pPr>
            <a:r>
              <a:rPr lang="it-IT" altLang="it-IT" sz="1800" u="sng">
                <a:latin typeface="Calibri" pitchFamily="34" charset="0"/>
              </a:rPr>
              <a:t>Fase 2</a:t>
            </a:r>
            <a:r>
              <a:rPr lang="it-IT" altLang="it-IT" sz="1800">
                <a:latin typeface="Calibri" pitchFamily="34" charset="0"/>
              </a:rPr>
              <a:t>: considerando la scadenza del 9 Ottobre 2014, la Commissione Europea ha selezionato 78 PMI provenienti da 18 Paesi. Il totale dei progetti ricevuti è stato 580, e 66 progetti hanno ottenuto risorse per un ammontare compreso tra i 500.000 Euro ed i 2,5 milioni di Euro (23,57</a:t>
            </a:r>
            <a:r>
              <a:rPr lang="en-GB" altLang="it-IT" sz="1800">
                <a:latin typeface="Calibri" pitchFamily="34" charset="0"/>
              </a:rPr>
              <a:t>% del totale dei progetti presentati)</a:t>
            </a:r>
            <a:endParaRPr lang="it-IT" altLang="it-IT" sz="1800">
              <a:latin typeface="Calibri"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6256577B-7E47-4C5A-9C09-DAF632D9FD81}" type="slidenum">
              <a:rPr lang="en-GB" smtClean="0"/>
              <a:pPr>
                <a:defRPr/>
              </a:pPr>
              <a:t>55</a:t>
            </a:fld>
            <a:endParaRPr lang="en-GB"/>
          </a:p>
        </p:txBody>
      </p:sp>
      <p:grpSp>
        <p:nvGrpSpPr>
          <p:cNvPr id="58371" name="Gruppo 4"/>
          <p:cNvGrpSpPr>
            <a:grpSpLocks/>
          </p:cNvGrpSpPr>
          <p:nvPr/>
        </p:nvGrpSpPr>
        <p:grpSpPr bwMode="auto">
          <a:xfrm>
            <a:off x="3714750" y="0"/>
            <a:ext cx="1928813" cy="1357313"/>
            <a:chOff x="3714744" y="-24"/>
            <a:chExt cx="1928826" cy="1357322"/>
          </a:xfrm>
        </p:grpSpPr>
        <p:sp>
          <p:nvSpPr>
            <p:cNvPr id="58380" name="Rettangolo 5"/>
            <p:cNvSpPr>
              <a:spLocks noChangeArrowheads="1"/>
            </p:cNvSpPr>
            <p:nvPr/>
          </p:nvSpPr>
          <p:spPr bwMode="auto">
            <a:xfrm>
              <a:off x="3714744" y="-24"/>
              <a:ext cx="1928826" cy="1000132"/>
            </a:xfrm>
            <a:prstGeom prst="rect">
              <a:avLst/>
            </a:prstGeom>
            <a:solidFill>
              <a:srgbClr val="0F5494"/>
            </a:solidFill>
            <a:ln w="9525">
              <a:noFill/>
              <a:miter lim="800000"/>
              <a:headEnd/>
              <a:tailEnd/>
            </a:ln>
          </p:spPr>
          <p:txBody>
            <a:bodyPr anchor="ctr"/>
            <a:lstStyle/>
            <a:p>
              <a:pPr marL="3175"/>
              <a:endParaRPr lang="en-US"/>
            </a:p>
          </p:txBody>
        </p:sp>
        <p:sp>
          <p:nvSpPr>
            <p:cNvPr id="58381" name="Rettangolo 6"/>
            <p:cNvSpPr>
              <a:spLocks noChangeArrowheads="1"/>
            </p:cNvSpPr>
            <p:nvPr/>
          </p:nvSpPr>
          <p:spPr bwMode="auto">
            <a:xfrm>
              <a:off x="4143372" y="1000108"/>
              <a:ext cx="1000132" cy="357190"/>
            </a:xfrm>
            <a:prstGeom prst="rect">
              <a:avLst/>
            </a:prstGeom>
            <a:solidFill>
              <a:schemeClr val="bg1"/>
            </a:solidFill>
            <a:ln w="9525">
              <a:noFill/>
              <a:miter lim="800000"/>
              <a:headEnd/>
              <a:tailEnd/>
            </a:ln>
          </p:spPr>
          <p:txBody>
            <a:bodyPr anchor="ctr"/>
            <a:lstStyle/>
            <a:p>
              <a:pPr marL="3175"/>
              <a:endParaRPr lang="en-US"/>
            </a:p>
          </p:txBody>
        </p:sp>
      </p:grpSp>
      <p:pic>
        <p:nvPicPr>
          <p:cNvPr id="58372" name="Picture 6"/>
          <p:cNvPicPr>
            <a:picLocks noChangeAspect="1" noChangeArrowheads="1"/>
          </p:cNvPicPr>
          <p:nvPr/>
        </p:nvPicPr>
        <p:blipFill>
          <a:blip r:embed="rId2"/>
          <a:srcRect/>
          <a:stretch>
            <a:fillRect/>
          </a:stretch>
        </p:blipFill>
        <p:spPr bwMode="auto">
          <a:xfrm>
            <a:off x="8072438" y="0"/>
            <a:ext cx="1071562" cy="1071563"/>
          </a:xfrm>
          <a:prstGeom prst="rect">
            <a:avLst/>
          </a:prstGeom>
          <a:noFill/>
          <a:ln w="9525">
            <a:noFill/>
            <a:miter lim="800000"/>
            <a:headEnd/>
            <a:tailEnd/>
          </a:ln>
        </p:spPr>
      </p:pic>
      <p:sp>
        <p:nvSpPr>
          <p:cNvPr id="7" name="CasellaDiTesto 6"/>
          <p:cNvSpPr txBox="1"/>
          <p:nvPr/>
        </p:nvSpPr>
        <p:spPr>
          <a:xfrm>
            <a:off x="214313" y="201613"/>
            <a:ext cx="6715125" cy="584200"/>
          </a:xfrm>
          <a:prstGeom prst="rect">
            <a:avLst/>
          </a:prstGeom>
          <a:noFill/>
        </p:spPr>
        <p:txBody>
          <a:bodyPr>
            <a:spAutoFit/>
          </a:bodyPr>
          <a:lstStyle/>
          <a:p>
            <a:pPr>
              <a:defRPr/>
            </a:pPr>
            <a:r>
              <a:rPr lang="en-US" sz="3200" b="1" u="sng" dirty="0" err="1">
                <a:solidFill>
                  <a:schemeClr val="bg1"/>
                </a:solidFill>
                <a:effectLst>
                  <a:outerShdw blurRad="38100" dist="38100" dir="2700000" algn="tl">
                    <a:srgbClr val="000000">
                      <a:alpha val="43137"/>
                    </a:srgbClr>
                  </a:outerShdw>
                </a:effectLst>
                <a:latin typeface="Calibri" pitchFamily="34" charset="0"/>
              </a:rPr>
              <a:t>Scadenze</a:t>
            </a:r>
            <a:endParaRPr lang="en-US" sz="3200" b="1" u="sng" dirty="0">
              <a:solidFill>
                <a:schemeClr val="bg1"/>
              </a:solidFill>
              <a:effectLst>
                <a:outerShdw blurRad="38100" dist="38100" dir="2700000" algn="tl">
                  <a:srgbClr val="000000">
                    <a:alpha val="43137"/>
                  </a:srgbClr>
                </a:outerShdw>
              </a:effectLst>
              <a:latin typeface="Calibri" pitchFamily="34" charset="0"/>
            </a:endParaRPr>
          </a:p>
        </p:txBody>
      </p:sp>
      <p:sp>
        <p:nvSpPr>
          <p:cNvPr id="8" name="Titolo 1"/>
          <p:cNvSpPr txBox="1">
            <a:spLocks/>
          </p:cNvSpPr>
          <p:nvPr/>
        </p:nvSpPr>
        <p:spPr>
          <a:xfrm>
            <a:off x="395288" y="1339850"/>
            <a:ext cx="8229600" cy="874713"/>
          </a:xfrm>
          <a:prstGeom prst="rect">
            <a:avLst/>
          </a:prstGeom>
        </p:spPr>
        <p:txBody>
          <a:bodyPr/>
          <a:lstStyle/>
          <a:p>
            <a:pPr algn="just" eaLnBrk="0" hangingPunct="0">
              <a:defRPr/>
            </a:pPr>
            <a:r>
              <a:rPr lang="en-US" sz="2400" kern="0" dirty="0">
                <a:solidFill>
                  <a:schemeClr val="tx1"/>
                </a:solidFill>
                <a:latin typeface="Calibri" pitchFamily="34" charset="0"/>
                <a:ea typeface="+mj-ea"/>
                <a:cs typeface="+mj-cs"/>
              </a:rPr>
              <a:t>I </a:t>
            </a:r>
            <a:r>
              <a:rPr lang="en-US" sz="2400" kern="0" dirty="0" err="1">
                <a:solidFill>
                  <a:schemeClr val="tx1"/>
                </a:solidFill>
                <a:latin typeface="Calibri" pitchFamily="34" charset="0"/>
                <a:ea typeface="+mj-ea"/>
                <a:cs typeface="+mj-cs"/>
              </a:rPr>
              <a:t>bandi</a:t>
            </a:r>
            <a:r>
              <a:rPr lang="en-US" sz="2400" kern="0" dirty="0">
                <a:solidFill>
                  <a:schemeClr val="tx1"/>
                </a:solidFill>
                <a:latin typeface="Calibri" pitchFamily="34" charset="0"/>
                <a:ea typeface="+mj-ea"/>
                <a:cs typeface="+mj-cs"/>
              </a:rPr>
              <a:t> </a:t>
            </a:r>
            <a:r>
              <a:rPr lang="en-US" sz="2400" kern="0" dirty="0" err="1">
                <a:solidFill>
                  <a:schemeClr val="tx1"/>
                </a:solidFill>
                <a:latin typeface="Calibri" pitchFamily="34" charset="0"/>
                <a:ea typeface="+mj-ea"/>
                <a:cs typeface="+mj-cs"/>
              </a:rPr>
              <a:t>sono</a:t>
            </a:r>
            <a:r>
              <a:rPr lang="en-US" sz="2400" kern="0" dirty="0">
                <a:solidFill>
                  <a:schemeClr val="tx1"/>
                </a:solidFill>
                <a:latin typeface="Calibri" pitchFamily="34" charset="0"/>
                <a:ea typeface="+mj-ea"/>
                <a:cs typeface="+mj-cs"/>
              </a:rPr>
              <a:t> </a:t>
            </a:r>
            <a:r>
              <a:rPr lang="en-US" sz="2400" kern="0" dirty="0" err="1">
                <a:solidFill>
                  <a:schemeClr val="tx1"/>
                </a:solidFill>
                <a:latin typeface="Calibri" pitchFamily="34" charset="0"/>
                <a:ea typeface="+mj-ea"/>
                <a:cs typeface="+mj-cs"/>
              </a:rPr>
              <a:t>aperti</a:t>
            </a:r>
            <a:r>
              <a:rPr lang="en-US" sz="2400" kern="0" dirty="0">
                <a:solidFill>
                  <a:schemeClr val="tx1"/>
                </a:solidFill>
                <a:latin typeface="Calibri" pitchFamily="34" charset="0"/>
                <a:ea typeface="+mj-ea"/>
                <a:cs typeface="+mj-cs"/>
              </a:rPr>
              <a:t> per </a:t>
            </a:r>
            <a:r>
              <a:rPr lang="en-US" sz="2400" kern="0" dirty="0" err="1">
                <a:solidFill>
                  <a:schemeClr val="tx1"/>
                </a:solidFill>
                <a:latin typeface="Calibri" pitchFamily="34" charset="0"/>
                <a:ea typeface="+mj-ea"/>
                <a:cs typeface="+mj-cs"/>
              </a:rPr>
              <a:t>tutto</a:t>
            </a:r>
            <a:r>
              <a:rPr lang="en-US" sz="2400" kern="0" dirty="0">
                <a:solidFill>
                  <a:schemeClr val="tx1"/>
                </a:solidFill>
                <a:latin typeface="Calibri" pitchFamily="34" charset="0"/>
                <a:ea typeface="+mj-ea"/>
                <a:cs typeface="+mj-cs"/>
              </a:rPr>
              <a:t> </a:t>
            </a:r>
            <a:r>
              <a:rPr lang="en-US" sz="2400" kern="0" dirty="0" err="1">
                <a:solidFill>
                  <a:schemeClr val="tx1"/>
                </a:solidFill>
                <a:latin typeface="Calibri" pitchFamily="34" charset="0"/>
                <a:ea typeface="+mj-ea"/>
                <a:cs typeface="+mj-cs"/>
              </a:rPr>
              <a:t>il</a:t>
            </a:r>
            <a:r>
              <a:rPr lang="en-US" sz="2400" kern="0" dirty="0">
                <a:solidFill>
                  <a:schemeClr val="tx1"/>
                </a:solidFill>
                <a:latin typeface="Calibri" pitchFamily="34" charset="0"/>
                <a:ea typeface="+mj-ea"/>
                <a:cs typeface="+mj-cs"/>
              </a:rPr>
              <a:t> 2015 in </a:t>
            </a:r>
            <a:r>
              <a:rPr lang="en-US" sz="2400" kern="0" dirty="0" err="1">
                <a:solidFill>
                  <a:schemeClr val="tx1"/>
                </a:solidFill>
                <a:latin typeface="Calibri" pitchFamily="34" charset="0"/>
                <a:ea typeface="+mj-ea"/>
                <a:cs typeface="+mj-cs"/>
              </a:rPr>
              <a:t>maniera</a:t>
            </a:r>
            <a:r>
              <a:rPr lang="en-US" sz="2400" kern="0" dirty="0">
                <a:solidFill>
                  <a:schemeClr val="tx1"/>
                </a:solidFill>
                <a:latin typeface="Calibri" pitchFamily="34" charset="0"/>
                <a:ea typeface="+mj-ea"/>
                <a:cs typeface="+mj-cs"/>
              </a:rPr>
              <a:t> </a:t>
            </a:r>
            <a:r>
              <a:rPr lang="en-US" sz="2400" kern="0" dirty="0" err="1">
                <a:solidFill>
                  <a:schemeClr val="tx1"/>
                </a:solidFill>
                <a:latin typeface="Calibri" pitchFamily="34" charset="0"/>
                <a:ea typeface="+mj-ea"/>
                <a:cs typeface="+mj-cs"/>
              </a:rPr>
              <a:t>costante</a:t>
            </a:r>
            <a:r>
              <a:rPr lang="en-US" sz="2400" kern="0" dirty="0">
                <a:solidFill>
                  <a:schemeClr val="tx1"/>
                </a:solidFill>
                <a:latin typeface="Calibri" pitchFamily="34" charset="0"/>
                <a:ea typeface="+mj-ea"/>
                <a:cs typeface="+mj-cs"/>
              </a:rPr>
              <a:t> </a:t>
            </a:r>
            <a:r>
              <a:rPr lang="en-US" sz="2400" kern="0" dirty="0" err="1">
                <a:solidFill>
                  <a:schemeClr val="tx1"/>
                </a:solidFill>
                <a:latin typeface="Calibri" pitchFamily="34" charset="0"/>
                <a:ea typeface="+mj-ea"/>
                <a:cs typeface="+mj-cs"/>
              </a:rPr>
              <a:t>ed</a:t>
            </a:r>
            <a:r>
              <a:rPr lang="en-US" sz="2400" kern="0" dirty="0">
                <a:solidFill>
                  <a:schemeClr val="tx1"/>
                </a:solidFill>
                <a:latin typeface="Calibri" pitchFamily="34" charset="0"/>
                <a:ea typeface="+mj-ea"/>
                <a:cs typeface="+mj-cs"/>
              </a:rPr>
              <a:t> </a:t>
            </a:r>
            <a:r>
              <a:rPr lang="en-US" sz="2400" kern="0" dirty="0" err="1">
                <a:solidFill>
                  <a:schemeClr val="tx1"/>
                </a:solidFill>
                <a:latin typeface="Calibri" pitchFamily="34" charset="0"/>
                <a:ea typeface="+mj-ea"/>
                <a:cs typeface="+mj-cs"/>
              </a:rPr>
              <a:t>hanno</a:t>
            </a:r>
            <a:r>
              <a:rPr lang="en-US" sz="2400" kern="0" dirty="0">
                <a:solidFill>
                  <a:schemeClr val="tx1"/>
                </a:solidFill>
                <a:latin typeface="Calibri" pitchFamily="34" charset="0"/>
                <a:ea typeface="+mj-ea"/>
                <a:cs typeface="+mj-cs"/>
              </a:rPr>
              <a:t> le </a:t>
            </a:r>
            <a:r>
              <a:rPr lang="en-US" sz="2400" kern="0" dirty="0" err="1">
                <a:solidFill>
                  <a:schemeClr val="tx1"/>
                </a:solidFill>
                <a:latin typeface="Calibri" pitchFamily="34" charset="0"/>
                <a:ea typeface="+mj-ea"/>
                <a:cs typeface="+mj-cs"/>
              </a:rPr>
              <a:t>seguenti</a:t>
            </a:r>
            <a:r>
              <a:rPr lang="en-US" sz="2400" kern="0" dirty="0">
                <a:solidFill>
                  <a:schemeClr val="tx1"/>
                </a:solidFill>
                <a:latin typeface="Calibri" pitchFamily="34" charset="0"/>
                <a:ea typeface="+mj-ea"/>
                <a:cs typeface="+mj-cs"/>
              </a:rPr>
              <a:t> </a:t>
            </a:r>
            <a:r>
              <a:rPr lang="en-US" sz="2400" kern="0" dirty="0" err="1">
                <a:solidFill>
                  <a:schemeClr val="tx1"/>
                </a:solidFill>
                <a:latin typeface="Calibri" pitchFamily="34" charset="0"/>
                <a:ea typeface="+mj-ea"/>
                <a:cs typeface="+mj-cs"/>
              </a:rPr>
              <a:t>scadenze</a:t>
            </a:r>
            <a:endParaRPr lang="en-US" sz="2400" kern="0" dirty="0">
              <a:solidFill>
                <a:schemeClr val="tx1"/>
              </a:solidFill>
              <a:latin typeface="Calibri" pitchFamily="34" charset="0"/>
              <a:ea typeface="+mj-ea"/>
              <a:cs typeface="+mj-cs"/>
            </a:endParaRPr>
          </a:p>
        </p:txBody>
      </p:sp>
      <p:grpSp>
        <p:nvGrpSpPr>
          <p:cNvPr id="58375" name="Gruppo 12"/>
          <p:cNvGrpSpPr>
            <a:grpSpLocks/>
          </p:cNvGrpSpPr>
          <p:nvPr/>
        </p:nvGrpSpPr>
        <p:grpSpPr bwMode="auto">
          <a:xfrm>
            <a:off x="1285875" y="2571750"/>
            <a:ext cx="6429375" cy="3214688"/>
            <a:chOff x="928688" y="2214563"/>
            <a:chExt cx="6429375" cy="3214703"/>
          </a:xfrm>
        </p:grpSpPr>
        <p:sp>
          <p:nvSpPr>
            <p:cNvPr id="58376" name="Rettangolo arrotondato 7"/>
            <p:cNvSpPr>
              <a:spLocks noChangeArrowheads="1"/>
            </p:cNvSpPr>
            <p:nvPr/>
          </p:nvSpPr>
          <p:spPr bwMode="auto">
            <a:xfrm>
              <a:off x="1500188" y="3000375"/>
              <a:ext cx="2214562" cy="2143139"/>
            </a:xfrm>
            <a:prstGeom prst="roundRect">
              <a:avLst>
                <a:gd name="adj" fmla="val 16667"/>
              </a:avLst>
            </a:prstGeom>
            <a:noFill/>
            <a:ln w="19050">
              <a:solidFill>
                <a:srgbClr val="3166CF"/>
              </a:solidFill>
              <a:round/>
              <a:headEnd/>
              <a:tailEnd/>
            </a:ln>
          </p:spPr>
          <p:txBody>
            <a:bodyPr anchor="ctr"/>
            <a:lstStyle/>
            <a:p>
              <a:pPr marL="3175"/>
              <a:endParaRPr lang="fr-BE" dirty="0">
                <a:solidFill>
                  <a:schemeClr val="tx1"/>
                </a:solidFill>
              </a:endParaRPr>
            </a:p>
            <a:p>
              <a:pPr marL="3175"/>
              <a:endParaRPr lang="fr-BE" dirty="0">
                <a:solidFill>
                  <a:schemeClr val="tx1"/>
                </a:solidFill>
              </a:endParaRPr>
            </a:p>
            <a:p>
              <a:pPr marL="3175"/>
              <a:endParaRPr lang="fr-BE" dirty="0">
                <a:solidFill>
                  <a:schemeClr val="tx1"/>
                </a:solidFill>
              </a:endParaRPr>
            </a:p>
            <a:p>
              <a:pPr marL="3175"/>
              <a:r>
                <a:rPr lang="fr-BE" sz="2800" dirty="0" smtClean="0">
                  <a:solidFill>
                    <a:schemeClr val="tx1"/>
                  </a:solidFill>
                  <a:latin typeface="Calibri" pitchFamily="34" charset="0"/>
                </a:rPr>
                <a:t>17/09/2015</a:t>
              </a:r>
              <a:endParaRPr lang="fr-BE" sz="2800" dirty="0">
                <a:solidFill>
                  <a:schemeClr val="tx1"/>
                </a:solidFill>
                <a:latin typeface="Calibri" pitchFamily="34" charset="0"/>
              </a:endParaRPr>
            </a:p>
            <a:p>
              <a:pPr marL="3175"/>
              <a:r>
                <a:rPr lang="fr-BE" sz="2800" dirty="0">
                  <a:solidFill>
                    <a:schemeClr val="tx1"/>
                  </a:solidFill>
                  <a:latin typeface="Calibri" pitchFamily="34" charset="0"/>
                </a:rPr>
                <a:t>16/12/2015 </a:t>
              </a:r>
            </a:p>
            <a:p>
              <a:pPr marL="3175"/>
              <a:endParaRPr lang="fr-BE" dirty="0">
                <a:solidFill>
                  <a:schemeClr val="tx1"/>
                </a:solidFill>
              </a:endParaRPr>
            </a:p>
            <a:p>
              <a:pPr marL="3175"/>
              <a:endParaRPr lang="fr-BE" dirty="0">
                <a:solidFill>
                  <a:schemeClr val="tx1"/>
                </a:solidFill>
              </a:endParaRPr>
            </a:p>
            <a:p>
              <a:pPr marL="3175"/>
              <a:endParaRPr lang="it-IT" dirty="0">
                <a:solidFill>
                  <a:schemeClr val="tx1"/>
                </a:solidFill>
              </a:endParaRPr>
            </a:p>
          </p:txBody>
        </p:sp>
        <p:sp>
          <p:nvSpPr>
            <p:cNvPr id="10" name="Rettangolo arrotondato 9"/>
            <p:cNvSpPr/>
            <p:nvPr/>
          </p:nvSpPr>
          <p:spPr bwMode="auto">
            <a:xfrm>
              <a:off x="928688" y="2214563"/>
              <a:ext cx="2214563" cy="785817"/>
            </a:xfrm>
            <a:prstGeom prst="roundRect">
              <a:avLst/>
            </a:prstGeom>
            <a:solidFill>
              <a:srgbClr val="BDDEFF"/>
            </a:solidFill>
            <a:ln w="19050">
              <a:solidFill>
                <a:srgbClr val="3166CF"/>
              </a:solidFill>
            </a:ln>
            <a:effectLst/>
            <a:extLst>
              <a:ext uri="{909E8E84-426E-40DD-AFC4-6F175D3DCCD1}"/>
              <a:ext uri="{91240B29-F687-4F45-9708-019B960494DF}"/>
              <a:ext uri="{AF507438-7753-43E0-B8FC-AC1667EBCBE1}"/>
            </a:extLst>
          </p:spPr>
          <p:txBody>
            <a:bodyPr anchor="ctr"/>
            <a:lstStyle/>
            <a:p>
              <a:pPr>
                <a:spcBef>
                  <a:spcPts val="4800"/>
                </a:spcBef>
                <a:defRPr/>
              </a:pPr>
              <a:r>
                <a:rPr lang="fr-BE" sz="3200" b="1" dirty="0">
                  <a:solidFill>
                    <a:schemeClr val="tx1"/>
                  </a:solidFill>
                  <a:latin typeface="Calibri" pitchFamily="34" charset="0"/>
                </a:rPr>
                <a:t>Phase 1</a:t>
              </a:r>
            </a:p>
            <a:p>
              <a:pPr marL="3175">
                <a:defRPr/>
              </a:pPr>
              <a:endParaRPr lang="it-IT" dirty="0">
                <a:solidFill>
                  <a:schemeClr val="tx1"/>
                </a:solidFill>
              </a:endParaRPr>
            </a:p>
          </p:txBody>
        </p:sp>
        <p:sp>
          <p:nvSpPr>
            <p:cNvPr id="11" name="Rettangolo arrotondato 10"/>
            <p:cNvSpPr/>
            <p:nvPr/>
          </p:nvSpPr>
          <p:spPr bwMode="auto">
            <a:xfrm>
              <a:off x="4500563" y="2428877"/>
              <a:ext cx="2214563" cy="785816"/>
            </a:xfrm>
            <a:prstGeom prst="roundRect">
              <a:avLst/>
            </a:prstGeom>
            <a:solidFill>
              <a:srgbClr val="BDDEFF"/>
            </a:solidFill>
            <a:ln w="19050">
              <a:solidFill>
                <a:srgbClr val="3166CF"/>
              </a:solidFill>
            </a:ln>
            <a:effectLst/>
            <a:extLst>
              <a:ext uri="{909E8E84-426E-40DD-AFC4-6F175D3DCCD1}"/>
              <a:ext uri="{91240B29-F687-4F45-9708-019B960494DF}"/>
              <a:ext uri="{AF507438-7753-43E0-B8FC-AC1667EBCBE1}"/>
            </a:extLst>
          </p:spPr>
          <p:txBody>
            <a:bodyPr anchor="ctr"/>
            <a:lstStyle/>
            <a:p>
              <a:pPr>
                <a:spcBef>
                  <a:spcPts val="4800"/>
                </a:spcBef>
                <a:defRPr/>
              </a:pPr>
              <a:r>
                <a:rPr lang="fr-BE" sz="3200" b="1" dirty="0">
                  <a:solidFill>
                    <a:schemeClr val="tx1"/>
                  </a:solidFill>
                  <a:latin typeface="Calibri" pitchFamily="34" charset="0"/>
                </a:rPr>
                <a:t>Phase 2</a:t>
              </a:r>
            </a:p>
            <a:p>
              <a:pPr marL="3175">
                <a:defRPr/>
              </a:pPr>
              <a:endParaRPr lang="it-IT" dirty="0">
                <a:solidFill>
                  <a:schemeClr val="tx1"/>
                </a:solidFill>
              </a:endParaRPr>
            </a:p>
          </p:txBody>
        </p:sp>
        <p:sp>
          <p:nvSpPr>
            <p:cNvPr id="58379" name="Rettangolo arrotondato 19"/>
            <p:cNvSpPr>
              <a:spLocks noChangeArrowheads="1"/>
            </p:cNvSpPr>
            <p:nvPr/>
          </p:nvSpPr>
          <p:spPr bwMode="auto">
            <a:xfrm>
              <a:off x="5143500" y="3214688"/>
              <a:ext cx="2214563" cy="2214578"/>
            </a:xfrm>
            <a:prstGeom prst="roundRect">
              <a:avLst>
                <a:gd name="adj" fmla="val 16667"/>
              </a:avLst>
            </a:prstGeom>
            <a:noFill/>
            <a:ln w="19050">
              <a:solidFill>
                <a:srgbClr val="3166CF"/>
              </a:solidFill>
              <a:round/>
              <a:headEnd/>
              <a:tailEnd/>
            </a:ln>
          </p:spPr>
          <p:txBody>
            <a:bodyPr anchor="ctr"/>
            <a:lstStyle/>
            <a:p>
              <a:pPr marL="3175"/>
              <a:endParaRPr lang="fr-BE" dirty="0">
                <a:solidFill>
                  <a:schemeClr val="tx1"/>
                </a:solidFill>
              </a:endParaRPr>
            </a:p>
            <a:p>
              <a:pPr marL="3175"/>
              <a:endParaRPr lang="fr-BE" dirty="0">
                <a:solidFill>
                  <a:schemeClr val="tx1"/>
                </a:solidFill>
              </a:endParaRPr>
            </a:p>
            <a:p>
              <a:pPr marL="3175"/>
              <a:endParaRPr lang="fr-BE" dirty="0">
                <a:solidFill>
                  <a:schemeClr val="tx1"/>
                </a:solidFill>
              </a:endParaRPr>
            </a:p>
            <a:p>
              <a:pPr marL="3175"/>
              <a:r>
                <a:rPr lang="fr-BE" sz="2800" dirty="0" smtClean="0">
                  <a:solidFill>
                    <a:schemeClr val="tx1"/>
                  </a:solidFill>
                  <a:latin typeface="Calibri" pitchFamily="34" charset="0"/>
                </a:rPr>
                <a:t>17/09/2015</a:t>
              </a:r>
              <a:endParaRPr lang="fr-BE" sz="2800" dirty="0">
                <a:solidFill>
                  <a:schemeClr val="tx1"/>
                </a:solidFill>
                <a:latin typeface="Calibri" pitchFamily="34" charset="0"/>
              </a:endParaRPr>
            </a:p>
            <a:p>
              <a:pPr marL="3175"/>
              <a:r>
                <a:rPr lang="fr-BE" sz="2800" dirty="0">
                  <a:solidFill>
                    <a:schemeClr val="tx1"/>
                  </a:solidFill>
                  <a:latin typeface="Calibri" pitchFamily="34" charset="0"/>
                </a:rPr>
                <a:t>16/12/2015 </a:t>
              </a:r>
            </a:p>
            <a:p>
              <a:pPr marL="3175"/>
              <a:endParaRPr lang="fr-BE" dirty="0">
                <a:solidFill>
                  <a:schemeClr val="tx1"/>
                </a:solidFill>
              </a:endParaRPr>
            </a:p>
            <a:p>
              <a:pPr marL="3175"/>
              <a:endParaRPr lang="fr-BE" dirty="0">
                <a:solidFill>
                  <a:schemeClr val="tx1"/>
                </a:solidFill>
              </a:endParaRPr>
            </a:p>
            <a:p>
              <a:pPr marL="3175"/>
              <a:endParaRPr lang="it-IT" dirty="0">
                <a:solidFill>
                  <a:schemeClr val="tx1"/>
                </a:solidFill>
              </a:endParaRPr>
            </a:p>
          </p:txBody>
        </p:sp>
      </p:gr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olo 1"/>
          <p:cNvSpPr>
            <a:spLocks noGrp="1"/>
          </p:cNvSpPr>
          <p:nvPr>
            <p:ph type="ctrTitle"/>
          </p:nvPr>
        </p:nvSpPr>
        <p:spPr>
          <a:xfrm>
            <a:off x="714375" y="3209925"/>
            <a:ext cx="7715250" cy="790575"/>
          </a:xfrm>
        </p:spPr>
        <p:txBody>
          <a:bodyPr/>
          <a:lstStyle/>
          <a:p>
            <a:pPr algn="ctr"/>
            <a:r>
              <a:rPr lang="en-GB" smtClean="0">
                <a:solidFill>
                  <a:srgbClr val="00B0F0"/>
                </a:solidFill>
                <a:latin typeface="Calibri" pitchFamily="34" charset="0"/>
              </a:rPr>
              <a:t>Il progamma Life Plus (cenni)</a:t>
            </a:r>
          </a:p>
        </p:txBody>
      </p:sp>
      <p:pic>
        <p:nvPicPr>
          <p:cNvPr id="59395" name="Picture 6"/>
          <p:cNvPicPr>
            <a:picLocks noChangeAspect="1" noChangeArrowheads="1"/>
          </p:cNvPicPr>
          <p:nvPr/>
        </p:nvPicPr>
        <p:blipFill>
          <a:blip r:embed="rId2"/>
          <a:srcRect/>
          <a:stretch>
            <a:fillRect/>
          </a:stretch>
        </p:blipFill>
        <p:spPr bwMode="auto">
          <a:xfrm>
            <a:off x="8072438" y="0"/>
            <a:ext cx="1071562" cy="1071563"/>
          </a:xfrm>
          <a:prstGeom prst="rect">
            <a:avLst/>
          </a:prstGeom>
          <a:noFill/>
          <a:ln w="9525">
            <a:noFill/>
            <a:miter lim="800000"/>
            <a:headEnd/>
            <a:tailEnd/>
          </a:ln>
        </p:spPr>
      </p:pic>
      <p:grpSp>
        <p:nvGrpSpPr>
          <p:cNvPr id="59396" name="Gruppo 2"/>
          <p:cNvGrpSpPr>
            <a:grpSpLocks/>
          </p:cNvGrpSpPr>
          <p:nvPr/>
        </p:nvGrpSpPr>
        <p:grpSpPr bwMode="auto">
          <a:xfrm>
            <a:off x="3571875" y="214313"/>
            <a:ext cx="2143125" cy="1071562"/>
            <a:chOff x="3571868" y="214290"/>
            <a:chExt cx="2143140" cy="1071570"/>
          </a:xfrm>
        </p:grpSpPr>
        <p:sp>
          <p:nvSpPr>
            <p:cNvPr id="59397" name="Rettangolo 3"/>
            <p:cNvSpPr>
              <a:spLocks noChangeArrowheads="1"/>
            </p:cNvSpPr>
            <p:nvPr/>
          </p:nvSpPr>
          <p:spPr bwMode="auto">
            <a:xfrm>
              <a:off x="3571868" y="214290"/>
              <a:ext cx="2143140" cy="785818"/>
            </a:xfrm>
            <a:prstGeom prst="rect">
              <a:avLst/>
            </a:prstGeom>
            <a:solidFill>
              <a:schemeClr val="bg1"/>
            </a:solidFill>
            <a:ln w="9525">
              <a:noFill/>
              <a:miter lim="800000"/>
              <a:headEnd/>
              <a:tailEnd/>
            </a:ln>
          </p:spPr>
          <p:txBody>
            <a:bodyPr anchor="ctr"/>
            <a:lstStyle/>
            <a:p>
              <a:pPr marL="3175"/>
              <a:endParaRPr lang="en-US"/>
            </a:p>
          </p:txBody>
        </p:sp>
        <p:sp>
          <p:nvSpPr>
            <p:cNvPr id="59398" name="Rettangolo 4"/>
            <p:cNvSpPr>
              <a:spLocks noChangeArrowheads="1"/>
            </p:cNvSpPr>
            <p:nvPr/>
          </p:nvSpPr>
          <p:spPr bwMode="auto">
            <a:xfrm>
              <a:off x="4143372" y="1000108"/>
              <a:ext cx="857256" cy="285752"/>
            </a:xfrm>
            <a:prstGeom prst="rect">
              <a:avLst/>
            </a:prstGeom>
            <a:solidFill>
              <a:srgbClr val="0F5494"/>
            </a:solidFill>
            <a:ln w="9525">
              <a:noFill/>
              <a:miter lim="800000"/>
              <a:headEnd/>
              <a:tailEnd/>
            </a:ln>
          </p:spPr>
          <p:txBody>
            <a:bodyPr anchor="ctr"/>
            <a:lstStyle/>
            <a:p>
              <a:pPr marL="3175"/>
              <a:endParaRPr lang="en-US"/>
            </a:p>
          </p:txBody>
        </p:sp>
      </p:gr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14313" y="201613"/>
            <a:ext cx="5000625" cy="584200"/>
          </a:xfrm>
          <a:prstGeom prst="rect">
            <a:avLst/>
          </a:prstGeom>
          <a:noFill/>
        </p:spPr>
        <p:txBody>
          <a:bodyPr>
            <a:spAutoFit/>
          </a:bodyPr>
          <a:lstStyle/>
          <a:p>
            <a:pPr>
              <a:defRPr/>
            </a:pPr>
            <a:r>
              <a:rPr lang="en-US" sz="3200" b="1" u="sng" dirty="0">
                <a:solidFill>
                  <a:schemeClr val="bg1"/>
                </a:solidFill>
                <a:effectLst>
                  <a:outerShdw blurRad="38100" dist="38100" dir="2700000" algn="tl">
                    <a:srgbClr val="000000">
                      <a:alpha val="43137"/>
                    </a:srgbClr>
                  </a:outerShdw>
                </a:effectLst>
                <a:latin typeface="Calibri" pitchFamily="34" charset="0"/>
              </a:rPr>
              <a:t>Life + (1/3)</a:t>
            </a:r>
          </a:p>
        </p:txBody>
      </p:sp>
      <p:sp>
        <p:nvSpPr>
          <p:cNvPr id="3" name="Rettangolo 1"/>
          <p:cNvSpPr>
            <a:spLocks noChangeArrowheads="1"/>
          </p:cNvSpPr>
          <p:nvPr/>
        </p:nvSpPr>
        <p:spPr bwMode="auto">
          <a:xfrm>
            <a:off x="274638" y="785813"/>
            <a:ext cx="8543925" cy="5508625"/>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endParaRPr lang="it-IT" altLang="it-IT" sz="1600" b="1" dirty="0" smtClean="0">
              <a:latin typeface="+mn-lt"/>
            </a:endParaRPr>
          </a:p>
          <a:p>
            <a:pPr algn="ctr" eaLnBrk="1" hangingPunct="1">
              <a:defRPr/>
            </a:pPr>
            <a:endParaRPr lang="it-IT" altLang="it-IT" sz="1600" b="1" dirty="0" smtClean="0">
              <a:latin typeface="+mn-lt"/>
            </a:endParaRPr>
          </a:p>
          <a:p>
            <a:pPr algn="ctr" eaLnBrk="1" hangingPunct="1">
              <a:defRPr/>
            </a:pPr>
            <a:r>
              <a:rPr lang="it-IT" altLang="it-IT" sz="1600" b="1" dirty="0" smtClean="0">
                <a:solidFill>
                  <a:srgbClr val="0F5494"/>
                </a:solidFill>
                <a:latin typeface="Calibri" pitchFamily="34" charset="0"/>
              </a:rPr>
              <a:t>SETTORE </a:t>
            </a:r>
            <a:r>
              <a:rPr lang="it-IT" altLang="it-IT" sz="1600" b="1" dirty="0">
                <a:solidFill>
                  <a:srgbClr val="0F5494"/>
                </a:solidFill>
                <a:latin typeface="Calibri" pitchFamily="34" charset="0"/>
              </a:rPr>
              <a:t>AMBIENTALE </a:t>
            </a:r>
            <a:endParaRPr lang="it-IT" altLang="it-IT" sz="1600" b="1" dirty="0" smtClean="0">
              <a:solidFill>
                <a:srgbClr val="0F5494"/>
              </a:solidFill>
              <a:latin typeface="Calibri" pitchFamily="34" charset="0"/>
            </a:endParaRPr>
          </a:p>
          <a:p>
            <a:pPr algn="ctr" eaLnBrk="1" hangingPunct="1">
              <a:defRPr/>
            </a:pPr>
            <a:endParaRPr lang="it-IT" altLang="it-IT" sz="1600" b="1" dirty="0">
              <a:solidFill>
                <a:srgbClr val="0F5494"/>
              </a:solidFill>
              <a:latin typeface="Calibri" pitchFamily="34" charset="0"/>
            </a:endParaRPr>
          </a:p>
          <a:p>
            <a:pPr algn="just" eaLnBrk="1" hangingPunct="1">
              <a:lnSpc>
                <a:spcPct val="150000"/>
              </a:lnSpc>
              <a:defRPr/>
            </a:pPr>
            <a:r>
              <a:rPr lang="it-IT" altLang="it-IT" sz="1600" dirty="0">
                <a:solidFill>
                  <a:srgbClr val="0F5494"/>
                </a:solidFill>
                <a:latin typeface="Calibri" pitchFamily="34" charset="0"/>
              </a:rPr>
              <a:t>Il programma </a:t>
            </a:r>
            <a:r>
              <a:rPr lang="it-IT" altLang="it-IT" sz="1600" dirty="0" err="1">
                <a:solidFill>
                  <a:srgbClr val="0F5494"/>
                </a:solidFill>
                <a:latin typeface="Calibri" pitchFamily="34" charset="0"/>
              </a:rPr>
              <a:t>LIFE+</a:t>
            </a:r>
            <a:r>
              <a:rPr lang="it-IT" altLang="it-IT" sz="1600" dirty="0">
                <a:solidFill>
                  <a:srgbClr val="0F5494"/>
                </a:solidFill>
                <a:latin typeface="Calibri" pitchFamily="34" charset="0"/>
              </a:rPr>
              <a:t> </a:t>
            </a:r>
            <a:r>
              <a:rPr lang="it-IT" altLang="it-IT" sz="1600" dirty="0" smtClean="0">
                <a:solidFill>
                  <a:srgbClr val="0F5494"/>
                </a:solidFill>
                <a:latin typeface="Calibri" pitchFamily="34" charset="0"/>
              </a:rPr>
              <a:t>rappresenta </a:t>
            </a:r>
            <a:r>
              <a:rPr lang="it-IT" altLang="it-IT" sz="1600" dirty="0">
                <a:solidFill>
                  <a:srgbClr val="0F5494"/>
                </a:solidFill>
                <a:latin typeface="Calibri" pitchFamily="34" charset="0"/>
              </a:rPr>
              <a:t>il principale strumento di finanziamento per lo sviluppo e l'attuazione della politica e del diritto in materia ambientale.</a:t>
            </a:r>
          </a:p>
          <a:p>
            <a:pPr algn="just" eaLnBrk="1" hangingPunct="1">
              <a:defRPr/>
            </a:pPr>
            <a:endParaRPr lang="it-IT" altLang="it-IT" sz="1600" b="1" dirty="0">
              <a:solidFill>
                <a:srgbClr val="0F5494"/>
              </a:solidFill>
              <a:latin typeface="Calibri" pitchFamily="34" charset="0"/>
            </a:endParaRPr>
          </a:p>
          <a:p>
            <a:pPr algn="just" eaLnBrk="1" hangingPunct="1">
              <a:defRPr/>
            </a:pPr>
            <a:r>
              <a:rPr lang="it-IT" altLang="it-IT" sz="1600" b="1" dirty="0">
                <a:solidFill>
                  <a:srgbClr val="0F5494"/>
                </a:solidFill>
                <a:latin typeface="Calibri" pitchFamily="34" charset="0"/>
              </a:rPr>
              <a:t>Obiettivi di carattere generale</a:t>
            </a:r>
            <a:r>
              <a:rPr lang="it-IT" altLang="it-IT" sz="1600" dirty="0">
                <a:solidFill>
                  <a:srgbClr val="0F5494"/>
                </a:solidFill>
                <a:latin typeface="Calibri" pitchFamily="34" charset="0"/>
              </a:rPr>
              <a:t>:</a:t>
            </a:r>
          </a:p>
          <a:p>
            <a:pPr algn="just" eaLnBrk="1" hangingPunct="1">
              <a:buFont typeface="Wingdings" panose="05000000000000000000" pitchFamily="2" charset="2"/>
              <a:buChar char="q"/>
              <a:defRPr/>
            </a:pPr>
            <a:endParaRPr lang="it-IT" altLang="it-IT" sz="1600" dirty="0">
              <a:solidFill>
                <a:srgbClr val="0F5494"/>
              </a:solidFill>
              <a:latin typeface="Calibri" pitchFamily="34" charset="0"/>
            </a:endParaRPr>
          </a:p>
          <a:p>
            <a:pPr algn="just" eaLnBrk="1" hangingPunct="1">
              <a:lnSpc>
                <a:spcPct val="150000"/>
              </a:lnSpc>
              <a:buFont typeface="Wingdings" panose="05000000000000000000" pitchFamily="2" charset="2"/>
              <a:buChar char="q"/>
              <a:defRPr/>
            </a:pPr>
            <a:r>
              <a:rPr lang="it-IT" altLang="it-IT" sz="1600" dirty="0">
                <a:solidFill>
                  <a:srgbClr val="0F5494"/>
                </a:solidFill>
                <a:latin typeface="Calibri" pitchFamily="34" charset="0"/>
              </a:rPr>
              <a:t>Contribuire al passaggio a un’economia efficiente in termini di </a:t>
            </a:r>
            <a:r>
              <a:rPr lang="it-IT" altLang="it-IT" sz="1600" dirty="0" smtClean="0">
                <a:solidFill>
                  <a:srgbClr val="0F5494"/>
                </a:solidFill>
                <a:latin typeface="Calibri" pitchFamily="34" charset="0"/>
              </a:rPr>
              <a:t>risorse, contribuire </a:t>
            </a:r>
            <a:r>
              <a:rPr lang="it-IT" altLang="it-IT" sz="1600" dirty="0">
                <a:solidFill>
                  <a:srgbClr val="0F5494"/>
                </a:solidFill>
                <a:latin typeface="Calibri" pitchFamily="34" charset="0"/>
              </a:rPr>
              <a:t>alla protezione e al miglioramento della qualità </a:t>
            </a:r>
            <a:r>
              <a:rPr lang="it-IT" altLang="it-IT" sz="1600" dirty="0" smtClean="0">
                <a:solidFill>
                  <a:srgbClr val="0F5494"/>
                </a:solidFill>
                <a:latin typeface="Calibri" pitchFamily="34" charset="0"/>
              </a:rPr>
              <a:t>dell’ambiente, </a:t>
            </a:r>
            <a:r>
              <a:rPr lang="it-IT" altLang="it-IT" sz="1600" dirty="0">
                <a:solidFill>
                  <a:srgbClr val="0F5494"/>
                </a:solidFill>
                <a:latin typeface="Calibri" pitchFamily="34" charset="0"/>
              </a:rPr>
              <a:t>e all’interruzione e all’inversione del processo di perdita di biodiversità;</a:t>
            </a:r>
          </a:p>
          <a:p>
            <a:pPr algn="just" eaLnBrk="1" hangingPunct="1">
              <a:lnSpc>
                <a:spcPct val="150000"/>
              </a:lnSpc>
              <a:buFont typeface="Wingdings" panose="05000000000000000000" pitchFamily="2" charset="2"/>
              <a:buChar char="q"/>
              <a:defRPr/>
            </a:pPr>
            <a:r>
              <a:rPr lang="it-IT" altLang="it-IT" sz="1600" dirty="0">
                <a:solidFill>
                  <a:srgbClr val="0F5494"/>
                </a:solidFill>
                <a:latin typeface="Calibri" pitchFamily="34" charset="0"/>
              </a:rPr>
              <a:t>Migliorare lo sviluppo, l’attuazione e l’applicazione della politica e della legislazione ambientale e climatica </a:t>
            </a:r>
            <a:r>
              <a:rPr lang="it-IT" altLang="it-IT" sz="1600" dirty="0" smtClean="0">
                <a:solidFill>
                  <a:srgbClr val="0F5494"/>
                </a:solidFill>
                <a:latin typeface="Calibri" pitchFamily="34" charset="0"/>
              </a:rPr>
              <a:t>dell’Unione Europea, </a:t>
            </a:r>
            <a:r>
              <a:rPr lang="it-IT" altLang="it-IT" sz="1600" dirty="0">
                <a:solidFill>
                  <a:srgbClr val="0F5494"/>
                </a:solidFill>
                <a:latin typeface="Calibri" pitchFamily="34" charset="0"/>
              </a:rPr>
              <a:t>e catalizzare e promuovere l’integrazione degli obiettivi ambientali e climatici nelle altre politiche dell’Unione e nella pratica nel settore pubblico e privato, anche attraverso l’aumento della loro capacità;</a:t>
            </a:r>
          </a:p>
          <a:p>
            <a:pPr algn="just" eaLnBrk="1" hangingPunct="1">
              <a:lnSpc>
                <a:spcPct val="150000"/>
              </a:lnSpc>
              <a:buFont typeface="Wingdings" panose="05000000000000000000" pitchFamily="2" charset="2"/>
              <a:buChar char="q"/>
              <a:defRPr/>
            </a:pPr>
            <a:r>
              <a:rPr lang="it-IT" altLang="it-IT" sz="1600" dirty="0">
                <a:solidFill>
                  <a:srgbClr val="0F5494"/>
                </a:solidFill>
                <a:latin typeface="Calibri" pitchFamily="34" charset="0"/>
              </a:rPr>
              <a:t>Sostenere maggiormente la </a:t>
            </a:r>
            <a:r>
              <a:rPr lang="it-IT" altLang="it-IT" sz="1600" i="1" dirty="0" err="1">
                <a:solidFill>
                  <a:srgbClr val="0F5494"/>
                </a:solidFill>
                <a:latin typeface="Calibri" pitchFamily="34" charset="0"/>
              </a:rPr>
              <a:t>governance</a:t>
            </a:r>
            <a:r>
              <a:rPr lang="it-IT" altLang="it-IT" sz="1600" dirty="0">
                <a:solidFill>
                  <a:srgbClr val="0F5494"/>
                </a:solidFill>
                <a:latin typeface="Calibri" pitchFamily="34" charset="0"/>
              </a:rPr>
              <a:t> ambientale e </a:t>
            </a:r>
            <a:r>
              <a:rPr lang="it-IT" altLang="it-IT" sz="1600" dirty="0" smtClean="0">
                <a:solidFill>
                  <a:srgbClr val="0F5494"/>
                </a:solidFill>
                <a:latin typeface="Calibri" pitchFamily="34" charset="0"/>
              </a:rPr>
              <a:t>climatica</a:t>
            </a:r>
            <a:endParaRPr lang="it-IT" altLang="it-IT" sz="1600" dirty="0">
              <a:latin typeface="+mn-lt"/>
            </a:endParaRPr>
          </a:p>
        </p:txBody>
      </p:sp>
      <p:grpSp>
        <p:nvGrpSpPr>
          <p:cNvPr id="60420" name="Gruppo 3"/>
          <p:cNvGrpSpPr>
            <a:grpSpLocks/>
          </p:cNvGrpSpPr>
          <p:nvPr/>
        </p:nvGrpSpPr>
        <p:grpSpPr bwMode="auto">
          <a:xfrm>
            <a:off x="3643313" y="142875"/>
            <a:ext cx="2000250" cy="1214438"/>
            <a:chOff x="3643306" y="142852"/>
            <a:chExt cx="2000264" cy="1214446"/>
          </a:xfrm>
        </p:grpSpPr>
        <p:sp>
          <p:nvSpPr>
            <p:cNvPr id="60423" name="Rettangolo 4"/>
            <p:cNvSpPr>
              <a:spLocks noChangeArrowheads="1"/>
            </p:cNvSpPr>
            <p:nvPr/>
          </p:nvSpPr>
          <p:spPr bwMode="auto">
            <a:xfrm>
              <a:off x="3643306" y="142852"/>
              <a:ext cx="2000264" cy="857256"/>
            </a:xfrm>
            <a:prstGeom prst="rect">
              <a:avLst/>
            </a:prstGeom>
            <a:solidFill>
              <a:srgbClr val="0F5494"/>
            </a:solidFill>
            <a:ln w="9525">
              <a:noFill/>
              <a:miter lim="800000"/>
              <a:headEnd/>
              <a:tailEnd/>
            </a:ln>
          </p:spPr>
          <p:txBody>
            <a:bodyPr anchor="ctr"/>
            <a:lstStyle/>
            <a:p>
              <a:pPr marL="3175"/>
              <a:endParaRPr lang="en-US"/>
            </a:p>
          </p:txBody>
        </p:sp>
        <p:sp>
          <p:nvSpPr>
            <p:cNvPr id="60424" name="Rettangolo 5"/>
            <p:cNvSpPr>
              <a:spLocks noChangeArrowheads="1"/>
            </p:cNvSpPr>
            <p:nvPr/>
          </p:nvSpPr>
          <p:spPr bwMode="auto">
            <a:xfrm>
              <a:off x="4214810" y="1000108"/>
              <a:ext cx="857256" cy="357190"/>
            </a:xfrm>
            <a:prstGeom prst="rect">
              <a:avLst/>
            </a:prstGeom>
            <a:solidFill>
              <a:schemeClr val="bg1"/>
            </a:solidFill>
            <a:ln w="9525">
              <a:noFill/>
              <a:miter lim="800000"/>
              <a:headEnd/>
              <a:tailEnd/>
            </a:ln>
          </p:spPr>
          <p:txBody>
            <a:bodyPr anchor="ctr"/>
            <a:lstStyle/>
            <a:p>
              <a:pPr marL="3175"/>
              <a:endParaRPr lang="en-US"/>
            </a:p>
          </p:txBody>
        </p:sp>
      </p:grpSp>
      <p:sp>
        <p:nvSpPr>
          <p:cNvPr id="7" name="Segnaposto numero diapositiva 6"/>
          <p:cNvSpPr>
            <a:spLocks noGrp="1"/>
          </p:cNvSpPr>
          <p:nvPr>
            <p:ph type="sldNum" sz="quarter" idx="12"/>
          </p:nvPr>
        </p:nvSpPr>
        <p:spPr/>
        <p:txBody>
          <a:bodyPr/>
          <a:lstStyle/>
          <a:p>
            <a:pPr>
              <a:defRPr/>
            </a:pPr>
            <a:fld id="{958BF3E3-DED0-4D4D-9BEC-5F39E3E07CF8}" type="slidenum">
              <a:rPr lang="en-GB" smtClean="0"/>
              <a:pPr>
                <a:defRPr/>
              </a:pPr>
              <a:t>57</a:t>
            </a:fld>
            <a:endParaRPr lang="en-GB"/>
          </a:p>
        </p:txBody>
      </p:sp>
      <p:pic>
        <p:nvPicPr>
          <p:cNvPr id="60422" name="Picture 6"/>
          <p:cNvPicPr>
            <a:picLocks noChangeAspect="1" noChangeArrowheads="1"/>
          </p:cNvPicPr>
          <p:nvPr/>
        </p:nvPicPr>
        <p:blipFill>
          <a:blip r:embed="rId2"/>
          <a:srcRect/>
          <a:stretch>
            <a:fillRect/>
          </a:stretch>
        </p:blipFill>
        <p:spPr bwMode="auto">
          <a:xfrm>
            <a:off x="8072438" y="0"/>
            <a:ext cx="1071562" cy="1071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14313" y="273050"/>
            <a:ext cx="5000625" cy="584200"/>
          </a:xfrm>
          <a:prstGeom prst="rect">
            <a:avLst/>
          </a:prstGeom>
          <a:noFill/>
        </p:spPr>
        <p:txBody>
          <a:bodyPr>
            <a:spAutoFit/>
          </a:bodyPr>
          <a:lstStyle/>
          <a:p>
            <a:pPr>
              <a:defRPr/>
            </a:pPr>
            <a:r>
              <a:rPr lang="en-US" sz="3200" b="1" u="sng" dirty="0">
                <a:solidFill>
                  <a:schemeClr val="bg1"/>
                </a:solidFill>
                <a:effectLst>
                  <a:outerShdw blurRad="38100" dist="38100" dir="2700000" algn="tl">
                    <a:srgbClr val="000000">
                      <a:alpha val="43137"/>
                    </a:srgbClr>
                  </a:outerShdw>
                </a:effectLst>
                <a:latin typeface="Calibri" pitchFamily="34" charset="0"/>
              </a:rPr>
              <a:t>Life + (2/3)</a:t>
            </a:r>
          </a:p>
        </p:txBody>
      </p:sp>
      <p:sp>
        <p:nvSpPr>
          <p:cNvPr id="4" name="Rettangolo 1"/>
          <p:cNvSpPr>
            <a:spLocks noChangeArrowheads="1"/>
          </p:cNvSpPr>
          <p:nvPr/>
        </p:nvSpPr>
        <p:spPr bwMode="auto">
          <a:xfrm>
            <a:off x="274638" y="1277938"/>
            <a:ext cx="8543925" cy="584200"/>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endParaRPr lang="it-IT" altLang="it-IT" sz="1600" b="1" dirty="0" smtClean="0">
              <a:latin typeface="+mn-lt"/>
            </a:endParaRPr>
          </a:p>
          <a:p>
            <a:pPr eaLnBrk="1" hangingPunct="1">
              <a:defRPr/>
            </a:pPr>
            <a:endParaRPr lang="it-IT" altLang="it-IT" sz="1600" b="1" dirty="0" smtClean="0">
              <a:latin typeface="+mn-lt"/>
            </a:endParaRPr>
          </a:p>
        </p:txBody>
      </p:sp>
      <p:sp>
        <p:nvSpPr>
          <p:cNvPr id="5" name="Rettangolo 1"/>
          <p:cNvSpPr>
            <a:spLocks noChangeArrowheads="1"/>
          </p:cNvSpPr>
          <p:nvPr/>
        </p:nvSpPr>
        <p:spPr bwMode="auto">
          <a:xfrm>
            <a:off x="274638" y="571500"/>
            <a:ext cx="8543925" cy="830263"/>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endParaRPr lang="it-IT" altLang="it-IT" sz="1600" b="1" dirty="0" smtClean="0">
              <a:latin typeface="+mn-lt"/>
            </a:endParaRPr>
          </a:p>
          <a:p>
            <a:pPr algn="ctr" eaLnBrk="1" hangingPunct="1">
              <a:defRPr/>
            </a:pPr>
            <a:endParaRPr lang="it-IT" altLang="it-IT" sz="1600" b="1" dirty="0" smtClean="0">
              <a:latin typeface="+mn-lt"/>
            </a:endParaRPr>
          </a:p>
          <a:p>
            <a:pPr eaLnBrk="1" hangingPunct="1">
              <a:defRPr/>
            </a:pPr>
            <a:r>
              <a:rPr lang="it-IT" altLang="it-IT" sz="1600" b="1" dirty="0" smtClean="0">
                <a:solidFill>
                  <a:srgbClr val="0F5494"/>
                </a:solidFill>
                <a:latin typeface="Calibri" pitchFamily="34" charset="0"/>
              </a:rPr>
              <a:t>Life + è diviso in </a:t>
            </a:r>
            <a:r>
              <a:rPr lang="it-IT" altLang="it-IT" sz="1600" b="1" u="sng" dirty="0" smtClean="0">
                <a:solidFill>
                  <a:srgbClr val="0F5494"/>
                </a:solidFill>
                <a:latin typeface="Calibri" pitchFamily="34" charset="0"/>
              </a:rPr>
              <a:t>2 sottoprogrammi</a:t>
            </a:r>
            <a:r>
              <a:rPr lang="it-IT" altLang="it-IT" sz="1600" b="1" dirty="0" smtClean="0">
                <a:solidFill>
                  <a:srgbClr val="0F5494"/>
                </a:solidFill>
                <a:latin typeface="Calibri" pitchFamily="34" charset="0"/>
              </a:rPr>
              <a:t>:</a:t>
            </a:r>
            <a:endParaRPr lang="it-IT" altLang="it-IT" sz="1600" dirty="0">
              <a:latin typeface="+mn-lt"/>
            </a:endParaRPr>
          </a:p>
        </p:txBody>
      </p:sp>
      <p:sp>
        <p:nvSpPr>
          <p:cNvPr id="6" name="Segnaposto contenuto 3"/>
          <p:cNvSpPr txBox="1">
            <a:spLocks/>
          </p:cNvSpPr>
          <p:nvPr/>
        </p:nvSpPr>
        <p:spPr>
          <a:xfrm>
            <a:off x="285750" y="1571625"/>
            <a:ext cx="4038600" cy="1928813"/>
          </a:xfrm>
          <a:prstGeom prst="rect">
            <a:avLst/>
          </a:prstGeom>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just">
              <a:spcBef>
                <a:spcPct val="20000"/>
              </a:spcBef>
              <a:buFont typeface="Arial" panose="020B0604020202020204" pitchFamily="34" charset="0"/>
              <a:buNone/>
              <a:defRPr/>
            </a:pPr>
            <a:r>
              <a:rPr lang="it-IT" altLang="it-IT" sz="1600" u="sng" dirty="0" smtClean="0">
                <a:solidFill>
                  <a:srgbClr val="0F5494"/>
                </a:solidFill>
                <a:latin typeface="Calibri" pitchFamily="34" charset="0"/>
              </a:rPr>
              <a:t>Ambiente</a:t>
            </a:r>
            <a:r>
              <a:rPr lang="it-IT" altLang="it-IT" sz="1600" dirty="0" smtClean="0">
                <a:solidFill>
                  <a:srgbClr val="0F5494"/>
                </a:solidFill>
                <a:latin typeface="Calibri" pitchFamily="34" charset="0"/>
              </a:rPr>
              <a:t>, diviso </a:t>
            </a:r>
            <a:r>
              <a:rPr lang="it-IT" altLang="it-IT" sz="1600" dirty="0">
                <a:solidFill>
                  <a:srgbClr val="0F5494"/>
                </a:solidFill>
                <a:latin typeface="Calibri" pitchFamily="34" charset="0"/>
              </a:rPr>
              <a:t>in 3 settori di azione prioritari</a:t>
            </a:r>
            <a:r>
              <a:rPr lang="it-IT" altLang="it-IT" sz="1600" dirty="0" smtClean="0">
                <a:solidFill>
                  <a:srgbClr val="0F5494"/>
                </a:solidFill>
                <a:latin typeface="Calibri" pitchFamily="34" charset="0"/>
              </a:rPr>
              <a:t>:</a:t>
            </a:r>
          </a:p>
          <a:p>
            <a:pPr algn="just">
              <a:spcBef>
                <a:spcPct val="20000"/>
              </a:spcBef>
              <a:buFont typeface="Arial" panose="020B0604020202020204" pitchFamily="34" charset="0"/>
              <a:buNone/>
              <a:defRPr/>
            </a:pPr>
            <a:endParaRPr lang="it-IT" altLang="it-IT" sz="1600" dirty="0">
              <a:solidFill>
                <a:srgbClr val="0F5494"/>
              </a:solidFill>
              <a:latin typeface="Calibri" pitchFamily="34" charset="0"/>
            </a:endParaRPr>
          </a:p>
          <a:p>
            <a:pPr>
              <a:spcBef>
                <a:spcPct val="20000"/>
              </a:spcBef>
              <a:buFont typeface="Calibri" panose="020F0502020204030204" pitchFamily="34" charset="0"/>
              <a:buAutoNum type="arabicPeriod"/>
              <a:defRPr/>
            </a:pPr>
            <a:r>
              <a:rPr lang="it-IT" altLang="it-IT" sz="1600" dirty="0" smtClean="0">
                <a:solidFill>
                  <a:srgbClr val="0F5494"/>
                </a:solidFill>
                <a:latin typeface="Calibri" pitchFamily="34" charset="0"/>
              </a:rPr>
              <a:t> Ambiente </a:t>
            </a:r>
            <a:r>
              <a:rPr lang="it-IT" altLang="it-IT" sz="1600" dirty="0">
                <a:solidFill>
                  <a:srgbClr val="0F5494"/>
                </a:solidFill>
                <a:latin typeface="Calibri" pitchFamily="34" charset="0"/>
              </a:rPr>
              <a:t>ed uso efficiente delle risorse;</a:t>
            </a:r>
          </a:p>
          <a:p>
            <a:pPr>
              <a:spcBef>
                <a:spcPct val="20000"/>
              </a:spcBef>
              <a:buFont typeface="Calibri" panose="020F0502020204030204" pitchFamily="34" charset="0"/>
              <a:buAutoNum type="arabicPeriod"/>
              <a:defRPr/>
            </a:pPr>
            <a:r>
              <a:rPr lang="it-IT" altLang="it-IT" sz="1600" dirty="0" smtClean="0">
                <a:solidFill>
                  <a:srgbClr val="0F5494"/>
                </a:solidFill>
                <a:latin typeface="Calibri" pitchFamily="34" charset="0"/>
              </a:rPr>
              <a:t> Biodiversità</a:t>
            </a:r>
            <a:r>
              <a:rPr lang="it-IT" altLang="it-IT" sz="1600" dirty="0">
                <a:solidFill>
                  <a:srgbClr val="0F5494"/>
                </a:solidFill>
                <a:latin typeface="Calibri" pitchFamily="34" charset="0"/>
              </a:rPr>
              <a:t>;</a:t>
            </a:r>
          </a:p>
          <a:p>
            <a:pPr>
              <a:spcBef>
                <a:spcPct val="20000"/>
              </a:spcBef>
              <a:buFont typeface="Calibri" panose="020F0502020204030204" pitchFamily="34" charset="0"/>
              <a:buAutoNum type="arabicPeriod"/>
              <a:defRPr/>
            </a:pPr>
            <a:r>
              <a:rPr lang="it-IT" altLang="it-IT" sz="1600" dirty="0" smtClean="0">
                <a:solidFill>
                  <a:srgbClr val="0F5494"/>
                </a:solidFill>
                <a:latin typeface="Calibri" pitchFamily="34" charset="0"/>
              </a:rPr>
              <a:t> </a:t>
            </a:r>
            <a:r>
              <a:rPr lang="it-IT" altLang="it-IT" sz="1600" dirty="0" err="1" smtClean="0">
                <a:solidFill>
                  <a:srgbClr val="0F5494"/>
                </a:solidFill>
                <a:latin typeface="Calibri" pitchFamily="34" charset="0"/>
              </a:rPr>
              <a:t>Governance</a:t>
            </a:r>
            <a:r>
              <a:rPr lang="it-IT" altLang="it-IT" sz="1600" dirty="0" smtClean="0">
                <a:solidFill>
                  <a:srgbClr val="0F5494"/>
                </a:solidFill>
                <a:latin typeface="Calibri" pitchFamily="34" charset="0"/>
              </a:rPr>
              <a:t> </a:t>
            </a:r>
            <a:r>
              <a:rPr lang="it-IT" altLang="it-IT" sz="1600" dirty="0">
                <a:solidFill>
                  <a:srgbClr val="0F5494"/>
                </a:solidFill>
                <a:latin typeface="Calibri" pitchFamily="34" charset="0"/>
              </a:rPr>
              <a:t>ed informazione ambientale</a:t>
            </a:r>
            <a:r>
              <a:rPr lang="it-IT" altLang="it-IT" sz="1600" dirty="0" smtClean="0">
                <a:solidFill>
                  <a:srgbClr val="0F5494"/>
                </a:solidFill>
                <a:latin typeface="Calibri" pitchFamily="34" charset="0"/>
              </a:rPr>
              <a:t>.</a:t>
            </a:r>
            <a:endParaRPr lang="it-IT" altLang="it-IT" sz="1600" dirty="0">
              <a:latin typeface="+mn-lt"/>
            </a:endParaRPr>
          </a:p>
        </p:txBody>
      </p:sp>
      <p:sp>
        <p:nvSpPr>
          <p:cNvPr id="7" name="Segnaposto contenuto 3"/>
          <p:cNvSpPr txBox="1">
            <a:spLocks/>
          </p:cNvSpPr>
          <p:nvPr/>
        </p:nvSpPr>
        <p:spPr>
          <a:xfrm>
            <a:off x="5105400" y="1500188"/>
            <a:ext cx="4038600" cy="2097087"/>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defRPr/>
            </a:pPr>
            <a:r>
              <a:rPr lang="it-IT" sz="1600" u="sng" dirty="0" smtClean="0">
                <a:solidFill>
                  <a:srgbClr val="0F5494"/>
                </a:solidFill>
                <a:latin typeface="Calibri" pitchFamily="34" charset="0"/>
              </a:rPr>
              <a:t>Azione per il clima</a:t>
            </a:r>
            <a:r>
              <a:rPr lang="it-IT" sz="1600" dirty="0" smtClean="0">
                <a:solidFill>
                  <a:srgbClr val="0F5494"/>
                </a:solidFill>
                <a:latin typeface="Calibri" pitchFamily="34" charset="0"/>
              </a:rPr>
              <a:t>, diviso </a:t>
            </a:r>
            <a:r>
              <a:rPr lang="it-IT" sz="1600" dirty="0">
                <a:solidFill>
                  <a:srgbClr val="0F5494"/>
                </a:solidFill>
                <a:latin typeface="Calibri" pitchFamily="34" charset="0"/>
              </a:rPr>
              <a:t>in 3 settori di azione prioritari</a:t>
            </a:r>
            <a:r>
              <a:rPr lang="it-IT" sz="1600" dirty="0" smtClean="0">
                <a:solidFill>
                  <a:srgbClr val="0F5494"/>
                </a:solidFill>
                <a:latin typeface="Calibri" pitchFamily="34" charset="0"/>
              </a:rPr>
              <a:t>:</a:t>
            </a:r>
          </a:p>
          <a:p>
            <a:pPr marL="0" indent="0">
              <a:buFont typeface="Arial" charset="0"/>
              <a:buNone/>
              <a:defRPr/>
            </a:pPr>
            <a:endParaRPr lang="it-IT" sz="1600" dirty="0">
              <a:solidFill>
                <a:srgbClr val="0F5494"/>
              </a:solidFill>
              <a:latin typeface="Calibri" pitchFamily="34" charset="0"/>
            </a:endParaRPr>
          </a:p>
          <a:p>
            <a:pPr algn="just">
              <a:buFont typeface="Arial" charset="0"/>
              <a:buNone/>
              <a:defRPr/>
            </a:pPr>
            <a:r>
              <a:rPr lang="it-IT" sz="1600" dirty="0" smtClean="0">
                <a:solidFill>
                  <a:srgbClr val="0F5494"/>
                </a:solidFill>
                <a:latin typeface="Calibri" pitchFamily="34" charset="0"/>
              </a:rPr>
              <a:t>1.  Mitigazione </a:t>
            </a:r>
            <a:r>
              <a:rPr lang="it-IT" sz="1600" dirty="0">
                <a:solidFill>
                  <a:srgbClr val="0F5494"/>
                </a:solidFill>
                <a:latin typeface="Calibri" pitchFamily="34" charset="0"/>
              </a:rPr>
              <a:t>dei cambiamenti climatici;</a:t>
            </a:r>
          </a:p>
          <a:p>
            <a:pPr algn="just">
              <a:buFont typeface="Arial" charset="0"/>
              <a:buNone/>
              <a:defRPr/>
            </a:pPr>
            <a:r>
              <a:rPr lang="it-IT" sz="1600" dirty="0" smtClean="0">
                <a:solidFill>
                  <a:srgbClr val="0F5494"/>
                </a:solidFill>
                <a:latin typeface="Calibri" pitchFamily="34" charset="0"/>
              </a:rPr>
              <a:t>2.  Adattamento </a:t>
            </a:r>
            <a:r>
              <a:rPr lang="it-IT" sz="1600" dirty="0">
                <a:solidFill>
                  <a:srgbClr val="0F5494"/>
                </a:solidFill>
                <a:latin typeface="Calibri" pitchFamily="34" charset="0"/>
              </a:rPr>
              <a:t>ai cambiamenti climatici;</a:t>
            </a:r>
          </a:p>
          <a:p>
            <a:pPr algn="just">
              <a:buFont typeface="Arial" charset="0"/>
              <a:buNone/>
              <a:defRPr/>
            </a:pPr>
            <a:r>
              <a:rPr lang="it-IT" sz="1600" dirty="0" smtClean="0">
                <a:solidFill>
                  <a:srgbClr val="0F5494"/>
                </a:solidFill>
                <a:latin typeface="Calibri" pitchFamily="34" charset="0"/>
              </a:rPr>
              <a:t>3. </a:t>
            </a:r>
            <a:r>
              <a:rPr lang="it-IT" sz="1600" dirty="0" err="1" smtClean="0">
                <a:solidFill>
                  <a:srgbClr val="0F5494"/>
                </a:solidFill>
                <a:latin typeface="Calibri" pitchFamily="34" charset="0"/>
              </a:rPr>
              <a:t>Governance</a:t>
            </a:r>
            <a:r>
              <a:rPr lang="it-IT" sz="1600" dirty="0" smtClean="0">
                <a:solidFill>
                  <a:srgbClr val="0F5494"/>
                </a:solidFill>
                <a:latin typeface="Calibri" pitchFamily="34" charset="0"/>
              </a:rPr>
              <a:t> </a:t>
            </a:r>
            <a:r>
              <a:rPr lang="it-IT" sz="1600" dirty="0">
                <a:solidFill>
                  <a:srgbClr val="0F5494"/>
                </a:solidFill>
                <a:latin typeface="Calibri" pitchFamily="34" charset="0"/>
              </a:rPr>
              <a:t>ed informazione in materia climatica.</a:t>
            </a:r>
          </a:p>
          <a:p>
            <a:pPr marL="0" indent="0" algn="ctr">
              <a:buFont typeface="Arial" charset="0"/>
              <a:buNone/>
              <a:defRPr/>
            </a:pPr>
            <a:endParaRPr lang="it-IT" sz="1600" b="1" dirty="0"/>
          </a:p>
        </p:txBody>
      </p:sp>
      <p:graphicFrame>
        <p:nvGraphicFramePr>
          <p:cNvPr id="8" name="Tabella 7"/>
          <p:cNvGraphicFramePr>
            <a:graphicFrameLocks noGrp="1"/>
          </p:cNvGraphicFramePr>
          <p:nvPr/>
        </p:nvGraphicFramePr>
        <p:xfrm>
          <a:off x="722313" y="3714750"/>
          <a:ext cx="7600950" cy="2684464"/>
        </p:xfrm>
        <a:graphic>
          <a:graphicData uri="http://schemas.openxmlformats.org/drawingml/2006/table">
            <a:tbl>
              <a:tblPr/>
              <a:tblGrid>
                <a:gridCol w="1819275"/>
                <a:gridCol w="1125537"/>
                <a:gridCol w="4656138"/>
              </a:tblGrid>
              <a:tr h="608008">
                <a:tc rowSpan="2">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it-IT" altLang="it-IT" sz="1400" b="1" i="0" u="none" strike="noStrike" cap="none" normalizeH="0" baseline="0" dirty="0" smtClean="0">
                        <a:ln>
                          <a:noFill/>
                        </a:ln>
                        <a:solidFill>
                          <a:srgbClr val="FFFFFF"/>
                        </a:solidFill>
                        <a:effectLst/>
                        <a:latin typeface="Calibri" panose="020F0502020204030204" pitchFamily="34" charset="0"/>
                        <a:ea typeface="MS PGothic" panose="020B0600070205080204" pitchFamily="34" charset="-128"/>
                      </a:endParaRPr>
                    </a:p>
                    <a:p>
                      <a:pPr marL="0" marR="0" lvl="0" indent="0" algn="ctr" defTabSz="457200" rtl="0" eaLnBrk="1" fontAlgn="base" latinLnBrk="0" hangingPunct="1">
                        <a:lnSpc>
                          <a:spcPct val="100000"/>
                        </a:lnSpc>
                        <a:spcBef>
                          <a:spcPct val="0"/>
                        </a:spcBef>
                        <a:spcAft>
                          <a:spcPct val="0"/>
                        </a:spcAft>
                        <a:buClrTx/>
                        <a:buSzTx/>
                        <a:buFontTx/>
                        <a:buNone/>
                        <a:tabLst/>
                      </a:pPr>
                      <a:endParaRPr kumimoji="0" lang="it-IT" altLang="it-IT" sz="1400" b="1" i="0" u="none" strike="noStrike" cap="none" normalizeH="0" baseline="0" dirty="0" smtClean="0">
                        <a:ln>
                          <a:noFill/>
                        </a:ln>
                        <a:solidFill>
                          <a:srgbClr val="FFFFFF"/>
                        </a:solidFill>
                        <a:effectLst/>
                        <a:latin typeface="Calibri" panose="020F0502020204030204" pitchFamily="34" charset="0"/>
                        <a:ea typeface="MS PGothic" panose="020B0600070205080204" pitchFamily="34" charset="-128"/>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it-IT" altLang="it-IT" sz="1400" b="1" i="0" u="none" strike="noStrike" cap="none" normalizeH="0" baseline="0" dirty="0" smtClean="0">
                          <a:ln>
                            <a:noFill/>
                          </a:ln>
                          <a:solidFill>
                            <a:srgbClr val="FFFFFF"/>
                          </a:solidFill>
                          <a:effectLst/>
                          <a:latin typeface="Calibri" panose="020F0502020204030204" pitchFamily="34" charset="0"/>
                          <a:ea typeface="MS PGothic" panose="020B0600070205080204" pitchFamily="34" charset="-128"/>
                        </a:rPr>
                        <a:t>BUDGET TOTALE</a:t>
                      </a:r>
                    </a:p>
                  </a:txBody>
                  <a:tcPr marL="91431" marR="91431" marT="45686" marB="456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tc rowSpan="2">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it-IT" altLang="it-IT" sz="1400" b="1" i="0" u="none" strike="noStrike" cap="none" normalizeH="0" baseline="0" smtClean="0">
                        <a:ln>
                          <a:noFill/>
                        </a:ln>
                        <a:solidFill>
                          <a:schemeClr val="bg1"/>
                        </a:solidFill>
                        <a:effectLst/>
                        <a:latin typeface="Calibri" panose="020F0502020204030204" pitchFamily="34" charset="0"/>
                        <a:ea typeface="MS PGothic" panose="020B0600070205080204" pitchFamily="34" charset="-128"/>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it-IT" altLang="it-IT" sz="1400" b="1" i="0" u="none" strike="noStrike" cap="none" normalizeH="0" baseline="0" smtClean="0">
                          <a:ln>
                            <a:noFill/>
                          </a:ln>
                          <a:solidFill>
                            <a:schemeClr val="bg1"/>
                          </a:solidFill>
                          <a:effectLst/>
                          <a:latin typeface="Calibri" panose="020F0502020204030204" pitchFamily="34" charset="0"/>
                          <a:ea typeface="MS PGothic" panose="020B0600070205080204" pitchFamily="34" charset="-128"/>
                        </a:rPr>
                        <a:t>3,45 MILIARDI di EURO</a:t>
                      </a:r>
                    </a:p>
                  </a:txBody>
                  <a:tcPr marL="91431" marR="91431" marT="45686" marB="456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it-IT" altLang="it-IT" sz="1400" b="1" i="0" u="none" strike="noStrike" cap="none" normalizeH="0" baseline="0" smtClean="0">
                          <a:ln>
                            <a:noFill/>
                          </a:ln>
                          <a:solidFill>
                            <a:schemeClr val="bg1"/>
                          </a:solidFill>
                          <a:effectLst/>
                          <a:latin typeface="Calibri" panose="020F0502020204030204" pitchFamily="34" charset="0"/>
                          <a:ea typeface="MS PGothic" panose="020B0600070205080204" pitchFamily="34" charset="-128"/>
                        </a:rPr>
                        <a:t>2 miliardi e 592 milioni di euro della dotazione finanziaria globale sono destinati al sottoprogramma Ambiente</a:t>
                      </a:r>
                      <a:endParaRPr kumimoji="0" lang="it-IT" altLang="it-IT" sz="1400" b="0" i="0" u="none" strike="noStrike" cap="none" normalizeH="0" baseline="0" smtClean="0">
                        <a:ln>
                          <a:noFill/>
                        </a:ln>
                        <a:solidFill>
                          <a:schemeClr val="bg1"/>
                        </a:solidFill>
                        <a:effectLst/>
                        <a:latin typeface="Calibri" panose="020F0502020204030204" pitchFamily="34" charset="0"/>
                        <a:ea typeface="MS PGothic" panose="020B0600070205080204" pitchFamily="34" charset="-128"/>
                      </a:endParaRPr>
                    </a:p>
                  </a:txBody>
                  <a:tcPr marL="91431" marR="91431" marT="45686" marB="456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r>
              <a:tr h="582608">
                <a:tc vMerge="1">
                  <a:txBody>
                    <a:bodyPr/>
                    <a:lstStyle/>
                    <a:p>
                      <a:endParaRPr lang="it-IT"/>
                    </a:p>
                  </a:txBody>
                  <a:tcPr/>
                </a:tc>
                <a:tc vMerge="1">
                  <a:txBody>
                    <a:bodyPr/>
                    <a:lstStyle/>
                    <a:p>
                      <a:endParaRPr lang="it-IT"/>
                    </a:p>
                  </a:txBody>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it-IT" altLang="it-IT" sz="1400" b="1" i="0" u="none" strike="noStrike" cap="none" normalizeH="0" baseline="0" dirty="0" smtClean="0">
                          <a:ln>
                            <a:noFill/>
                          </a:ln>
                          <a:solidFill>
                            <a:schemeClr val="bg1"/>
                          </a:solidFill>
                          <a:effectLst/>
                          <a:latin typeface="Calibri" panose="020F0502020204030204" pitchFamily="34" charset="0"/>
                          <a:ea typeface="MS PGothic" panose="020B0600070205080204" pitchFamily="34" charset="-128"/>
                        </a:rPr>
                        <a:t>864 milioni di euro destinati al sottoprogramma Azione per il clima.</a:t>
                      </a:r>
                    </a:p>
                  </a:txBody>
                  <a:tcPr marL="91431" marR="91431" marT="45686" marB="456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r>
              <a:tr h="746924">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it-IT" altLang="it-IT" sz="1400" b="1" i="0" u="none" strike="noStrike" cap="none" normalizeH="0" baseline="0" smtClean="0">
                          <a:ln>
                            <a:noFill/>
                          </a:ln>
                          <a:solidFill>
                            <a:srgbClr val="FFFFFF"/>
                          </a:solidFill>
                          <a:effectLst/>
                          <a:latin typeface="Calibri" panose="020F0502020204030204" pitchFamily="34" charset="0"/>
                          <a:ea typeface="MS PGothic" panose="020B0600070205080204" pitchFamily="34" charset="-128"/>
                        </a:rPr>
                        <a:t>ESEMPI </a:t>
                      </a:r>
                    </a:p>
                    <a:p>
                      <a:pPr marL="0" marR="0" lvl="0" indent="0" algn="ctr" defTabSz="457200" rtl="0" eaLnBrk="1" fontAlgn="base" latinLnBrk="0" hangingPunct="1">
                        <a:lnSpc>
                          <a:spcPct val="100000"/>
                        </a:lnSpc>
                        <a:spcBef>
                          <a:spcPct val="0"/>
                        </a:spcBef>
                        <a:spcAft>
                          <a:spcPct val="0"/>
                        </a:spcAft>
                        <a:buClrTx/>
                        <a:buSzTx/>
                        <a:buFontTx/>
                        <a:buNone/>
                        <a:tabLst/>
                      </a:pPr>
                      <a:r>
                        <a:rPr kumimoji="0" lang="it-IT" altLang="it-IT" sz="1400" b="1" i="0" u="none" strike="noStrike" cap="none" normalizeH="0" baseline="0" smtClean="0">
                          <a:ln>
                            <a:noFill/>
                          </a:ln>
                          <a:solidFill>
                            <a:srgbClr val="FFFFFF"/>
                          </a:solidFill>
                          <a:effectLst/>
                          <a:latin typeface="Calibri" panose="020F0502020204030204" pitchFamily="34" charset="0"/>
                          <a:ea typeface="MS PGothic" panose="020B0600070205080204" pitchFamily="34" charset="-128"/>
                        </a:rPr>
                        <a:t>DI AZIONI FINANZIATE </a:t>
                      </a:r>
                    </a:p>
                  </a:txBody>
                  <a:tcPr marL="91431" marR="91431" marT="45686" marB="456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tc gridSpan="2">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dirty="0" smtClean="0">
                          <a:ln>
                            <a:noFill/>
                          </a:ln>
                          <a:solidFill>
                            <a:srgbClr val="FFFFFF"/>
                          </a:solidFill>
                          <a:effectLst/>
                          <a:latin typeface="Calibri" panose="020F0502020204030204" pitchFamily="34" charset="0"/>
                          <a:ea typeface="MS PGothic" panose="020B0600070205080204" pitchFamily="34" charset="-128"/>
                        </a:rPr>
                        <a:t>Progetti pilota; progetti dimostrativi; progetti di buone pratiche; progetti di assistenza tecnica; progetti d’informazione, sensibilizzazione e divulgazione; </a:t>
                      </a:r>
                      <a:r>
                        <a:rPr kumimoji="0" lang="it-IT" altLang="it-IT" sz="1400" b="0" i="0" u="none" strike="noStrike" cap="none" normalizeH="0" baseline="0" dirty="0" err="1" smtClean="0">
                          <a:ln>
                            <a:noFill/>
                          </a:ln>
                          <a:solidFill>
                            <a:srgbClr val="FFFFFF"/>
                          </a:solidFill>
                          <a:effectLst/>
                          <a:latin typeface="Calibri" panose="020F0502020204030204" pitchFamily="34" charset="0"/>
                          <a:ea typeface="MS PGothic" panose="020B0600070205080204" pitchFamily="34" charset="-128"/>
                        </a:rPr>
                        <a:t>etc…</a:t>
                      </a:r>
                      <a:endParaRPr kumimoji="0" lang="it-IT" altLang="it-IT" sz="1400" b="0" i="0" u="none" strike="noStrike" cap="none" normalizeH="0" baseline="0" dirty="0" smtClean="0">
                        <a:ln>
                          <a:noFill/>
                        </a:ln>
                        <a:solidFill>
                          <a:srgbClr val="FFFFFF"/>
                        </a:solidFill>
                        <a:effectLst/>
                        <a:latin typeface="Calibri" panose="020F0502020204030204" pitchFamily="34" charset="0"/>
                        <a:ea typeface="MS PGothic" panose="020B0600070205080204" pitchFamily="34" charset="-128"/>
                      </a:endParaRPr>
                    </a:p>
                  </a:txBody>
                  <a:tcPr marL="91431" marR="91431" marT="45686" marB="456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hMerge="1">
                  <a:txBody>
                    <a:bodyPr/>
                    <a:lstStyle/>
                    <a:p>
                      <a:endParaRPr lang="it-IT"/>
                    </a:p>
                  </a:txBody>
                  <a:tcPr/>
                </a:tc>
              </a:tr>
              <a:tr h="746924">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it-IT" altLang="it-IT" sz="1400" b="1" i="0" u="none" strike="noStrike" cap="none" normalizeH="0" baseline="0" dirty="0" smtClean="0">
                        <a:ln>
                          <a:noFill/>
                        </a:ln>
                        <a:solidFill>
                          <a:srgbClr val="FFFFFF"/>
                        </a:solidFill>
                        <a:effectLst/>
                        <a:latin typeface="Calibri" panose="020F0502020204030204" pitchFamily="34" charset="0"/>
                        <a:ea typeface="MS PGothic" panose="020B0600070205080204" pitchFamily="34" charset="-128"/>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it-IT" altLang="it-IT" sz="1400" b="1" i="0" u="none" strike="noStrike" cap="none" normalizeH="0" baseline="0" dirty="0" smtClean="0">
                          <a:ln>
                            <a:noFill/>
                          </a:ln>
                          <a:solidFill>
                            <a:srgbClr val="FFFFFF"/>
                          </a:solidFill>
                          <a:effectLst/>
                          <a:latin typeface="Calibri" panose="020F0502020204030204" pitchFamily="34" charset="0"/>
                          <a:ea typeface="MS PGothic" panose="020B0600070205080204" pitchFamily="34" charset="-128"/>
                        </a:rPr>
                        <a:t>COFINANZIAMENTO</a:t>
                      </a:r>
                    </a:p>
                  </a:txBody>
                  <a:tcPr marL="91431" marR="91431" marT="45686" marB="4568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gridSpan="2">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dirty="0" smtClean="0">
                          <a:ln>
                            <a:noFill/>
                          </a:ln>
                          <a:solidFill>
                            <a:schemeClr val="bg1"/>
                          </a:solidFill>
                          <a:effectLst/>
                          <a:latin typeface="Calibri" panose="020F0502020204030204" pitchFamily="34" charset="0"/>
                          <a:ea typeface="MS PGothic" panose="020B0600070205080204" pitchFamily="34" charset="-128"/>
                        </a:rPr>
                        <a:t>Il tasso massimo di cofinanziamento è pari al 60 % minimo tra il 2014 – 2017 ed al 55% tra il 2018 - 2020, a seconda delle azioni promosse</a:t>
                      </a:r>
                    </a:p>
                  </a:txBody>
                  <a:tcPr marL="91431" marR="91431" marT="45686" marB="4568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hMerge="1">
                  <a:txBody>
                    <a:bodyPr/>
                    <a:lstStyle/>
                    <a:p>
                      <a:endParaRPr lang="it-IT"/>
                    </a:p>
                  </a:txBody>
                  <a:tcPr/>
                </a:tc>
              </a:tr>
            </a:tbl>
          </a:graphicData>
        </a:graphic>
      </p:graphicFrame>
      <p:grpSp>
        <p:nvGrpSpPr>
          <p:cNvPr id="61468" name="Gruppo 8"/>
          <p:cNvGrpSpPr>
            <a:grpSpLocks/>
          </p:cNvGrpSpPr>
          <p:nvPr/>
        </p:nvGrpSpPr>
        <p:grpSpPr bwMode="auto">
          <a:xfrm>
            <a:off x="3714750" y="0"/>
            <a:ext cx="1928813" cy="1357313"/>
            <a:chOff x="3714744" y="-24"/>
            <a:chExt cx="1928826" cy="1357322"/>
          </a:xfrm>
        </p:grpSpPr>
        <p:sp>
          <p:nvSpPr>
            <p:cNvPr id="61470" name="Rettangolo 9"/>
            <p:cNvSpPr>
              <a:spLocks noChangeArrowheads="1"/>
            </p:cNvSpPr>
            <p:nvPr/>
          </p:nvSpPr>
          <p:spPr bwMode="auto">
            <a:xfrm>
              <a:off x="3714744" y="-24"/>
              <a:ext cx="1928826" cy="1000132"/>
            </a:xfrm>
            <a:prstGeom prst="rect">
              <a:avLst/>
            </a:prstGeom>
            <a:solidFill>
              <a:srgbClr val="0F5494"/>
            </a:solidFill>
            <a:ln w="9525">
              <a:noFill/>
              <a:miter lim="800000"/>
              <a:headEnd/>
              <a:tailEnd/>
            </a:ln>
          </p:spPr>
          <p:txBody>
            <a:bodyPr anchor="ctr"/>
            <a:lstStyle/>
            <a:p>
              <a:pPr marL="3175"/>
              <a:endParaRPr lang="en-US"/>
            </a:p>
          </p:txBody>
        </p:sp>
        <p:sp>
          <p:nvSpPr>
            <p:cNvPr id="61471" name="Rettangolo 10"/>
            <p:cNvSpPr>
              <a:spLocks noChangeArrowheads="1"/>
            </p:cNvSpPr>
            <p:nvPr/>
          </p:nvSpPr>
          <p:spPr bwMode="auto">
            <a:xfrm>
              <a:off x="4143372" y="1000108"/>
              <a:ext cx="1000132" cy="357190"/>
            </a:xfrm>
            <a:prstGeom prst="rect">
              <a:avLst/>
            </a:prstGeom>
            <a:solidFill>
              <a:schemeClr val="bg1"/>
            </a:solidFill>
            <a:ln w="9525">
              <a:noFill/>
              <a:miter lim="800000"/>
              <a:headEnd/>
              <a:tailEnd/>
            </a:ln>
          </p:spPr>
          <p:txBody>
            <a:bodyPr anchor="ctr"/>
            <a:lstStyle/>
            <a:p>
              <a:pPr marL="3175"/>
              <a:endParaRPr lang="en-US"/>
            </a:p>
          </p:txBody>
        </p:sp>
      </p:grpSp>
      <p:pic>
        <p:nvPicPr>
          <p:cNvPr id="61469" name="Picture 6"/>
          <p:cNvPicPr>
            <a:picLocks noChangeAspect="1" noChangeArrowheads="1"/>
          </p:cNvPicPr>
          <p:nvPr/>
        </p:nvPicPr>
        <p:blipFill>
          <a:blip r:embed="rId2"/>
          <a:srcRect/>
          <a:stretch>
            <a:fillRect/>
          </a:stretch>
        </p:blipFill>
        <p:spPr bwMode="auto">
          <a:xfrm>
            <a:off x="8072438" y="0"/>
            <a:ext cx="1071562" cy="1071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466" name="Gruppo 8"/>
          <p:cNvGrpSpPr>
            <a:grpSpLocks/>
          </p:cNvGrpSpPr>
          <p:nvPr/>
        </p:nvGrpSpPr>
        <p:grpSpPr bwMode="auto">
          <a:xfrm>
            <a:off x="3714750" y="0"/>
            <a:ext cx="1928813" cy="1357313"/>
            <a:chOff x="3714744" y="-24"/>
            <a:chExt cx="1928826" cy="1357322"/>
          </a:xfrm>
        </p:grpSpPr>
        <p:sp>
          <p:nvSpPr>
            <p:cNvPr id="62471" name="Rettangolo 9"/>
            <p:cNvSpPr>
              <a:spLocks noChangeArrowheads="1"/>
            </p:cNvSpPr>
            <p:nvPr/>
          </p:nvSpPr>
          <p:spPr bwMode="auto">
            <a:xfrm>
              <a:off x="3714744" y="-24"/>
              <a:ext cx="1928826" cy="1000132"/>
            </a:xfrm>
            <a:prstGeom prst="rect">
              <a:avLst/>
            </a:prstGeom>
            <a:solidFill>
              <a:srgbClr val="0F5494"/>
            </a:solidFill>
            <a:ln w="9525">
              <a:noFill/>
              <a:miter lim="800000"/>
              <a:headEnd/>
              <a:tailEnd/>
            </a:ln>
          </p:spPr>
          <p:txBody>
            <a:bodyPr anchor="ctr"/>
            <a:lstStyle/>
            <a:p>
              <a:pPr marL="3175"/>
              <a:endParaRPr lang="en-US"/>
            </a:p>
          </p:txBody>
        </p:sp>
        <p:sp>
          <p:nvSpPr>
            <p:cNvPr id="62472" name="Rettangolo 10"/>
            <p:cNvSpPr>
              <a:spLocks noChangeArrowheads="1"/>
            </p:cNvSpPr>
            <p:nvPr/>
          </p:nvSpPr>
          <p:spPr bwMode="auto">
            <a:xfrm>
              <a:off x="4143372" y="1000108"/>
              <a:ext cx="1000132" cy="357190"/>
            </a:xfrm>
            <a:prstGeom prst="rect">
              <a:avLst/>
            </a:prstGeom>
            <a:solidFill>
              <a:schemeClr val="bg1"/>
            </a:solidFill>
            <a:ln w="9525">
              <a:noFill/>
              <a:miter lim="800000"/>
              <a:headEnd/>
              <a:tailEnd/>
            </a:ln>
          </p:spPr>
          <p:txBody>
            <a:bodyPr anchor="ctr"/>
            <a:lstStyle/>
            <a:p>
              <a:pPr marL="3175"/>
              <a:endParaRPr lang="en-US"/>
            </a:p>
          </p:txBody>
        </p:sp>
      </p:grpSp>
      <p:sp>
        <p:nvSpPr>
          <p:cNvPr id="2" name="Segnaposto numero diapositiva 1"/>
          <p:cNvSpPr>
            <a:spLocks noGrp="1"/>
          </p:cNvSpPr>
          <p:nvPr>
            <p:ph type="sldNum" sz="quarter" idx="12"/>
          </p:nvPr>
        </p:nvSpPr>
        <p:spPr/>
        <p:txBody>
          <a:bodyPr/>
          <a:lstStyle/>
          <a:p>
            <a:pPr>
              <a:defRPr/>
            </a:pPr>
            <a:fld id="{5D8EDB2C-FE9D-4A19-80A3-53B73E623F9F}" type="slidenum">
              <a:rPr lang="en-GB" smtClean="0"/>
              <a:pPr>
                <a:defRPr/>
              </a:pPr>
              <a:t>59</a:t>
            </a:fld>
            <a:endParaRPr lang="en-GB"/>
          </a:p>
        </p:txBody>
      </p:sp>
      <p:sp>
        <p:nvSpPr>
          <p:cNvPr id="3" name="CasellaDiTesto 2"/>
          <p:cNvSpPr txBox="1"/>
          <p:nvPr/>
        </p:nvSpPr>
        <p:spPr>
          <a:xfrm>
            <a:off x="214313" y="273050"/>
            <a:ext cx="7858125" cy="584200"/>
          </a:xfrm>
          <a:prstGeom prst="rect">
            <a:avLst/>
          </a:prstGeom>
          <a:noFill/>
        </p:spPr>
        <p:txBody>
          <a:bodyPr>
            <a:spAutoFit/>
          </a:bodyPr>
          <a:lstStyle/>
          <a:p>
            <a:pPr>
              <a:defRPr/>
            </a:pPr>
            <a:r>
              <a:rPr lang="en-US" sz="3200" b="1" u="sng" dirty="0">
                <a:solidFill>
                  <a:schemeClr val="bg1"/>
                </a:solidFill>
                <a:effectLst>
                  <a:outerShdw blurRad="38100" dist="38100" dir="2700000" algn="tl">
                    <a:srgbClr val="000000">
                      <a:alpha val="43137"/>
                    </a:srgbClr>
                  </a:outerShdw>
                </a:effectLst>
                <a:latin typeface="Calibri" pitchFamily="34" charset="0"/>
              </a:rPr>
              <a:t>Life +: </a:t>
            </a:r>
            <a:r>
              <a:rPr lang="en-US" sz="3200" b="1" u="sng" dirty="0" err="1">
                <a:solidFill>
                  <a:schemeClr val="bg1"/>
                </a:solidFill>
                <a:effectLst>
                  <a:outerShdw blurRad="38100" dist="38100" dir="2700000" algn="tl">
                    <a:srgbClr val="000000">
                      <a:alpha val="43137"/>
                    </a:srgbClr>
                  </a:outerShdw>
                </a:effectLst>
                <a:latin typeface="Calibri" pitchFamily="34" charset="0"/>
              </a:rPr>
              <a:t>anticipazioni</a:t>
            </a:r>
            <a:r>
              <a:rPr lang="en-US" sz="3200" b="1" u="sng" dirty="0">
                <a:solidFill>
                  <a:schemeClr val="bg1"/>
                </a:solidFill>
                <a:effectLst>
                  <a:outerShdw blurRad="38100" dist="38100" dir="2700000" algn="tl">
                    <a:srgbClr val="000000">
                      <a:alpha val="43137"/>
                    </a:srgbClr>
                  </a:outerShdw>
                </a:effectLst>
                <a:latin typeface="Calibri" pitchFamily="34" charset="0"/>
              </a:rPr>
              <a:t> </a:t>
            </a:r>
            <a:r>
              <a:rPr lang="en-US" sz="3200" b="1" u="sng" dirty="0" err="1">
                <a:solidFill>
                  <a:schemeClr val="bg1"/>
                </a:solidFill>
                <a:effectLst>
                  <a:outerShdw blurRad="38100" dist="38100" dir="2700000" algn="tl">
                    <a:srgbClr val="000000">
                      <a:alpha val="43137"/>
                    </a:srgbClr>
                  </a:outerShdw>
                </a:effectLst>
                <a:latin typeface="Calibri" pitchFamily="34" charset="0"/>
              </a:rPr>
              <a:t>bando</a:t>
            </a:r>
            <a:r>
              <a:rPr lang="en-US" sz="3200" b="1" u="sng" dirty="0">
                <a:solidFill>
                  <a:schemeClr val="bg1"/>
                </a:solidFill>
                <a:effectLst>
                  <a:outerShdw blurRad="38100" dist="38100" dir="2700000" algn="tl">
                    <a:srgbClr val="000000">
                      <a:alpha val="43137"/>
                    </a:srgbClr>
                  </a:outerShdw>
                </a:effectLst>
                <a:latin typeface="Calibri" pitchFamily="34" charset="0"/>
              </a:rPr>
              <a:t> 2015 (3/3)</a:t>
            </a:r>
          </a:p>
        </p:txBody>
      </p:sp>
      <p:pic>
        <p:nvPicPr>
          <p:cNvPr id="62469" name="Picture 6"/>
          <p:cNvPicPr>
            <a:picLocks noChangeAspect="1" noChangeArrowheads="1"/>
          </p:cNvPicPr>
          <p:nvPr/>
        </p:nvPicPr>
        <p:blipFill>
          <a:blip r:embed="rId2"/>
          <a:srcRect/>
          <a:stretch>
            <a:fillRect/>
          </a:stretch>
        </p:blipFill>
        <p:spPr bwMode="auto">
          <a:xfrm>
            <a:off x="8072438" y="0"/>
            <a:ext cx="1071562" cy="1071563"/>
          </a:xfrm>
          <a:prstGeom prst="rect">
            <a:avLst/>
          </a:prstGeom>
          <a:noFill/>
          <a:ln w="9525">
            <a:noFill/>
            <a:miter lim="800000"/>
            <a:headEnd/>
            <a:tailEnd/>
          </a:ln>
        </p:spPr>
      </p:pic>
      <p:sp>
        <p:nvSpPr>
          <p:cNvPr id="62470" name="Rettangolo 1"/>
          <p:cNvSpPr>
            <a:spLocks noChangeArrowheads="1"/>
          </p:cNvSpPr>
          <p:nvPr/>
        </p:nvSpPr>
        <p:spPr bwMode="auto">
          <a:xfrm>
            <a:off x="274638" y="985838"/>
            <a:ext cx="8543925" cy="5586412"/>
          </a:xfrm>
          <a:prstGeom prst="rect">
            <a:avLst/>
          </a:prstGeom>
          <a:noFill/>
          <a:ln w="9525">
            <a:noFill/>
            <a:miter lim="800000"/>
            <a:headEnd/>
            <a:tailEnd/>
          </a:ln>
        </p:spPr>
        <p:txBody>
          <a:bodyPr>
            <a:spAutoFit/>
          </a:bodyPr>
          <a:lstStyle/>
          <a:p>
            <a:pPr algn="just">
              <a:lnSpc>
                <a:spcPct val="150000"/>
              </a:lnSpc>
            </a:pPr>
            <a:r>
              <a:rPr lang="it-IT" altLang="it-IT" sz="1400" dirty="0" smtClean="0">
                <a:latin typeface="Calibri" pitchFamily="34" charset="0"/>
                <a:ea typeface="MS PGothic" pitchFamily="34" charset="-128"/>
              </a:rPr>
              <a:t>Il bando 2015 è al momento aperto e prevede </a:t>
            </a:r>
            <a:r>
              <a:rPr lang="it-IT" altLang="it-IT" sz="1400" dirty="0">
                <a:latin typeface="Calibri" pitchFamily="34" charset="0"/>
                <a:ea typeface="MS PGothic" pitchFamily="34" charset="-128"/>
              </a:rPr>
              <a:t>scadenze diverse a seconda della categoria di progetti, secondo il seguente schema:</a:t>
            </a:r>
          </a:p>
          <a:p>
            <a:pPr algn="just">
              <a:lnSpc>
                <a:spcPct val="150000"/>
              </a:lnSpc>
            </a:pPr>
            <a:r>
              <a:rPr lang="it-IT" altLang="it-IT" sz="1400" dirty="0">
                <a:latin typeface="Calibri" pitchFamily="34" charset="0"/>
                <a:ea typeface="MS PGothic" pitchFamily="34" charset="-128"/>
              </a:rPr>
              <a:t/>
            </a:r>
            <a:br>
              <a:rPr lang="it-IT" altLang="it-IT" sz="1400" dirty="0">
                <a:latin typeface="Calibri" pitchFamily="34" charset="0"/>
                <a:ea typeface="MS PGothic" pitchFamily="34" charset="-128"/>
              </a:rPr>
            </a:br>
            <a:r>
              <a:rPr lang="it-IT" altLang="it-IT" sz="1400" dirty="0">
                <a:latin typeface="Calibri" pitchFamily="34" charset="0"/>
                <a:ea typeface="MS PGothic" pitchFamily="34" charset="-128"/>
              </a:rPr>
              <a:t>1. </a:t>
            </a:r>
            <a:r>
              <a:rPr lang="it-IT" altLang="it-IT" sz="1400" u="sng" dirty="0">
                <a:latin typeface="Calibri" pitchFamily="34" charset="0"/>
                <a:ea typeface="MS PGothic" pitchFamily="34" charset="-128"/>
              </a:rPr>
              <a:t>Progetti tradizionali</a:t>
            </a:r>
            <a:r>
              <a:rPr lang="it-IT" altLang="it-IT" sz="1400" dirty="0">
                <a:latin typeface="Calibri" pitchFamily="34" charset="0"/>
                <a:ea typeface="MS PGothic" pitchFamily="34" charset="-128"/>
              </a:rPr>
              <a:t> (ovvero: progetti pilota, progetti dimostrativi, progetti di buone pratiche e progetti di informazione, divulgazione, sensibilizzazione), che possono riguardare tutti i settori del bando (sia per il sottoprogramma Ambiente sia per il sottoprogramma Azione per il clima.</a:t>
            </a:r>
          </a:p>
          <a:p>
            <a:pPr algn="just">
              <a:lnSpc>
                <a:spcPct val="150000"/>
              </a:lnSpc>
            </a:pPr>
            <a:r>
              <a:rPr lang="it-IT" altLang="it-IT" sz="1400" i="1" dirty="0">
                <a:latin typeface="Calibri" pitchFamily="34" charset="0"/>
                <a:ea typeface="MS PGothic" pitchFamily="34" charset="-128"/>
              </a:rPr>
              <a:t>Scadenza prevista</a:t>
            </a:r>
            <a:r>
              <a:rPr lang="it-IT" altLang="it-IT" sz="1400" dirty="0">
                <a:latin typeface="Calibri" pitchFamily="34" charset="0"/>
                <a:ea typeface="MS PGothic" pitchFamily="34" charset="-128"/>
              </a:rPr>
              <a:t>: 15 settembre.</a:t>
            </a:r>
          </a:p>
          <a:p>
            <a:pPr algn="just">
              <a:lnSpc>
                <a:spcPct val="150000"/>
              </a:lnSpc>
            </a:pPr>
            <a:r>
              <a:rPr lang="it-IT" altLang="it-IT" sz="1400" dirty="0">
                <a:latin typeface="Calibri" pitchFamily="34" charset="0"/>
                <a:ea typeface="MS PGothic" pitchFamily="34" charset="-128"/>
              </a:rPr>
              <a:t>2. </a:t>
            </a:r>
            <a:r>
              <a:rPr lang="it-IT" altLang="it-IT" sz="1400" u="sng" dirty="0">
                <a:latin typeface="Calibri" pitchFamily="34" charset="0"/>
                <a:ea typeface="MS PGothic" pitchFamily="34" charset="-128"/>
              </a:rPr>
              <a:t>Progetti preparatori</a:t>
            </a:r>
            <a:r>
              <a:rPr lang="it-IT" altLang="it-IT" sz="1400" dirty="0">
                <a:latin typeface="Calibri" pitchFamily="34" charset="0"/>
                <a:ea typeface="MS PGothic" pitchFamily="34" charset="-128"/>
              </a:rPr>
              <a:t> , identificati principalmente dalla Commissione in cooperazione con gli Stati membri per rispondere alle esigenze specifiche connesse allo sviluppo e all`attuazione delle politiche e della legislazione UE in materia di ambiente o clima</a:t>
            </a:r>
          </a:p>
          <a:p>
            <a:pPr algn="just">
              <a:lnSpc>
                <a:spcPct val="150000"/>
              </a:lnSpc>
            </a:pPr>
            <a:r>
              <a:rPr lang="it-IT" altLang="it-IT" sz="1400" i="1" dirty="0">
                <a:latin typeface="Calibri" pitchFamily="34" charset="0"/>
                <a:ea typeface="MS PGothic" pitchFamily="34" charset="-128"/>
              </a:rPr>
              <a:t>Scadenza prevista</a:t>
            </a:r>
            <a:r>
              <a:rPr lang="it-IT" altLang="it-IT" sz="1400" dirty="0">
                <a:latin typeface="Calibri" pitchFamily="34" charset="0"/>
                <a:ea typeface="MS PGothic" pitchFamily="34" charset="-128"/>
              </a:rPr>
              <a:t>: 30 ottobre</a:t>
            </a:r>
          </a:p>
          <a:p>
            <a:pPr algn="just">
              <a:lnSpc>
                <a:spcPct val="150000"/>
              </a:lnSpc>
            </a:pPr>
            <a:r>
              <a:rPr lang="it-IT" altLang="it-IT" sz="1400" dirty="0">
                <a:latin typeface="Calibri" pitchFamily="34" charset="0"/>
                <a:ea typeface="MS PGothic" pitchFamily="34" charset="-128"/>
              </a:rPr>
              <a:t>3. </a:t>
            </a:r>
            <a:r>
              <a:rPr lang="it-IT" altLang="it-IT" sz="1400" u="sng" dirty="0">
                <a:latin typeface="Calibri" pitchFamily="34" charset="0"/>
                <a:ea typeface="MS PGothic" pitchFamily="34" charset="-128"/>
              </a:rPr>
              <a:t>Progetti di assistenza tecnica relativi ai progetti integrati</a:t>
            </a:r>
            <a:endParaRPr lang="it-IT" altLang="it-IT" sz="1400" dirty="0">
              <a:latin typeface="Calibri" pitchFamily="34" charset="0"/>
              <a:ea typeface="MS PGothic" pitchFamily="34" charset="-128"/>
            </a:endParaRPr>
          </a:p>
          <a:p>
            <a:pPr algn="just">
              <a:lnSpc>
                <a:spcPct val="150000"/>
              </a:lnSpc>
            </a:pPr>
            <a:r>
              <a:rPr lang="it-IT" altLang="it-IT" sz="1400" i="1" dirty="0">
                <a:latin typeface="Calibri" pitchFamily="34" charset="0"/>
                <a:ea typeface="MS PGothic" pitchFamily="34" charset="-128"/>
              </a:rPr>
              <a:t>Scadenza prevista</a:t>
            </a:r>
            <a:r>
              <a:rPr lang="it-IT" altLang="it-IT" sz="1400" dirty="0">
                <a:latin typeface="Calibri" pitchFamily="34" charset="0"/>
                <a:ea typeface="MS PGothic" pitchFamily="34" charset="-128"/>
              </a:rPr>
              <a:t>: metà settembre</a:t>
            </a:r>
          </a:p>
          <a:p>
            <a:pPr algn="just">
              <a:lnSpc>
                <a:spcPct val="150000"/>
              </a:lnSpc>
            </a:pPr>
            <a:r>
              <a:rPr lang="it-IT" altLang="it-IT" sz="1400" dirty="0">
                <a:latin typeface="Calibri" pitchFamily="34" charset="0"/>
                <a:ea typeface="MS PGothic" pitchFamily="34" charset="-128"/>
              </a:rPr>
              <a:t>4. </a:t>
            </a:r>
            <a:r>
              <a:rPr lang="it-IT" altLang="it-IT" sz="1400" u="sng" dirty="0">
                <a:latin typeface="Calibri" pitchFamily="34" charset="0"/>
                <a:ea typeface="MS PGothic" pitchFamily="34" charset="-128"/>
              </a:rPr>
              <a:t>Progetti integrati</a:t>
            </a:r>
            <a:r>
              <a:rPr lang="it-IT" altLang="it-IT" sz="1400" dirty="0">
                <a:latin typeface="Calibri" pitchFamily="34" charset="0"/>
                <a:ea typeface="MS PGothic" pitchFamily="34" charset="-128"/>
              </a:rPr>
              <a:t>, ovvero finalizzati ad attuare su una vasta scala territoriale piani o strategie ambientali/climatici previsti dalla legislazione UE in materia di ambiente/clima, sviluppati sulla base di altri atti UE o elaborati dalle autorità degli Stati membri</a:t>
            </a:r>
          </a:p>
          <a:p>
            <a:pPr algn="just">
              <a:lnSpc>
                <a:spcPct val="150000"/>
              </a:lnSpc>
            </a:pPr>
            <a:r>
              <a:rPr lang="it-IT" altLang="it-IT" sz="1400" i="1" dirty="0">
                <a:latin typeface="Calibri" pitchFamily="34" charset="0"/>
                <a:ea typeface="MS PGothic" pitchFamily="34" charset="-128"/>
              </a:rPr>
              <a:t>Scadenza prevista</a:t>
            </a:r>
            <a:r>
              <a:rPr lang="it-IT" altLang="it-IT" sz="1400" dirty="0">
                <a:latin typeface="Calibri" pitchFamily="34" charset="0"/>
                <a:ea typeface="MS PGothic" pitchFamily="34" charset="-128"/>
              </a:rPr>
              <a:t>: </a:t>
            </a:r>
            <a:r>
              <a:rPr lang="it-IT" altLang="it-IT" sz="1400" dirty="0" err="1">
                <a:latin typeface="Calibri" pitchFamily="34" charset="0"/>
                <a:ea typeface="MS PGothic" pitchFamily="34" charset="-128"/>
              </a:rPr>
              <a:t>concept</a:t>
            </a:r>
            <a:r>
              <a:rPr lang="it-IT" altLang="it-IT" sz="1400" dirty="0">
                <a:latin typeface="Calibri" pitchFamily="34" charset="0"/>
                <a:ea typeface="MS PGothic" pitchFamily="34" charset="-128"/>
              </a:rPr>
              <a:t> note (I fase) 1 ottobre; full </a:t>
            </a:r>
            <a:r>
              <a:rPr lang="it-IT" altLang="it-IT" sz="1400" dirty="0" err="1">
                <a:latin typeface="Calibri" pitchFamily="34" charset="0"/>
                <a:ea typeface="MS PGothic" pitchFamily="34" charset="-128"/>
              </a:rPr>
              <a:t>proposal</a:t>
            </a:r>
            <a:r>
              <a:rPr lang="it-IT" altLang="it-IT" sz="1400" dirty="0">
                <a:latin typeface="Calibri" pitchFamily="34" charset="0"/>
                <a:ea typeface="MS PGothic" pitchFamily="34" charset="-128"/>
              </a:rPr>
              <a:t> (II fase) metà aprile 2016</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olo 1"/>
          <p:cNvSpPr>
            <a:spLocks noGrp="1"/>
          </p:cNvSpPr>
          <p:nvPr>
            <p:ph type="ctrTitle"/>
          </p:nvPr>
        </p:nvSpPr>
        <p:spPr>
          <a:xfrm>
            <a:off x="1571625" y="3209925"/>
            <a:ext cx="6178550" cy="790575"/>
          </a:xfrm>
        </p:spPr>
        <p:txBody>
          <a:bodyPr/>
          <a:lstStyle/>
          <a:p>
            <a:pPr algn="ctr"/>
            <a:r>
              <a:rPr lang="en-GB" smtClean="0">
                <a:solidFill>
                  <a:srgbClr val="00B0F0"/>
                </a:solidFill>
                <a:latin typeface="Calibri" pitchFamily="34" charset="0"/>
              </a:rPr>
              <a:t>Introduzione</a:t>
            </a:r>
          </a:p>
        </p:txBody>
      </p:sp>
      <p:pic>
        <p:nvPicPr>
          <p:cNvPr id="8195" name="Picture 6"/>
          <p:cNvPicPr>
            <a:picLocks noChangeAspect="1" noChangeArrowheads="1"/>
          </p:cNvPicPr>
          <p:nvPr/>
        </p:nvPicPr>
        <p:blipFill>
          <a:blip r:embed="rId2"/>
          <a:srcRect/>
          <a:stretch>
            <a:fillRect/>
          </a:stretch>
        </p:blipFill>
        <p:spPr bwMode="auto">
          <a:xfrm>
            <a:off x="8072438" y="0"/>
            <a:ext cx="1071562" cy="1071563"/>
          </a:xfrm>
          <a:prstGeom prst="rect">
            <a:avLst/>
          </a:prstGeom>
          <a:noFill/>
          <a:ln w="9525">
            <a:noFill/>
            <a:miter lim="800000"/>
            <a:headEnd/>
            <a:tailEnd/>
          </a:ln>
        </p:spPr>
      </p:pic>
      <p:grpSp>
        <p:nvGrpSpPr>
          <p:cNvPr id="8196" name="Gruppo 2"/>
          <p:cNvGrpSpPr>
            <a:grpSpLocks/>
          </p:cNvGrpSpPr>
          <p:nvPr/>
        </p:nvGrpSpPr>
        <p:grpSpPr bwMode="auto">
          <a:xfrm>
            <a:off x="3571875" y="214313"/>
            <a:ext cx="2143125" cy="1071562"/>
            <a:chOff x="3571868" y="214290"/>
            <a:chExt cx="2143140" cy="1071570"/>
          </a:xfrm>
        </p:grpSpPr>
        <p:sp>
          <p:nvSpPr>
            <p:cNvPr id="8197" name="Rettangolo 3"/>
            <p:cNvSpPr>
              <a:spLocks noChangeArrowheads="1"/>
            </p:cNvSpPr>
            <p:nvPr/>
          </p:nvSpPr>
          <p:spPr bwMode="auto">
            <a:xfrm>
              <a:off x="3571868" y="214290"/>
              <a:ext cx="2143140" cy="785818"/>
            </a:xfrm>
            <a:prstGeom prst="rect">
              <a:avLst/>
            </a:prstGeom>
            <a:solidFill>
              <a:schemeClr val="bg1"/>
            </a:solidFill>
            <a:ln w="9525">
              <a:noFill/>
              <a:miter lim="800000"/>
              <a:headEnd/>
              <a:tailEnd/>
            </a:ln>
          </p:spPr>
          <p:txBody>
            <a:bodyPr anchor="ctr"/>
            <a:lstStyle/>
            <a:p>
              <a:pPr marL="3175"/>
              <a:endParaRPr lang="en-US"/>
            </a:p>
          </p:txBody>
        </p:sp>
        <p:sp>
          <p:nvSpPr>
            <p:cNvPr id="8198" name="Rettangolo 4"/>
            <p:cNvSpPr>
              <a:spLocks noChangeArrowheads="1"/>
            </p:cNvSpPr>
            <p:nvPr/>
          </p:nvSpPr>
          <p:spPr bwMode="auto">
            <a:xfrm>
              <a:off x="4143372" y="1000108"/>
              <a:ext cx="857256" cy="285752"/>
            </a:xfrm>
            <a:prstGeom prst="rect">
              <a:avLst/>
            </a:prstGeom>
            <a:solidFill>
              <a:srgbClr val="0F5494"/>
            </a:solidFill>
            <a:ln w="9525">
              <a:noFill/>
              <a:miter lim="800000"/>
              <a:headEnd/>
              <a:tailEnd/>
            </a:ln>
          </p:spPr>
          <p:txBody>
            <a:bodyPr anchor="ctr"/>
            <a:lstStyle/>
            <a:p>
              <a:pPr marL="3175"/>
              <a:endParaRPr lang="en-US"/>
            </a:p>
          </p:txBody>
        </p:sp>
      </p:gr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14313" y="273050"/>
            <a:ext cx="5000625" cy="584200"/>
          </a:xfrm>
          <a:prstGeom prst="rect">
            <a:avLst/>
          </a:prstGeom>
          <a:noFill/>
        </p:spPr>
        <p:txBody>
          <a:bodyPr>
            <a:spAutoFit/>
          </a:bodyPr>
          <a:lstStyle/>
          <a:p>
            <a:pPr>
              <a:defRPr/>
            </a:pPr>
            <a:r>
              <a:rPr lang="en-US" sz="3200" b="1" u="sng" dirty="0" err="1">
                <a:solidFill>
                  <a:schemeClr val="bg1"/>
                </a:solidFill>
                <a:effectLst>
                  <a:outerShdw blurRad="38100" dist="38100" dir="2700000" algn="tl">
                    <a:srgbClr val="000000">
                      <a:alpha val="43137"/>
                    </a:srgbClr>
                  </a:outerShdw>
                </a:effectLst>
                <a:latin typeface="Calibri" pitchFamily="34" charset="0"/>
              </a:rPr>
              <a:t>Esempio</a:t>
            </a:r>
            <a:r>
              <a:rPr lang="en-US" sz="3200" b="1" u="sng" dirty="0">
                <a:solidFill>
                  <a:schemeClr val="bg1"/>
                </a:solidFill>
                <a:effectLst>
                  <a:outerShdw blurRad="38100" dist="38100" dir="2700000" algn="tl">
                    <a:srgbClr val="000000">
                      <a:alpha val="43137"/>
                    </a:srgbClr>
                  </a:outerShdw>
                </a:effectLst>
                <a:latin typeface="Calibri" pitchFamily="34" charset="0"/>
              </a:rPr>
              <a:t> 1: COBRA</a:t>
            </a:r>
          </a:p>
        </p:txBody>
      </p:sp>
      <p:grpSp>
        <p:nvGrpSpPr>
          <p:cNvPr id="63491" name="Gruppo 2"/>
          <p:cNvGrpSpPr>
            <a:grpSpLocks/>
          </p:cNvGrpSpPr>
          <p:nvPr/>
        </p:nvGrpSpPr>
        <p:grpSpPr bwMode="auto">
          <a:xfrm>
            <a:off x="3714750" y="0"/>
            <a:ext cx="1928813" cy="1357313"/>
            <a:chOff x="3714744" y="-24"/>
            <a:chExt cx="1928826" cy="1357322"/>
          </a:xfrm>
        </p:grpSpPr>
        <p:sp>
          <p:nvSpPr>
            <p:cNvPr id="63516" name="Rettangolo 3"/>
            <p:cNvSpPr>
              <a:spLocks noChangeArrowheads="1"/>
            </p:cNvSpPr>
            <p:nvPr/>
          </p:nvSpPr>
          <p:spPr bwMode="auto">
            <a:xfrm>
              <a:off x="3714744" y="-24"/>
              <a:ext cx="1928826" cy="1000132"/>
            </a:xfrm>
            <a:prstGeom prst="rect">
              <a:avLst/>
            </a:prstGeom>
            <a:solidFill>
              <a:srgbClr val="0F5494"/>
            </a:solidFill>
            <a:ln w="9525">
              <a:noFill/>
              <a:miter lim="800000"/>
              <a:headEnd/>
              <a:tailEnd/>
            </a:ln>
          </p:spPr>
          <p:txBody>
            <a:bodyPr anchor="ctr"/>
            <a:lstStyle/>
            <a:p>
              <a:pPr marL="3175"/>
              <a:endParaRPr lang="en-US"/>
            </a:p>
          </p:txBody>
        </p:sp>
        <p:sp>
          <p:nvSpPr>
            <p:cNvPr id="63517" name="Rettangolo 4"/>
            <p:cNvSpPr>
              <a:spLocks noChangeArrowheads="1"/>
            </p:cNvSpPr>
            <p:nvPr/>
          </p:nvSpPr>
          <p:spPr bwMode="auto">
            <a:xfrm>
              <a:off x="4143372" y="1000108"/>
              <a:ext cx="1000132" cy="357190"/>
            </a:xfrm>
            <a:prstGeom prst="rect">
              <a:avLst/>
            </a:prstGeom>
            <a:solidFill>
              <a:schemeClr val="bg1"/>
            </a:solidFill>
            <a:ln w="9525">
              <a:noFill/>
              <a:miter lim="800000"/>
              <a:headEnd/>
              <a:tailEnd/>
            </a:ln>
          </p:spPr>
          <p:txBody>
            <a:bodyPr anchor="ctr"/>
            <a:lstStyle/>
            <a:p>
              <a:pPr marL="3175"/>
              <a:endParaRPr lang="en-US"/>
            </a:p>
          </p:txBody>
        </p:sp>
      </p:grpSp>
      <p:graphicFrame>
        <p:nvGraphicFramePr>
          <p:cNvPr id="6" name="Tabella 5"/>
          <p:cNvGraphicFramePr>
            <a:graphicFrameLocks noGrp="1"/>
          </p:cNvGraphicFramePr>
          <p:nvPr/>
        </p:nvGraphicFramePr>
        <p:xfrm>
          <a:off x="142875" y="1357313"/>
          <a:ext cx="8786874" cy="4839039"/>
        </p:xfrm>
        <a:graphic>
          <a:graphicData uri="http://schemas.openxmlformats.org/drawingml/2006/table">
            <a:tbl>
              <a:tblPr/>
              <a:tblGrid>
                <a:gridCol w="1717359"/>
                <a:gridCol w="7069515"/>
              </a:tblGrid>
              <a:tr h="531802">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it-IT" altLang="it-IT" sz="1400" b="0" i="0" u="sng" strike="noStrike" cap="none" normalizeH="0" baseline="0" dirty="0" smtClean="0">
                          <a:ln>
                            <a:noFill/>
                          </a:ln>
                          <a:solidFill>
                            <a:srgbClr val="FFFFFF"/>
                          </a:solidFill>
                          <a:effectLst/>
                          <a:latin typeface="Calibri" panose="020F0502020204030204" pitchFamily="34" charset="0"/>
                          <a:ea typeface="MS PGothic" panose="020B0600070205080204" pitchFamily="34" charset="-128"/>
                        </a:rPr>
                        <a:t>Titolo progetto</a:t>
                      </a:r>
                    </a:p>
                  </a:txBody>
                  <a:tcPr marL="91425" marR="91425" marT="45686" marB="4568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E6FD2"/>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it-IT" altLang="it-IT" sz="1400" b="1" i="0" u="none" strike="noStrike" cap="none" normalizeH="0" baseline="0" dirty="0" smtClean="0">
                          <a:ln>
                            <a:noFill/>
                          </a:ln>
                          <a:solidFill>
                            <a:srgbClr val="FFFFFF"/>
                          </a:solidFill>
                          <a:effectLst/>
                          <a:latin typeface="Corbel" panose="020B0503020204020204" pitchFamily="34" charset="0"/>
                          <a:ea typeface="MS PGothic" panose="020B0600070205080204" pitchFamily="34" charset="-128"/>
                        </a:rPr>
                        <a:t>COBRA</a:t>
                      </a:r>
                    </a:p>
                  </a:txBody>
                  <a:tcPr marL="91425" marR="91425" marT="45686" marB="4568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E6FD2"/>
                    </a:solidFill>
                  </a:tcPr>
                </a:tc>
              </a:tr>
              <a:tr h="2024074">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it-IT" altLang="it-IT" sz="1400" b="0" i="0" u="sng" strike="noStrike" cap="none" normalizeH="0" baseline="0" dirty="0" smtClean="0">
                          <a:ln>
                            <a:noFill/>
                          </a:ln>
                          <a:solidFill>
                            <a:srgbClr val="FFFFFF"/>
                          </a:solidFill>
                          <a:effectLst/>
                          <a:latin typeface="Corbel" panose="020B0503020204020204" pitchFamily="34" charset="0"/>
                          <a:ea typeface="MS PGothic" panose="020B0600070205080204" pitchFamily="34" charset="-128"/>
                        </a:rPr>
                        <a:t>Obiettivo generale del progetto </a:t>
                      </a:r>
                    </a:p>
                  </a:txBody>
                  <a:tcPr marL="91425" marR="91425" marT="45686" marB="4568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E6FD2"/>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defRPr/>
                      </a:pPr>
                      <a:r>
                        <a:rPr kumimoji="0" lang="it-IT" altLang="it-IT" sz="1400" b="0" i="0" u="none" strike="noStrike" cap="none" normalizeH="0" baseline="0" dirty="0" smtClean="0">
                          <a:ln>
                            <a:noFill/>
                          </a:ln>
                          <a:solidFill>
                            <a:srgbClr val="FFFFFF"/>
                          </a:solidFill>
                          <a:effectLst/>
                          <a:latin typeface="Calibri" panose="020F0502020204030204" pitchFamily="34" charset="0"/>
                          <a:ea typeface="MS PGothic" panose="020B0600070205080204" pitchFamily="34" charset="-128"/>
                        </a:rPr>
                        <a:t>Il progetto LIFE + COBRA mira a dimostrare una nuova tecnologia per le pastiglie dei freni, basata sull'uso di cemento invece di resine fenoliche. Si spera cosi di ridurre le emissioni di sostanze chimiche dannose e polveri sottili dalla produzione e dall'uso di pastiglie dei freni, pur mantenendo le prestazioni in frenata rispetto alle attuali tecnologie convenzionali.</a:t>
                      </a:r>
                    </a:p>
                    <a:p>
                      <a:pPr marL="0" marR="0" lvl="0" indent="0" algn="just" defTabSz="457200" rtl="0" eaLnBrk="1" fontAlgn="base" latinLnBrk="0" hangingPunct="1">
                        <a:lnSpc>
                          <a:spcPct val="100000"/>
                        </a:lnSpc>
                        <a:spcBef>
                          <a:spcPct val="0"/>
                        </a:spcBef>
                        <a:spcAft>
                          <a:spcPct val="0"/>
                        </a:spcAft>
                        <a:buClrTx/>
                        <a:buSzTx/>
                        <a:buFontTx/>
                        <a:buNone/>
                        <a:tabLst/>
                        <a:defRPr/>
                      </a:pPr>
                      <a:r>
                        <a:rPr kumimoji="0" lang="it-IT" altLang="it-IT" sz="1400" b="0" i="0" u="none" strike="noStrike" cap="none" normalizeH="0" baseline="0" dirty="0" smtClean="0">
                          <a:ln>
                            <a:noFill/>
                          </a:ln>
                          <a:solidFill>
                            <a:srgbClr val="FFFFFF"/>
                          </a:solidFill>
                          <a:effectLst/>
                          <a:latin typeface="Calibri" panose="020F0502020204030204" pitchFamily="34" charset="0"/>
                          <a:ea typeface="MS PGothic" panose="020B0600070205080204" pitchFamily="34" charset="-128"/>
                        </a:rPr>
                        <a:t/>
                      </a:r>
                      <a:br>
                        <a:rPr kumimoji="0" lang="it-IT" altLang="it-IT" sz="1400" b="0" i="0" u="none" strike="noStrike" cap="none" normalizeH="0" baseline="0" dirty="0" smtClean="0">
                          <a:ln>
                            <a:noFill/>
                          </a:ln>
                          <a:solidFill>
                            <a:srgbClr val="FFFFFF"/>
                          </a:solidFill>
                          <a:effectLst/>
                          <a:latin typeface="Calibri" panose="020F0502020204030204" pitchFamily="34" charset="0"/>
                          <a:ea typeface="MS PGothic" panose="020B0600070205080204" pitchFamily="34" charset="-128"/>
                        </a:rPr>
                      </a:br>
                      <a:r>
                        <a:rPr kumimoji="0" lang="it-IT" altLang="it-IT" sz="1400" b="0" i="0" u="none" strike="noStrike" cap="none" normalizeH="0" baseline="0" dirty="0" smtClean="0">
                          <a:ln>
                            <a:noFill/>
                          </a:ln>
                          <a:solidFill>
                            <a:srgbClr val="FFFFFF"/>
                          </a:solidFill>
                          <a:effectLst/>
                          <a:latin typeface="Calibri" panose="020F0502020204030204" pitchFamily="34" charset="0"/>
                          <a:ea typeface="MS PGothic" panose="020B0600070205080204" pitchFamily="34" charset="-128"/>
                        </a:rPr>
                        <a:t>Il progetto prevede di costruire e avviare due linee pilota per la produzione di pastiglie. Inoltre, sempre attraverso la sostituzione delle resine fenoliche con materiali cementizi, si spera di ridurre sensibilmente il consumo di acqua ed energia ed eliminare la generazione di polveri ultrasottili durante il processo produttivo.</a:t>
                      </a:r>
                    </a:p>
                  </a:txBody>
                  <a:tcPr marL="91425" marR="91425" marT="45686" marB="4568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E6FD2"/>
                    </a:solidFill>
                  </a:tcPr>
                </a:tc>
              </a:tr>
              <a:tr h="531802">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it-IT" altLang="it-IT" sz="1400" b="0" i="0" u="sng" strike="noStrike" cap="none" normalizeH="0" baseline="0" dirty="0" smtClean="0">
                          <a:ln>
                            <a:noFill/>
                          </a:ln>
                          <a:solidFill>
                            <a:srgbClr val="FFFFFF"/>
                          </a:solidFill>
                          <a:effectLst/>
                          <a:latin typeface="Corbel" panose="020B0503020204020204" pitchFamily="34" charset="0"/>
                          <a:ea typeface="MS PGothic" panose="020B0600070205080204" pitchFamily="34" charset="-128"/>
                        </a:rPr>
                        <a:t>Principale beneficiario</a:t>
                      </a:r>
                    </a:p>
                  </a:txBody>
                  <a:tcPr marL="91425" marR="91425" marT="45686" marB="4568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E6FD2"/>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it-IT" altLang="it-IT" sz="1400" b="1" i="0" u="none" strike="noStrike" cap="none" normalizeH="0" baseline="0" dirty="0" smtClean="0">
                          <a:ln>
                            <a:noFill/>
                          </a:ln>
                          <a:solidFill>
                            <a:srgbClr val="FFFFFF"/>
                          </a:solidFill>
                          <a:effectLst/>
                          <a:latin typeface="Calibri" panose="020F0502020204030204" pitchFamily="34" charset="0"/>
                          <a:ea typeface="MS PGothic" panose="020B0600070205080204" pitchFamily="34" charset="-128"/>
                        </a:rPr>
                        <a:t>BREMBO</a:t>
                      </a:r>
                    </a:p>
                  </a:txBody>
                  <a:tcPr marL="91425" marR="91425" marT="45686" marB="4568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E6FD2"/>
                    </a:solidFill>
                  </a:tcPr>
                </a:tc>
              </a:tr>
              <a:tr h="912282">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it-IT" altLang="it-IT" sz="1400" b="0" i="0" u="sng" strike="noStrike" cap="none" normalizeH="0" baseline="0" dirty="0" smtClean="0">
                          <a:ln>
                            <a:noFill/>
                          </a:ln>
                          <a:solidFill>
                            <a:srgbClr val="FFFFFF"/>
                          </a:solidFill>
                          <a:effectLst/>
                          <a:latin typeface="Corbel" panose="020B0503020204020204" pitchFamily="34" charset="0"/>
                          <a:ea typeface="MS PGothic" panose="020B0600070205080204" pitchFamily="34" charset="-128"/>
                        </a:rPr>
                        <a:t>Consorzio </a:t>
                      </a:r>
                    </a:p>
                  </a:txBody>
                  <a:tcPr marL="91425" marR="91425" marT="45686" marB="4568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E6FD2"/>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it-IT" altLang="it-IT" sz="1400" b="0" i="0" u="none" strike="noStrike" cap="none" normalizeH="0" baseline="0" dirty="0" smtClean="0">
                          <a:ln>
                            <a:noFill/>
                          </a:ln>
                          <a:solidFill>
                            <a:schemeClr val="bg1"/>
                          </a:solidFill>
                          <a:effectLst/>
                          <a:latin typeface="Calibri" panose="020F0502020204030204" pitchFamily="34" charset="0"/>
                          <a:ea typeface="MS PGothic" panose="020B0600070205080204" pitchFamily="34" charset="-128"/>
                        </a:rPr>
                        <a:t>Brembo ; IRFMN(Istituto di Ricerche Farmacologiche Mario Negri) ;  CTG(</a:t>
                      </a:r>
                      <a:r>
                        <a:rPr kumimoji="0" lang="it-IT" altLang="it-IT" sz="1400" b="0" i="0" u="none" strike="noStrike" cap="none" normalizeH="0" baseline="0" dirty="0" err="1" smtClean="0">
                          <a:ln>
                            <a:noFill/>
                          </a:ln>
                          <a:solidFill>
                            <a:schemeClr val="bg1"/>
                          </a:solidFill>
                          <a:effectLst/>
                          <a:latin typeface="Calibri" panose="020F0502020204030204" pitchFamily="34" charset="0"/>
                          <a:ea typeface="MS PGothic" panose="020B0600070205080204" pitchFamily="34" charset="-128"/>
                        </a:rPr>
                        <a:t>CTG</a:t>
                      </a:r>
                      <a:r>
                        <a:rPr kumimoji="0" lang="it-IT" altLang="it-IT" sz="1400" b="0" i="0" u="none" strike="noStrike" cap="none" normalizeH="0" baseline="0" dirty="0" smtClean="0">
                          <a:ln>
                            <a:noFill/>
                          </a:ln>
                          <a:solidFill>
                            <a:schemeClr val="bg1"/>
                          </a:solidFill>
                          <a:effectLst/>
                          <a:latin typeface="Calibri" panose="020F0502020204030204" pitchFamily="34" charset="0"/>
                          <a:ea typeface="MS PGothic" panose="020B0600070205080204" pitchFamily="34" charset="-128"/>
                        </a:rPr>
                        <a:t> S.p.A.) , Italia e </a:t>
                      </a:r>
                      <a:r>
                        <a:rPr kumimoji="0" lang="en-GB" altLang="it-IT" sz="1400" b="0" i="0" u="none" strike="noStrike" cap="none" normalizeH="0" baseline="0" dirty="0" smtClean="0">
                          <a:ln>
                            <a:noFill/>
                          </a:ln>
                          <a:solidFill>
                            <a:schemeClr val="bg1"/>
                          </a:solidFill>
                          <a:effectLst/>
                          <a:latin typeface="Calibri" panose="020F0502020204030204" pitchFamily="34" charset="0"/>
                          <a:ea typeface="MS PGothic" panose="020B0600070205080204" pitchFamily="34" charset="-128"/>
                        </a:rPr>
                        <a:t>PNOUK(PNO CONSULTANTS LIMITED), United Kingdom</a:t>
                      </a:r>
                      <a:endParaRPr kumimoji="0" lang="it-IT" altLang="it-IT" sz="1400" b="0" i="0" u="none" strike="noStrike" cap="none" normalizeH="0" baseline="0" dirty="0" smtClean="0">
                        <a:ln>
                          <a:noFill/>
                        </a:ln>
                        <a:solidFill>
                          <a:schemeClr val="bg1"/>
                        </a:solidFill>
                        <a:effectLst/>
                        <a:latin typeface="Calibri" panose="020F0502020204030204" pitchFamily="34" charset="0"/>
                        <a:ea typeface="MS PGothic" panose="020B0600070205080204" pitchFamily="34" charset="-128"/>
                      </a:endParaRPr>
                    </a:p>
                  </a:txBody>
                  <a:tcPr marL="91425" marR="91425" marT="45686" marB="4568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E6FD2"/>
                    </a:solidFill>
                  </a:tcPr>
                </a:tc>
              </a:tr>
              <a:tr h="343752">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it-IT" altLang="it-IT" sz="1400" b="0" i="0" u="sng" strike="noStrike" cap="none" normalizeH="0" baseline="0" dirty="0" smtClean="0">
                          <a:ln>
                            <a:noFill/>
                          </a:ln>
                          <a:solidFill>
                            <a:srgbClr val="FFFFFF"/>
                          </a:solidFill>
                          <a:effectLst/>
                          <a:latin typeface="Corbel" panose="020B0503020204020204" pitchFamily="34" charset="0"/>
                          <a:ea typeface="MS PGothic" panose="020B0600070205080204" pitchFamily="34" charset="-128"/>
                        </a:rPr>
                        <a:t>Contributo UE</a:t>
                      </a:r>
                    </a:p>
                  </a:txBody>
                  <a:tcPr marL="91425" marR="91425" marT="45686" marB="4568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E6FD2"/>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it-IT" altLang="it-IT" sz="1400" b="0" i="0" u="none" strike="noStrike" cap="none" normalizeH="0" baseline="0" dirty="0" smtClean="0">
                          <a:ln>
                            <a:noFill/>
                          </a:ln>
                          <a:solidFill>
                            <a:schemeClr val="bg1"/>
                          </a:solidFill>
                          <a:effectLst/>
                          <a:latin typeface="Calibri" panose="020F0502020204030204" pitchFamily="34" charset="0"/>
                          <a:ea typeface="MS PGothic" panose="020B0600070205080204" pitchFamily="34" charset="-128"/>
                        </a:rPr>
                        <a:t>1.483.911 su un totale 3.825.529 (circa 39% finanziato)</a:t>
                      </a:r>
                    </a:p>
                  </a:txBody>
                  <a:tcPr marL="91425" marR="91425" marT="45686" marB="4568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E6FD2"/>
                    </a:solidFill>
                  </a:tcPr>
                </a:tc>
              </a:tr>
              <a:tr h="495327">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it-IT" altLang="it-IT" sz="1400" b="0" i="0" u="sng" strike="noStrike" cap="none" normalizeH="0" baseline="0" dirty="0" smtClean="0">
                          <a:ln>
                            <a:noFill/>
                          </a:ln>
                          <a:solidFill>
                            <a:srgbClr val="FFFFFF"/>
                          </a:solidFill>
                          <a:effectLst/>
                          <a:latin typeface="Corbel" panose="020B0503020204020204" pitchFamily="34" charset="0"/>
                          <a:ea typeface="MS PGothic" panose="020B0600070205080204" pitchFamily="34" charset="-128"/>
                        </a:rPr>
                        <a:t>Durata del progetto </a:t>
                      </a:r>
                    </a:p>
                  </a:txBody>
                  <a:tcPr marL="91425" marR="91425" marT="45686" marB="4568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E6FD2"/>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it-IT" altLang="it-IT" sz="1400" b="0" i="0" u="none" strike="noStrike" cap="none" normalizeH="0" baseline="0" dirty="0" smtClean="0">
                          <a:ln>
                            <a:noFill/>
                          </a:ln>
                          <a:solidFill>
                            <a:schemeClr val="bg1"/>
                          </a:solidFill>
                          <a:effectLst/>
                          <a:latin typeface="Calibri" panose="020F0502020204030204" pitchFamily="34" charset="0"/>
                          <a:ea typeface="MS PGothic" panose="020B0600070205080204" pitchFamily="34" charset="-128"/>
                        </a:rPr>
                        <a:t>44 mesi</a:t>
                      </a:r>
                    </a:p>
                  </a:txBody>
                  <a:tcPr marL="91425" marR="91425" marT="45686" marB="4568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E6FD2"/>
                    </a:solidFill>
                  </a:tcPr>
                </a:tc>
              </a:tr>
            </a:tbl>
          </a:graphicData>
        </a:graphic>
      </p:graphicFrame>
      <p:pic>
        <p:nvPicPr>
          <p:cNvPr id="63515" name="Picture 6"/>
          <p:cNvPicPr>
            <a:picLocks noChangeAspect="1" noChangeArrowheads="1"/>
          </p:cNvPicPr>
          <p:nvPr/>
        </p:nvPicPr>
        <p:blipFill>
          <a:blip r:embed="rId2"/>
          <a:srcRect/>
          <a:stretch>
            <a:fillRect/>
          </a:stretch>
        </p:blipFill>
        <p:spPr bwMode="auto">
          <a:xfrm>
            <a:off x="8072438" y="0"/>
            <a:ext cx="1071562" cy="1071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14313" y="273050"/>
            <a:ext cx="3286125" cy="584200"/>
          </a:xfrm>
          <a:prstGeom prst="rect">
            <a:avLst/>
          </a:prstGeom>
          <a:noFill/>
        </p:spPr>
        <p:txBody>
          <a:bodyPr>
            <a:spAutoFit/>
          </a:bodyPr>
          <a:lstStyle/>
          <a:p>
            <a:pPr>
              <a:defRPr/>
            </a:pPr>
            <a:r>
              <a:rPr lang="en-US" sz="3200" b="1" u="sng" dirty="0" err="1">
                <a:solidFill>
                  <a:schemeClr val="bg1"/>
                </a:solidFill>
                <a:effectLst>
                  <a:outerShdw blurRad="38100" dist="38100" dir="2700000" algn="tl">
                    <a:srgbClr val="000000">
                      <a:alpha val="43137"/>
                    </a:srgbClr>
                  </a:outerShdw>
                </a:effectLst>
                <a:latin typeface="Calibri" pitchFamily="34" charset="0"/>
              </a:rPr>
              <a:t>Esempio</a:t>
            </a:r>
            <a:r>
              <a:rPr lang="en-US" sz="3200" b="1" u="sng" dirty="0">
                <a:solidFill>
                  <a:schemeClr val="bg1"/>
                </a:solidFill>
                <a:effectLst>
                  <a:outerShdw blurRad="38100" dist="38100" dir="2700000" algn="tl">
                    <a:srgbClr val="000000">
                      <a:alpha val="43137"/>
                    </a:srgbClr>
                  </a:outerShdw>
                </a:effectLst>
                <a:latin typeface="Calibri" pitchFamily="34" charset="0"/>
              </a:rPr>
              <a:t> 2: HPRS</a:t>
            </a:r>
          </a:p>
        </p:txBody>
      </p:sp>
      <p:grpSp>
        <p:nvGrpSpPr>
          <p:cNvPr id="64515" name="Gruppo 2"/>
          <p:cNvGrpSpPr>
            <a:grpSpLocks/>
          </p:cNvGrpSpPr>
          <p:nvPr/>
        </p:nvGrpSpPr>
        <p:grpSpPr bwMode="auto">
          <a:xfrm>
            <a:off x="3714750" y="0"/>
            <a:ext cx="1928813" cy="1357313"/>
            <a:chOff x="3714744" y="-24"/>
            <a:chExt cx="1928826" cy="1357322"/>
          </a:xfrm>
        </p:grpSpPr>
        <p:sp>
          <p:nvSpPr>
            <p:cNvPr id="64540" name="Rettangolo 3"/>
            <p:cNvSpPr>
              <a:spLocks noChangeArrowheads="1"/>
            </p:cNvSpPr>
            <p:nvPr/>
          </p:nvSpPr>
          <p:spPr bwMode="auto">
            <a:xfrm>
              <a:off x="3714744" y="-24"/>
              <a:ext cx="1928826" cy="1000132"/>
            </a:xfrm>
            <a:prstGeom prst="rect">
              <a:avLst/>
            </a:prstGeom>
            <a:solidFill>
              <a:srgbClr val="0F5494"/>
            </a:solidFill>
            <a:ln w="9525">
              <a:noFill/>
              <a:miter lim="800000"/>
              <a:headEnd/>
              <a:tailEnd/>
            </a:ln>
          </p:spPr>
          <p:txBody>
            <a:bodyPr anchor="ctr"/>
            <a:lstStyle/>
            <a:p>
              <a:pPr marL="3175"/>
              <a:endParaRPr lang="en-US"/>
            </a:p>
          </p:txBody>
        </p:sp>
        <p:sp>
          <p:nvSpPr>
            <p:cNvPr id="64541" name="Rettangolo 4"/>
            <p:cNvSpPr>
              <a:spLocks noChangeArrowheads="1"/>
            </p:cNvSpPr>
            <p:nvPr/>
          </p:nvSpPr>
          <p:spPr bwMode="auto">
            <a:xfrm>
              <a:off x="4143372" y="1000108"/>
              <a:ext cx="1000132" cy="357190"/>
            </a:xfrm>
            <a:prstGeom prst="rect">
              <a:avLst/>
            </a:prstGeom>
            <a:solidFill>
              <a:schemeClr val="bg1"/>
            </a:solidFill>
            <a:ln w="9525">
              <a:noFill/>
              <a:miter lim="800000"/>
              <a:headEnd/>
              <a:tailEnd/>
            </a:ln>
          </p:spPr>
          <p:txBody>
            <a:bodyPr anchor="ctr"/>
            <a:lstStyle/>
            <a:p>
              <a:pPr marL="3175"/>
              <a:endParaRPr lang="en-US"/>
            </a:p>
          </p:txBody>
        </p:sp>
      </p:grpSp>
      <p:graphicFrame>
        <p:nvGraphicFramePr>
          <p:cNvPr id="6" name="Tabella 5"/>
          <p:cNvGraphicFramePr>
            <a:graphicFrameLocks noGrp="1"/>
          </p:cNvGraphicFramePr>
          <p:nvPr/>
        </p:nvGraphicFramePr>
        <p:xfrm>
          <a:off x="214313" y="1376363"/>
          <a:ext cx="8786874" cy="4839039"/>
        </p:xfrm>
        <a:graphic>
          <a:graphicData uri="http://schemas.openxmlformats.org/drawingml/2006/table">
            <a:tbl>
              <a:tblPr/>
              <a:tblGrid>
                <a:gridCol w="1717359"/>
                <a:gridCol w="7069515"/>
              </a:tblGrid>
              <a:tr h="531802">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it-IT" altLang="it-IT" sz="1400" b="0" i="0" u="sng" strike="noStrike" cap="none" normalizeH="0" baseline="0" dirty="0" smtClean="0">
                          <a:ln>
                            <a:noFill/>
                          </a:ln>
                          <a:solidFill>
                            <a:srgbClr val="FFFFFF"/>
                          </a:solidFill>
                          <a:effectLst/>
                          <a:latin typeface="Calibri" panose="020F0502020204030204" pitchFamily="34" charset="0"/>
                          <a:ea typeface="MS PGothic" panose="020B0600070205080204" pitchFamily="34" charset="-128"/>
                        </a:rPr>
                        <a:t>Titolo progetto</a:t>
                      </a:r>
                    </a:p>
                  </a:txBody>
                  <a:tcPr marL="91425" marR="91425" marT="45686" marB="4568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E6FD2"/>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it-IT" altLang="it-IT" sz="1400" b="1" i="0" u="none" strike="noStrike" cap="none" normalizeH="0" baseline="0" dirty="0" smtClean="0">
                          <a:ln>
                            <a:noFill/>
                          </a:ln>
                          <a:solidFill>
                            <a:srgbClr val="FFFFFF"/>
                          </a:solidFill>
                          <a:effectLst/>
                          <a:latin typeface="Corbel" panose="020B0503020204020204" pitchFamily="34" charset="0"/>
                          <a:ea typeface="MS PGothic" panose="020B0600070205080204" pitchFamily="34" charset="-128"/>
                        </a:rPr>
                        <a:t>HPRS - High </a:t>
                      </a:r>
                      <a:r>
                        <a:rPr kumimoji="0" lang="it-IT" altLang="it-IT" sz="1400" b="1" i="0" u="none" strike="noStrike" cap="none" normalizeH="0" baseline="0" dirty="0" err="1" smtClean="0">
                          <a:ln>
                            <a:noFill/>
                          </a:ln>
                          <a:solidFill>
                            <a:srgbClr val="FFFFFF"/>
                          </a:solidFill>
                          <a:effectLst/>
                          <a:latin typeface="Corbel" panose="020B0503020204020204" pitchFamily="34" charset="0"/>
                          <a:ea typeface="MS PGothic" panose="020B0600070205080204" pitchFamily="34" charset="-128"/>
                        </a:rPr>
                        <a:t>Pressure</a:t>
                      </a:r>
                      <a:r>
                        <a:rPr kumimoji="0" lang="it-IT" altLang="it-IT" sz="1400" b="1" i="0" u="none" strike="noStrike" cap="none" normalizeH="0" baseline="0" dirty="0" smtClean="0">
                          <a:ln>
                            <a:noFill/>
                          </a:ln>
                          <a:solidFill>
                            <a:srgbClr val="FFFFFF"/>
                          </a:solidFill>
                          <a:effectLst/>
                          <a:latin typeface="Corbel" panose="020B0503020204020204" pitchFamily="34" charset="0"/>
                          <a:ea typeface="MS PGothic" panose="020B0600070205080204" pitchFamily="34" charset="-128"/>
                        </a:rPr>
                        <a:t> </a:t>
                      </a:r>
                      <a:r>
                        <a:rPr kumimoji="0" lang="it-IT" altLang="it-IT" sz="1400" b="1" i="0" u="none" strike="noStrike" cap="none" normalizeH="0" baseline="0" dirty="0" err="1" smtClean="0">
                          <a:ln>
                            <a:noFill/>
                          </a:ln>
                          <a:solidFill>
                            <a:srgbClr val="FFFFFF"/>
                          </a:solidFill>
                          <a:effectLst/>
                          <a:latin typeface="Corbel" panose="020B0503020204020204" pitchFamily="34" charset="0"/>
                          <a:ea typeface="MS PGothic" panose="020B0600070205080204" pitchFamily="34" charset="-128"/>
                        </a:rPr>
                        <a:t>Resination</a:t>
                      </a:r>
                      <a:r>
                        <a:rPr kumimoji="0" lang="it-IT" altLang="it-IT" sz="1400" b="1" i="0" u="none" strike="noStrike" cap="none" normalizeH="0" baseline="0" dirty="0" smtClean="0">
                          <a:ln>
                            <a:noFill/>
                          </a:ln>
                          <a:solidFill>
                            <a:srgbClr val="FFFFFF"/>
                          </a:solidFill>
                          <a:effectLst/>
                          <a:latin typeface="Corbel" panose="020B0503020204020204" pitchFamily="34" charset="0"/>
                          <a:ea typeface="MS PGothic" panose="020B0600070205080204" pitchFamily="34" charset="-128"/>
                        </a:rPr>
                        <a:t> System</a:t>
                      </a:r>
                    </a:p>
                  </a:txBody>
                  <a:tcPr marL="91425" marR="91425" marT="45686" marB="4568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E6FD2"/>
                    </a:solidFill>
                  </a:tcPr>
                </a:tc>
              </a:tr>
              <a:tr h="2024074">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it-IT" altLang="it-IT" sz="1400" b="0" i="0" u="sng" strike="noStrike" cap="none" normalizeH="0" baseline="0" dirty="0" smtClean="0">
                          <a:ln>
                            <a:noFill/>
                          </a:ln>
                          <a:solidFill>
                            <a:srgbClr val="FFFFFF"/>
                          </a:solidFill>
                          <a:effectLst/>
                          <a:latin typeface="Corbel" panose="020B0503020204020204" pitchFamily="34" charset="0"/>
                          <a:ea typeface="MS PGothic" panose="020B0600070205080204" pitchFamily="34" charset="-128"/>
                        </a:rPr>
                        <a:t>Obiettivo generale del progetto </a:t>
                      </a:r>
                    </a:p>
                  </a:txBody>
                  <a:tcPr marL="91425" marR="91425" marT="45686" marB="4568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E6FD2"/>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defRPr/>
                      </a:pPr>
                      <a:r>
                        <a:rPr kumimoji="0" lang="it-IT" altLang="it-IT" sz="1400" b="0" i="0" u="none" strike="noStrike" cap="none" normalizeH="0" baseline="0" dirty="0" smtClean="0">
                          <a:ln>
                            <a:noFill/>
                          </a:ln>
                          <a:solidFill>
                            <a:srgbClr val="FFFFFF"/>
                          </a:solidFill>
                          <a:effectLst/>
                          <a:latin typeface="Calibri" panose="020F0502020204030204" pitchFamily="34" charset="0"/>
                          <a:ea typeface="MS PGothic" panose="020B0600070205080204" pitchFamily="34" charset="-128"/>
                        </a:rPr>
                        <a:t>Il progetto mira a ridurre l'utilizzo di resina nel settore della produzione di pannelli in legno. Gli obiettivi principali sono:</a:t>
                      </a:r>
                    </a:p>
                    <a:p>
                      <a:pPr marL="0" marR="0" lvl="0" indent="0" algn="just" defTabSz="457200" rtl="0" eaLnBrk="1" fontAlgn="base" latinLnBrk="0" hangingPunct="1">
                        <a:lnSpc>
                          <a:spcPct val="100000"/>
                        </a:lnSpc>
                        <a:spcBef>
                          <a:spcPct val="0"/>
                        </a:spcBef>
                        <a:spcAft>
                          <a:spcPct val="0"/>
                        </a:spcAft>
                        <a:buClrTx/>
                        <a:buSzTx/>
                        <a:buFontTx/>
                        <a:buNone/>
                        <a:tabLst/>
                        <a:defRPr/>
                      </a:pPr>
                      <a:endParaRPr kumimoji="0" lang="it-IT" altLang="it-IT" sz="1400" b="0" i="0" u="none" strike="noStrike" cap="none" normalizeH="0" baseline="0" dirty="0" smtClean="0">
                        <a:ln>
                          <a:noFill/>
                        </a:ln>
                        <a:solidFill>
                          <a:srgbClr val="FFFFFF"/>
                        </a:solidFill>
                        <a:effectLst/>
                        <a:latin typeface="Calibri" panose="020F0502020204030204" pitchFamily="34" charset="0"/>
                        <a:ea typeface="MS PGothic" panose="020B0600070205080204" pitchFamily="34" charset="-128"/>
                      </a:endParaRPr>
                    </a:p>
                    <a:p>
                      <a:pPr marL="0" marR="0" lvl="0" indent="0" algn="just" defTabSz="457200" rtl="0" eaLnBrk="1" fontAlgn="base" latinLnBrk="0" hangingPunct="1">
                        <a:lnSpc>
                          <a:spcPct val="100000"/>
                        </a:lnSpc>
                        <a:spcBef>
                          <a:spcPct val="0"/>
                        </a:spcBef>
                        <a:spcAft>
                          <a:spcPct val="0"/>
                        </a:spcAft>
                        <a:buClrTx/>
                        <a:buSzTx/>
                        <a:buFont typeface="Arial" pitchFamily="34" charset="0"/>
                        <a:buChar char="•"/>
                        <a:tabLst/>
                        <a:defRPr/>
                      </a:pPr>
                      <a:r>
                        <a:rPr kumimoji="0" lang="it-IT" altLang="it-IT" sz="1400" b="0" i="0" u="none" strike="noStrike" cap="none" normalizeH="0" baseline="0" dirty="0" smtClean="0">
                          <a:ln>
                            <a:noFill/>
                          </a:ln>
                          <a:solidFill>
                            <a:srgbClr val="FFFFFF"/>
                          </a:solidFill>
                          <a:effectLst/>
                          <a:latin typeface="Calibri" panose="020F0502020204030204" pitchFamily="34" charset="0"/>
                          <a:ea typeface="MS PGothic" panose="020B0600070205080204" pitchFamily="34" charset="-128"/>
                        </a:rPr>
                        <a:t> Dimostrare i vantaggi ambientali, economici e tecnici dovuti all’introduzione di nuove tecnologie meccaniche che sono in grado di distribuire particelle di resina con una maggiore efficienza rispetto alle tecnologie di miscelazione attualmente sul mercato; </a:t>
                      </a:r>
                    </a:p>
                    <a:p>
                      <a:pPr marL="0" marR="0" lvl="0" indent="0" algn="just" defTabSz="457200" rtl="0" eaLnBrk="1" fontAlgn="base" latinLnBrk="0" hangingPunct="1">
                        <a:lnSpc>
                          <a:spcPct val="100000"/>
                        </a:lnSpc>
                        <a:spcBef>
                          <a:spcPct val="0"/>
                        </a:spcBef>
                        <a:spcAft>
                          <a:spcPct val="0"/>
                        </a:spcAft>
                        <a:buClrTx/>
                        <a:buSzTx/>
                        <a:buFont typeface="Arial" pitchFamily="34" charset="0"/>
                        <a:buNone/>
                        <a:tabLst/>
                        <a:defRPr/>
                      </a:pPr>
                      <a:endParaRPr kumimoji="0" lang="it-IT" altLang="it-IT" sz="1400" b="0" i="0" u="none" strike="noStrike" cap="none" normalizeH="0" baseline="0" dirty="0" smtClean="0">
                        <a:ln>
                          <a:noFill/>
                        </a:ln>
                        <a:solidFill>
                          <a:srgbClr val="FFFFFF"/>
                        </a:solidFill>
                        <a:effectLst/>
                        <a:latin typeface="Calibri" panose="020F0502020204030204" pitchFamily="34" charset="0"/>
                        <a:ea typeface="MS PGothic" panose="020B0600070205080204" pitchFamily="34" charset="-128"/>
                      </a:endParaRPr>
                    </a:p>
                    <a:p>
                      <a:pPr marL="0" marR="0" lvl="0" indent="0" algn="just" defTabSz="457200" rtl="0" eaLnBrk="1" fontAlgn="base" latinLnBrk="0" hangingPunct="1">
                        <a:lnSpc>
                          <a:spcPct val="100000"/>
                        </a:lnSpc>
                        <a:spcBef>
                          <a:spcPct val="0"/>
                        </a:spcBef>
                        <a:spcAft>
                          <a:spcPct val="0"/>
                        </a:spcAft>
                        <a:buClrTx/>
                        <a:buSzTx/>
                        <a:buFont typeface="Arial" pitchFamily="34" charset="0"/>
                        <a:buChar char="•"/>
                        <a:tabLst/>
                        <a:defRPr/>
                      </a:pPr>
                      <a:r>
                        <a:rPr kumimoji="0" lang="it-IT" altLang="it-IT" sz="1400" b="0" i="0" u="none" strike="noStrike" cap="none" normalizeH="0" baseline="0" dirty="0" smtClean="0">
                          <a:ln>
                            <a:noFill/>
                          </a:ln>
                          <a:solidFill>
                            <a:srgbClr val="FFFFFF"/>
                          </a:solidFill>
                          <a:effectLst/>
                          <a:latin typeface="Calibri" panose="020F0502020204030204" pitchFamily="34" charset="0"/>
                          <a:ea typeface="MS PGothic" panose="020B0600070205080204" pitchFamily="34" charset="-128"/>
                        </a:rPr>
                        <a:t>Ottenere una riduzione dell'utilizzo di resina nella produzione, andando a dimostrare una linea di pannelli che utilizza fino al 10% in meno di resina per ogni metro cubo di pannelli. </a:t>
                      </a:r>
                    </a:p>
                  </a:txBody>
                  <a:tcPr marL="91425" marR="91425" marT="45686" marB="4568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E6FD2"/>
                    </a:solidFill>
                  </a:tcPr>
                </a:tc>
              </a:tr>
              <a:tr h="531802">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it-IT" altLang="it-IT" sz="1400" b="0" i="0" u="sng" strike="noStrike" cap="none" normalizeH="0" baseline="0" dirty="0" smtClean="0">
                          <a:ln>
                            <a:noFill/>
                          </a:ln>
                          <a:solidFill>
                            <a:srgbClr val="FFFFFF"/>
                          </a:solidFill>
                          <a:effectLst/>
                          <a:latin typeface="Corbel" panose="020B0503020204020204" pitchFamily="34" charset="0"/>
                          <a:ea typeface="MS PGothic" panose="020B0600070205080204" pitchFamily="34" charset="-128"/>
                        </a:rPr>
                        <a:t>Principale beneficiario</a:t>
                      </a:r>
                    </a:p>
                  </a:txBody>
                  <a:tcPr marL="91425" marR="91425" marT="45686" marB="4568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E6FD2"/>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it-IT" altLang="it-IT" sz="1400" b="1" i="0" u="none" strike="noStrike" cap="none" normalizeH="0" baseline="0" dirty="0" smtClean="0">
                          <a:ln>
                            <a:noFill/>
                          </a:ln>
                          <a:solidFill>
                            <a:srgbClr val="FFFFFF"/>
                          </a:solidFill>
                          <a:effectLst/>
                          <a:latin typeface="Calibri" panose="020F0502020204030204" pitchFamily="34" charset="0"/>
                          <a:ea typeface="MS PGothic" panose="020B0600070205080204" pitchFamily="34" charset="-128"/>
                        </a:rPr>
                        <a:t>IMAL srl, Modena</a:t>
                      </a:r>
                    </a:p>
                  </a:txBody>
                  <a:tcPr marL="91425" marR="91425" marT="45686" marB="4568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E6FD2"/>
                    </a:solidFill>
                  </a:tcPr>
                </a:tc>
              </a:tr>
              <a:tr h="912282">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it-IT" altLang="it-IT" sz="1400" b="0" i="0" u="sng" strike="noStrike" cap="none" normalizeH="0" baseline="0" dirty="0" smtClean="0">
                          <a:ln>
                            <a:noFill/>
                          </a:ln>
                          <a:solidFill>
                            <a:srgbClr val="FFFFFF"/>
                          </a:solidFill>
                          <a:effectLst/>
                          <a:latin typeface="Corbel" panose="020B0503020204020204" pitchFamily="34" charset="0"/>
                          <a:ea typeface="MS PGothic" panose="020B0600070205080204" pitchFamily="34" charset="-128"/>
                        </a:rPr>
                        <a:t>Consorzio </a:t>
                      </a:r>
                    </a:p>
                  </a:txBody>
                  <a:tcPr marL="91425" marR="91425" marT="45686" marB="4568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E6FD2"/>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it-IT" altLang="it-IT" sz="1400" b="0" i="0" u="none" strike="noStrike" cap="none" normalizeH="0" baseline="0" dirty="0" err="1" smtClean="0">
                          <a:ln>
                            <a:noFill/>
                          </a:ln>
                          <a:solidFill>
                            <a:schemeClr val="bg1"/>
                          </a:solidFill>
                          <a:effectLst/>
                          <a:latin typeface="Calibri" panose="020F0502020204030204" pitchFamily="34" charset="0"/>
                          <a:ea typeface="MS PGothic" panose="020B0600070205080204" pitchFamily="34" charset="-128"/>
                        </a:rPr>
                        <a:t>CEPRA–Centro</a:t>
                      </a:r>
                      <a:r>
                        <a:rPr kumimoji="0" lang="it-IT" altLang="it-IT" sz="1400" b="0" i="0" u="none" strike="noStrike" cap="none" normalizeH="0" baseline="0" dirty="0" smtClean="0">
                          <a:ln>
                            <a:noFill/>
                          </a:ln>
                          <a:solidFill>
                            <a:schemeClr val="bg1"/>
                          </a:solidFill>
                          <a:effectLst/>
                          <a:latin typeface="Calibri" panose="020F0502020204030204" pitchFamily="34" charset="0"/>
                          <a:ea typeface="MS PGothic" panose="020B0600070205080204" pitchFamily="34" charset="-128"/>
                        </a:rPr>
                        <a:t> Promozionale </a:t>
                      </a:r>
                      <a:r>
                        <a:rPr kumimoji="0" lang="it-IT" altLang="it-IT" sz="1400" b="0" i="0" u="none" strike="noStrike" cap="none" normalizeH="0" baseline="0" dirty="0" err="1" smtClean="0">
                          <a:ln>
                            <a:noFill/>
                          </a:ln>
                          <a:solidFill>
                            <a:schemeClr val="bg1"/>
                          </a:solidFill>
                          <a:effectLst/>
                          <a:latin typeface="Calibri" panose="020F0502020204030204" pitchFamily="34" charset="0"/>
                          <a:ea typeface="MS PGothic" panose="020B0600070205080204" pitchFamily="34" charset="-128"/>
                        </a:rPr>
                        <a:t>Acimall</a:t>
                      </a:r>
                      <a:r>
                        <a:rPr kumimoji="0" lang="it-IT" altLang="it-IT" sz="1400" b="0" i="0" u="none" strike="noStrike" cap="none" normalizeH="0" baseline="0" dirty="0" smtClean="0">
                          <a:ln>
                            <a:noFill/>
                          </a:ln>
                          <a:solidFill>
                            <a:schemeClr val="bg1"/>
                          </a:solidFill>
                          <a:effectLst/>
                          <a:latin typeface="Calibri" panose="020F0502020204030204" pitchFamily="34" charset="0"/>
                          <a:ea typeface="MS PGothic" panose="020B0600070205080204" pitchFamily="34" charset="-128"/>
                        </a:rPr>
                        <a:t> S.p.A. , </a:t>
                      </a:r>
                      <a:r>
                        <a:rPr kumimoji="0" lang="it-IT" altLang="it-IT" sz="1400" b="0" i="0" u="none" strike="noStrike" cap="none" normalizeH="0" baseline="0" dirty="0" err="1" smtClean="0">
                          <a:ln>
                            <a:noFill/>
                          </a:ln>
                          <a:solidFill>
                            <a:schemeClr val="bg1"/>
                          </a:solidFill>
                          <a:effectLst/>
                          <a:latin typeface="Calibri" panose="020F0502020204030204" pitchFamily="34" charset="0"/>
                          <a:ea typeface="MS PGothic" panose="020B0600070205080204" pitchFamily="34" charset="-128"/>
                        </a:rPr>
                        <a:t>Xilopan</a:t>
                      </a:r>
                      <a:r>
                        <a:rPr kumimoji="0" lang="it-IT" altLang="it-IT" sz="1400" b="0" i="0" u="none" strike="noStrike" cap="none" normalizeH="0" baseline="0" dirty="0" smtClean="0">
                          <a:ln>
                            <a:noFill/>
                          </a:ln>
                          <a:solidFill>
                            <a:schemeClr val="bg1"/>
                          </a:solidFill>
                          <a:effectLst/>
                          <a:latin typeface="Calibri" panose="020F0502020204030204" pitchFamily="34" charset="0"/>
                          <a:ea typeface="MS PGothic" panose="020B0600070205080204" pitchFamily="34" charset="-128"/>
                        </a:rPr>
                        <a:t> SpA , Italia ; </a:t>
                      </a:r>
                      <a:r>
                        <a:rPr kumimoji="0" lang="it-IT" altLang="it-IT" sz="1400" b="0" i="0" u="none" strike="noStrike" cap="none" normalizeH="0" baseline="0" dirty="0" err="1" smtClean="0">
                          <a:ln>
                            <a:noFill/>
                          </a:ln>
                          <a:solidFill>
                            <a:schemeClr val="bg1"/>
                          </a:solidFill>
                          <a:effectLst/>
                          <a:latin typeface="Calibri" panose="020F0502020204030204" pitchFamily="34" charset="0"/>
                          <a:ea typeface="MS PGothic" panose="020B0600070205080204" pitchFamily="34" charset="-128"/>
                        </a:rPr>
                        <a:t>J.M.</a:t>
                      </a:r>
                      <a:r>
                        <a:rPr kumimoji="0" lang="it-IT" altLang="it-IT" sz="1400" b="0" i="0" u="none" strike="noStrike" cap="none" normalizeH="0" baseline="0" dirty="0" smtClean="0">
                          <a:ln>
                            <a:noFill/>
                          </a:ln>
                          <a:solidFill>
                            <a:schemeClr val="bg1"/>
                          </a:solidFill>
                          <a:effectLst/>
                          <a:latin typeface="Calibri" panose="020F0502020204030204" pitchFamily="34" charset="0"/>
                          <a:ea typeface="MS PGothic" panose="020B0600070205080204" pitchFamily="34" charset="-128"/>
                        </a:rPr>
                        <a:t> </a:t>
                      </a:r>
                      <a:r>
                        <a:rPr kumimoji="0" lang="it-IT" altLang="it-IT" sz="1400" b="0" i="0" u="none" strike="noStrike" cap="none" normalizeH="0" baseline="0" dirty="0" err="1" smtClean="0">
                          <a:ln>
                            <a:noFill/>
                          </a:ln>
                          <a:solidFill>
                            <a:schemeClr val="bg1"/>
                          </a:solidFill>
                          <a:effectLst/>
                          <a:latin typeface="Calibri" panose="020F0502020204030204" pitchFamily="34" charset="0"/>
                          <a:ea typeface="MS PGothic" panose="020B0600070205080204" pitchFamily="34" charset="-128"/>
                        </a:rPr>
                        <a:t>Colomer</a:t>
                      </a:r>
                      <a:r>
                        <a:rPr kumimoji="0" lang="it-IT" altLang="it-IT" sz="1400" b="0" i="0" u="none" strike="noStrike" cap="none" normalizeH="0" baseline="0" dirty="0" smtClean="0">
                          <a:ln>
                            <a:noFill/>
                          </a:ln>
                          <a:solidFill>
                            <a:schemeClr val="bg1"/>
                          </a:solidFill>
                          <a:effectLst/>
                          <a:latin typeface="Calibri" panose="020F0502020204030204" pitchFamily="34" charset="0"/>
                          <a:ea typeface="MS PGothic" panose="020B0600070205080204" pitchFamily="34" charset="-128"/>
                        </a:rPr>
                        <a:t> S.A. , Spagna ; EUMABOIS , Belgio</a:t>
                      </a:r>
                    </a:p>
                  </a:txBody>
                  <a:tcPr marL="91425" marR="91425" marT="45686" marB="4568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E6FD2"/>
                    </a:solidFill>
                  </a:tcPr>
                </a:tc>
              </a:tr>
              <a:tr h="343752">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it-IT" altLang="it-IT" sz="1400" b="0" i="0" u="sng" strike="noStrike" cap="none" normalizeH="0" baseline="0" dirty="0" smtClean="0">
                          <a:ln>
                            <a:noFill/>
                          </a:ln>
                          <a:solidFill>
                            <a:srgbClr val="FFFFFF"/>
                          </a:solidFill>
                          <a:effectLst/>
                          <a:latin typeface="Corbel" panose="020B0503020204020204" pitchFamily="34" charset="0"/>
                          <a:ea typeface="MS PGothic" panose="020B0600070205080204" pitchFamily="34" charset="-128"/>
                        </a:rPr>
                        <a:t>Contributo UE</a:t>
                      </a:r>
                    </a:p>
                  </a:txBody>
                  <a:tcPr marL="91425" marR="91425" marT="45686" marB="4568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E6FD2"/>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it-IT" altLang="it-IT" sz="1400" b="0" i="0" u="none" strike="noStrike" cap="none" normalizeH="0" baseline="0" dirty="0" smtClean="0">
                          <a:ln>
                            <a:noFill/>
                          </a:ln>
                          <a:solidFill>
                            <a:schemeClr val="bg1"/>
                          </a:solidFill>
                          <a:effectLst/>
                          <a:latin typeface="Calibri" panose="020F0502020204030204" pitchFamily="34" charset="0"/>
                          <a:ea typeface="MS PGothic" panose="020B0600070205080204" pitchFamily="34" charset="-128"/>
                        </a:rPr>
                        <a:t>735.111 su un totale 1.470.223 (circa 50% finanziato)</a:t>
                      </a:r>
                    </a:p>
                  </a:txBody>
                  <a:tcPr marL="91425" marR="91425" marT="45686" marB="4568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E6FD2"/>
                    </a:solidFill>
                  </a:tcPr>
                </a:tc>
              </a:tr>
              <a:tr h="495327">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it-IT" altLang="it-IT" sz="1400" b="0" i="0" u="sng" strike="noStrike" cap="none" normalizeH="0" baseline="0" dirty="0" smtClean="0">
                          <a:ln>
                            <a:noFill/>
                          </a:ln>
                          <a:solidFill>
                            <a:srgbClr val="FFFFFF"/>
                          </a:solidFill>
                          <a:effectLst/>
                          <a:latin typeface="Corbel" panose="020B0503020204020204" pitchFamily="34" charset="0"/>
                          <a:ea typeface="MS PGothic" panose="020B0600070205080204" pitchFamily="34" charset="-128"/>
                        </a:rPr>
                        <a:t>Durata del progetto </a:t>
                      </a:r>
                    </a:p>
                  </a:txBody>
                  <a:tcPr marL="91425" marR="91425" marT="45686" marB="4568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E6FD2"/>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it-IT" altLang="it-IT" sz="1400" b="0" i="0" u="none" strike="noStrike" cap="none" normalizeH="0" baseline="0" dirty="0" smtClean="0">
                          <a:ln>
                            <a:noFill/>
                          </a:ln>
                          <a:solidFill>
                            <a:schemeClr val="bg1"/>
                          </a:solidFill>
                          <a:effectLst/>
                          <a:latin typeface="Calibri" panose="020F0502020204030204" pitchFamily="34" charset="0"/>
                          <a:ea typeface="MS PGothic" panose="020B0600070205080204" pitchFamily="34" charset="-128"/>
                        </a:rPr>
                        <a:t>18 mesi</a:t>
                      </a:r>
                    </a:p>
                  </a:txBody>
                  <a:tcPr marL="91425" marR="91425" marT="45686" marB="4568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E6FD2"/>
                    </a:solidFill>
                  </a:tcPr>
                </a:tc>
              </a:tr>
            </a:tbl>
          </a:graphicData>
        </a:graphic>
      </p:graphicFrame>
      <p:pic>
        <p:nvPicPr>
          <p:cNvPr id="64539" name="Picture 6"/>
          <p:cNvPicPr>
            <a:picLocks noChangeAspect="1" noChangeArrowheads="1"/>
          </p:cNvPicPr>
          <p:nvPr/>
        </p:nvPicPr>
        <p:blipFill>
          <a:blip r:embed="rId2"/>
          <a:srcRect/>
          <a:stretch>
            <a:fillRect/>
          </a:stretch>
        </p:blipFill>
        <p:spPr bwMode="auto">
          <a:xfrm>
            <a:off x="8072438" y="0"/>
            <a:ext cx="1071562" cy="1071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8" name="Gruppo 2"/>
          <p:cNvGrpSpPr>
            <a:grpSpLocks/>
          </p:cNvGrpSpPr>
          <p:nvPr/>
        </p:nvGrpSpPr>
        <p:grpSpPr bwMode="auto">
          <a:xfrm>
            <a:off x="3714750" y="0"/>
            <a:ext cx="1928813" cy="1357313"/>
            <a:chOff x="3714744" y="-24"/>
            <a:chExt cx="1928826" cy="1357322"/>
          </a:xfrm>
        </p:grpSpPr>
        <p:sp>
          <p:nvSpPr>
            <p:cNvPr id="65564" name="Rettangolo 3"/>
            <p:cNvSpPr>
              <a:spLocks noChangeArrowheads="1"/>
            </p:cNvSpPr>
            <p:nvPr/>
          </p:nvSpPr>
          <p:spPr bwMode="auto">
            <a:xfrm>
              <a:off x="3714744" y="-24"/>
              <a:ext cx="1928826" cy="1000132"/>
            </a:xfrm>
            <a:prstGeom prst="rect">
              <a:avLst/>
            </a:prstGeom>
            <a:solidFill>
              <a:srgbClr val="0F5494"/>
            </a:solidFill>
            <a:ln w="9525">
              <a:noFill/>
              <a:miter lim="800000"/>
              <a:headEnd/>
              <a:tailEnd/>
            </a:ln>
          </p:spPr>
          <p:txBody>
            <a:bodyPr anchor="ctr"/>
            <a:lstStyle/>
            <a:p>
              <a:pPr marL="3175"/>
              <a:endParaRPr lang="en-US"/>
            </a:p>
          </p:txBody>
        </p:sp>
        <p:sp>
          <p:nvSpPr>
            <p:cNvPr id="65565" name="Rettangolo 4"/>
            <p:cNvSpPr>
              <a:spLocks noChangeArrowheads="1"/>
            </p:cNvSpPr>
            <p:nvPr/>
          </p:nvSpPr>
          <p:spPr bwMode="auto">
            <a:xfrm>
              <a:off x="4143372" y="1000108"/>
              <a:ext cx="1000132" cy="357190"/>
            </a:xfrm>
            <a:prstGeom prst="rect">
              <a:avLst/>
            </a:prstGeom>
            <a:solidFill>
              <a:schemeClr val="bg1"/>
            </a:solidFill>
            <a:ln w="9525">
              <a:noFill/>
              <a:miter lim="800000"/>
              <a:headEnd/>
              <a:tailEnd/>
            </a:ln>
          </p:spPr>
          <p:txBody>
            <a:bodyPr anchor="ctr"/>
            <a:lstStyle/>
            <a:p>
              <a:pPr marL="3175"/>
              <a:endParaRPr lang="en-US"/>
            </a:p>
          </p:txBody>
        </p:sp>
      </p:grpSp>
      <p:sp>
        <p:nvSpPr>
          <p:cNvPr id="2" name="CasellaDiTesto 1"/>
          <p:cNvSpPr txBox="1"/>
          <p:nvPr/>
        </p:nvSpPr>
        <p:spPr>
          <a:xfrm>
            <a:off x="214313" y="273050"/>
            <a:ext cx="7286625" cy="584200"/>
          </a:xfrm>
          <a:prstGeom prst="rect">
            <a:avLst/>
          </a:prstGeom>
          <a:noFill/>
        </p:spPr>
        <p:txBody>
          <a:bodyPr>
            <a:spAutoFit/>
          </a:bodyPr>
          <a:lstStyle/>
          <a:p>
            <a:pPr>
              <a:defRPr/>
            </a:pPr>
            <a:r>
              <a:rPr lang="en-US" sz="3200" b="1" u="sng" dirty="0" err="1">
                <a:solidFill>
                  <a:schemeClr val="bg1"/>
                </a:solidFill>
                <a:effectLst>
                  <a:outerShdw blurRad="38100" dist="38100" dir="2700000" algn="tl">
                    <a:srgbClr val="000000">
                      <a:alpha val="43137"/>
                    </a:srgbClr>
                  </a:outerShdw>
                </a:effectLst>
                <a:latin typeface="Calibri" pitchFamily="34" charset="0"/>
              </a:rPr>
              <a:t>Esempio</a:t>
            </a:r>
            <a:r>
              <a:rPr lang="en-US" sz="3200" b="1" u="sng" dirty="0">
                <a:solidFill>
                  <a:schemeClr val="bg1"/>
                </a:solidFill>
                <a:effectLst>
                  <a:outerShdw blurRad="38100" dist="38100" dir="2700000" algn="tl">
                    <a:srgbClr val="000000">
                      <a:alpha val="43137"/>
                    </a:srgbClr>
                  </a:outerShdw>
                </a:effectLst>
                <a:latin typeface="Calibri" pitchFamily="34" charset="0"/>
              </a:rPr>
              <a:t> 3</a:t>
            </a:r>
            <a:r>
              <a:rPr lang="en-US" sz="3200" b="1" dirty="0">
                <a:solidFill>
                  <a:schemeClr val="bg1"/>
                </a:solidFill>
                <a:effectLst>
                  <a:outerShdw blurRad="38100" dist="38100" dir="2700000" algn="tl">
                    <a:srgbClr val="000000">
                      <a:alpha val="43137"/>
                    </a:srgbClr>
                  </a:outerShdw>
                </a:effectLst>
                <a:latin typeface="Calibri" pitchFamily="34" charset="0"/>
              </a:rPr>
              <a:t>: </a:t>
            </a:r>
            <a:r>
              <a:rPr lang="it-IT" altLang="it-IT" sz="3200" b="1" dirty="0">
                <a:solidFill>
                  <a:srgbClr val="FFFFFF"/>
                </a:solidFill>
                <a:latin typeface="Corbel" panose="020B0503020204020204" pitchFamily="34" charset="0"/>
                <a:ea typeface="MS PGothic" panose="020B0600070205080204" pitchFamily="34" charset="-128"/>
              </a:rPr>
              <a:t>Progetto </a:t>
            </a:r>
            <a:r>
              <a:rPr lang="it-IT" altLang="it-IT" sz="3200" b="1" dirty="0" err="1">
                <a:solidFill>
                  <a:srgbClr val="FFFFFF"/>
                </a:solidFill>
                <a:latin typeface="Corbel" panose="020B0503020204020204" pitchFamily="34" charset="0"/>
                <a:ea typeface="MS PGothic" panose="020B0600070205080204" pitchFamily="34" charset="-128"/>
              </a:rPr>
              <a:t>MuSAE</a:t>
            </a:r>
            <a:endParaRPr lang="en-US" sz="3200" b="1" u="sng" dirty="0">
              <a:solidFill>
                <a:schemeClr val="bg1"/>
              </a:solidFill>
              <a:effectLst>
                <a:outerShdw blurRad="38100" dist="38100" dir="2700000" algn="tl">
                  <a:srgbClr val="000000">
                    <a:alpha val="43137"/>
                  </a:srgbClr>
                </a:outerShdw>
              </a:effectLst>
              <a:latin typeface="Calibri" pitchFamily="34" charset="0"/>
            </a:endParaRPr>
          </a:p>
        </p:txBody>
      </p:sp>
      <p:graphicFrame>
        <p:nvGraphicFramePr>
          <p:cNvPr id="6" name="Tabella 5"/>
          <p:cNvGraphicFramePr>
            <a:graphicFrameLocks noGrp="1"/>
          </p:cNvGraphicFramePr>
          <p:nvPr/>
        </p:nvGraphicFramePr>
        <p:xfrm>
          <a:off x="214313" y="1376363"/>
          <a:ext cx="8786874" cy="4839039"/>
        </p:xfrm>
        <a:graphic>
          <a:graphicData uri="http://schemas.openxmlformats.org/drawingml/2006/table">
            <a:tbl>
              <a:tblPr/>
              <a:tblGrid>
                <a:gridCol w="1717359"/>
                <a:gridCol w="7069515"/>
              </a:tblGrid>
              <a:tr h="531802">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it-IT" altLang="it-IT" sz="1400" b="0" i="0" u="sng" strike="noStrike" cap="none" normalizeH="0" baseline="0" dirty="0" smtClean="0">
                          <a:ln>
                            <a:noFill/>
                          </a:ln>
                          <a:solidFill>
                            <a:srgbClr val="FFFFFF"/>
                          </a:solidFill>
                          <a:effectLst/>
                          <a:latin typeface="Calibri" panose="020F0502020204030204" pitchFamily="34" charset="0"/>
                          <a:ea typeface="MS PGothic" panose="020B0600070205080204" pitchFamily="34" charset="-128"/>
                        </a:rPr>
                        <a:t>Titolo progetto</a:t>
                      </a:r>
                    </a:p>
                  </a:txBody>
                  <a:tcPr marL="91425" marR="91425" marT="45686" marB="4568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E6FD2"/>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altLang="it-IT" sz="1400" b="1" i="0" u="none" strike="noStrike" cap="none" normalizeH="0" baseline="0" dirty="0" err="1" smtClean="0">
                          <a:ln>
                            <a:noFill/>
                          </a:ln>
                          <a:solidFill>
                            <a:srgbClr val="FFFFFF"/>
                          </a:solidFill>
                          <a:effectLst/>
                          <a:latin typeface="Corbel" panose="020B0503020204020204" pitchFamily="34" charset="0"/>
                          <a:ea typeface="MS PGothic" panose="020B0600070205080204" pitchFamily="34" charset="-128"/>
                        </a:rPr>
                        <a:t>Progetto</a:t>
                      </a:r>
                      <a:r>
                        <a:rPr kumimoji="0" lang="en-GB" altLang="it-IT" sz="1400" b="1" i="0" u="none" strike="noStrike" cap="none" normalizeH="0" baseline="0" dirty="0" smtClean="0">
                          <a:ln>
                            <a:noFill/>
                          </a:ln>
                          <a:solidFill>
                            <a:srgbClr val="FFFFFF"/>
                          </a:solidFill>
                          <a:effectLst/>
                          <a:latin typeface="Corbel" panose="020B0503020204020204" pitchFamily="34" charset="0"/>
                          <a:ea typeface="MS PGothic" panose="020B0600070205080204" pitchFamily="34" charset="-128"/>
                        </a:rPr>
                        <a:t> </a:t>
                      </a:r>
                      <a:r>
                        <a:rPr kumimoji="0" lang="en-GB" altLang="it-IT" sz="1400" b="1" i="0" u="none" strike="noStrike" cap="none" normalizeH="0" baseline="0" dirty="0" err="1" smtClean="0">
                          <a:ln>
                            <a:noFill/>
                          </a:ln>
                          <a:solidFill>
                            <a:srgbClr val="FFFFFF"/>
                          </a:solidFill>
                          <a:effectLst/>
                          <a:latin typeface="Corbel" panose="020B0503020204020204" pitchFamily="34" charset="0"/>
                          <a:ea typeface="MS PGothic" panose="020B0600070205080204" pitchFamily="34" charset="-128"/>
                        </a:rPr>
                        <a:t>MuSAE</a:t>
                      </a:r>
                      <a:r>
                        <a:rPr kumimoji="0" lang="en-GB" altLang="it-IT" sz="1400" b="1" i="0" u="none" strike="noStrike" cap="none" normalizeH="0" baseline="0" dirty="0" smtClean="0">
                          <a:ln>
                            <a:noFill/>
                          </a:ln>
                          <a:solidFill>
                            <a:srgbClr val="FFFFFF"/>
                          </a:solidFill>
                          <a:effectLst/>
                          <a:latin typeface="Corbel" panose="020B0503020204020204" pitchFamily="34" charset="0"/>
                          <a:ea typeface="MS PGothic" panose="020B0600070205080204" pitchFamily="34" charset="-128"/>
                        </a:rPr>
                        <a:t> - Municipalities </a:t>
                      </a:r>
                      <a:r>
                        <a:rPr kumimoji="0" lang="en-GB" altLang="it-IT" sz="1400" b="1" i="0" u="none" strike="noStrike" cap="none" normalizeH="0" baseline="0" dirty="0" err="1" smtClean="0">
                          <a:ln>
                            <a:noFill/>
                          </a:ln>
                          <a:solidFill>
                            <a:srgbClr val="FFFFFF"/>
                          </a:solidFill>
                          <a:effectLst/>
                          <a:latin typeface="Corbel" panose="020B0503020204020204" pitchFamily="34" charset="0"/>
                          <a:ea typeface="MS PGothic" panose="020B0600070205080204" pitchFamily="34" charset="-128"/>
                        </a:rPr>
                        <a:t>Subsidiarity</a:t>
                      </a:r>
                      <a:r>
                        <a:rPr kumimoji="0" lang="en-GB" altLang="it-IT" sz="1400" b="1" i="0" u="none" strike="noStrike" cap="none" normalizeH="0" baseline="0" dirty="0" smtClean="0">
                          <a:ln>
                            <a:noFill/>
                          </a:ln>
                          <a:solidFill>
                            <a:srgbClr val="FFFFFF"/>
                          </a:solidFill>
                          <a:effectLst/>
                          <a:latin typeface="Corbel" panose="020B0503020204020204" pitchFamily="34" charset="0"/>
                          <a:ea typeface="MS PGothic" panose="020B0600070205080204" pitchFamily="34" charset="-128"/>
                        </a:rPr>
                        <a:t> for Action on Energy</a:t>
                      </a:r>
                      <a:endParaRPr kumimoji="0" lang="it-IT" altLang="it-IT" sz="1400" b="1" i="0" u="none" strike="noStrike" cap="none" normalizeH="0" baseline="0" dirty="0" smtClean="0">
                        <a:ln>
                          <a:noFill/>
                        </a:ln>
                        <a:solidFill>
                          <a:srgbClr val="FFFFFF"/>
                        </a:solidFill>
                        <a:effectLst/>
                        <a:latin typeface="Corbel" panose="020B0503020204020204" pitchFamily="34" charset="0"/>
                        <a:ea typeface="MS PGothic" panose="020B0600070205080204" pitchFamily="34" charset="-128"/>
                      </a:endParaRPr>
                    </a:p>
                  </a:txBody>
                  <a:tcPr marL="91425" marR="91425" marT="45686" marB="4568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E6FD2"/>
                    </a:solidFill>
                  </a:tcPr>
                </a:tc>
              </a:tr>
              <a:tr h="2024074">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it-IT" altLang="it-IT" sz="1400" b="0" i="0" u="sng" strike="noStrike" cap="none" normalizeH="0" baseline="0" dirty="0" smtClean="0">
                          <a:ln>
                            <a:noFill/>
                          </a:ln>
                          <a:solidFill>
                            <a:srgbClr val="FFFFFF"/>
                          </a:solidFill>
                          <a:effectLst/>
                          <a:latin typeface="Corbel" panose="020B0503020204020204" pitchFamily="34" charset="0"/>
                          <a:ea typeface="MS PGothic" panose="020B0600070205080204" pitchFamily="34" charset="-128"/>
                        </a:rPr>
                        <a:t>Obiettivo generale del progetto </a:t>
                      </a:r>
                    </a:p>
                  </a:txBody>
                  <a:tcPr marL="91425" marR="91425" marT="45686" marB="4568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E6FD2"/>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defRPr/>
                      </a:pPr>
                      <a:r>
                        <a:rPr kumimoji="0" lang="it-IT" altLang="it-IT" sz="1400" b="0" i="0" u="none" strike="noStrike" cap="none" normalizeH="0" baseline="0" dirty="0" smtClean="0">
                          <a:ln>
                            <a:noFill/>
                          </a:ln>
                          <a:solidFill>
                            <a:srgbClr val="FFFFFF"/>
                          </a:solidFill>
                          <a:effectLst/>
                          <a:latin typeface="Calibri" panose="020F0502020204030204" pitchFamily="34" charset="0"/>
                          <a:ea typeface="MS PGothic" panose="020B0600070205080204" pitchFamily="34" charset="-128"/>
                        </a:rPr>
                        <a:t>Il progetto </a:t>
                      </a:r>
                      <a:r>
                        <a:rPr kumimoji="0" lang="it-IT" altLang="it-IT" sz="1400" b="0" i="0" u="none" strike="noStrike" cap="none" normalizeH="0" baseline="0" dirty="0" err="1" smtClean="0">
                          <a:ln>
                            <a:noFill/>
                          </a:ln>
                          <a:solidFill>
                            <a:srgbClr val="FFFFFF"/>
                          </a:solidFill>
                          <a:effectLst/>
                          <a:latin typeface="Calibri" panose="020F0502020204030204" pitchFamily="34" charset="0"/>
                          <a:ea typeface="MS PGothic" panose="020B0600070205080204" pitchFamily="34" charset="-128"/>
                        </a:rPr>
                        <a:t>MuSAE</a:t>
                      </a:r>
                      <a:r>
                        <a:rPr kumimoji="0" lang="it-IT" altLang="it-IT" sz="1400" b="0" i="0" u="none" strike="noStrike" cap="none" normalizeH="0" baseline="0" dirty="0" smtClean="0">
                          <a:ln>
                            <a:noFill/>
                          </a:ln>
                          <a:solidFill>
                            <a:srgbClr val="FFFFFF"/>
                          </a:solidFill>
                          <a:effectLst/>
                          <a:latin typeface="Calibri" panose="020F0502020204030204" pitchFamily="34" charset="0"/>
                          <a:ea typeface="MS PGothic" panose="020B0600070205080204" pitchFamily="34" charset="-128"/>
                        </a:rPr>
                        <a:t> è incentrato sul trasferimento di conoscenze e competenze nel settore energetico dal Comune di Perugia agli altri Comuni partner del progetto. Nasce infatti dalle esperienze maturate dal Comune di Perugia nella definizione del Piano Energetico Ambientale Comunale (PEAC) e si prefigge di sviluppare in maniera analoga un PEAC in ogni Comune partner fornendo così strumenti e conoscenze.</a:t>
                      </a:r>
                    </a:p>
                  </a:txBody>
                  <a:tcPr marL="91425" marR="91425" marT="45686" marB="4568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E6FD2"/>
                    </a:solidFill>
                  </a:tcPr>
                </a:tc>
              </a:tr>
              <a:tr h="531802">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it-IT" altLang="it-IT" sz="1400" b="0" i="0" u="sng" strike="noStrike" cap="none" normalizeH="0" baseline="0" dirty="0" smtClean="0">
                          <a:ln>
                            <a:noFill/>
                          </a:ln>
                          <a:solidFill>
                            <a:srgbClr val="FFFFFF"/>
                          </a:solidFill>
                          <a:effectLst/>
                          <a:latin typeface="Corbel" panose="020B0503020204020204" pitchFamily="34" charset="0"/>
                          <a:ea typeface="MS PGothic" panose="020B0600070205080204" pitchFamily="34" charset="-128"/>
                        </a:rPr>
                        <a:t>Principale beneficiario</a:t>
                      </a:r>
                    </a:p>
                  </a:txBody>
                  <a:tcPr marL="91425" marR="91425" marT="45686" marB="4568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E6FD2"/>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lang="it-IT" sz="1400" dirty="0" smtClean="0">
                          <a:solidFill>
                            <a:schemeClr val="bg1"/>
                          </a:solidFill>
                        </a:rPr>
                        <a:t>Comune</a:t>
                      </a:r>
                      <a:r>
                        <a:rPr lang="it-IT" sz="1400" baseline="0" dirty="0" smtClean="0">
                          <a:solidFill>
                            <a:schemeClr val="bg1"/>
                          </a:solidFill>
                        </a:rPr>
                        <a:t> di Perugia</a:t>
                      </a:r>
                      <a:endParaRPr kumimoji="0" lang="it-IT" altLang="it-IT" sz="1400" b="1" i="0" u="none" strike="noStrike" cap="none" normalizeH="0" baseline="0" dirty="0" smtClean="0">
                        <a:ln>
                          <a:noFill/>
                        </a:ln>
                        <a:solidFill>
                          <a:schemeClr val="bg1"/>
                        </a:solidFill>
                        <a:effectLst/>
                        <a:latin typeface="Calibri" panose="020F0502020204030204" pitchFamily="34" charset="0"/>
                        <a:ea typeface="MS PGothic" panose="020B0600070205080204" pitchFamily="34" charset="-128"/>
                      </a:endParaRPr>
                    </a:p>
                  </a:txBody>
                  <a:tcPr marL="91425" marR="91425" marT="45686" marB="4568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E6FD2"/>
                    </a:solidFill>
                  </a:tcPr>
                </a:tc>
              </a:tr>
              <a:tr h="912282">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it-IT" altLang="it-IT" sz="1400" b="0" i="0" u="sng" strike="noStrike" cap="none" normalizeH="0" baseline="0" dirty="0" smtClean="0">
                          <a:ln>
                            <a:noFill/>
                          </a:ln>
                          <a:solidFill>
                            <a:srgbClr val="FFFFFF"/>
                          </a:solidFill>
                          <a:effectLst/>
                          <a:latin typeface="Corbel" panose="020B0503020204020204" pitchFamily="34" charset="0"/>
                          <a:ea typeface="MS PGothic" panose="020B0600070205080204" pitchFamily="34" charset="-128"/>
                        </a:rPr>
                        <a:t>Consorzio </a:t>
                      </a:r>
                    </a:p>
                  </a:txBody>
                  <a:tcPr marL="91425" marR="91425" marT="45686" marB="4568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E6FD2"/>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it-IT" altLang="it-IT" sz="1400" b="0" i="0" u="none" strike="noStrike" cap="none" normalizeH="0" baseline="0" dirty="0" smtClean="0">
                          <a:ln>
                            <a:noFill/>
                          </a:ln>
                          <a:solidFill>
                            <a:schemeClr val="bg1"/>
                          </a:solidFill>
                          <a:effectLst/>
                          <a:latin typeface="Calibri" panose="020F0502020204030204" pitchFamily="34" charset="0"/>
                          <a:ea typeface="MS PGothic" panose="020B0600070205080204" pitchFamily="34" charset="-128"/>
                        </a:rPr>
                        <a:t>Regione Umbria, Università di Perugia (CIRIAF) ed i Comuni di </a:t>
                      </a:r>
                      <a:r>
                        <a:rPr kumimoji="0" lang="it-IT" altLang="it-IT" sz="1400" b="0" i="0" u="none" strike="noStrike" cap="none" normalizeH="0" baseline="0" dirty="0" err="1" smtClean="0">
                          <a:ln>
                            <a:noFill/>
                          </a:ln>
                          <a:solidFill>
                            <a:schemeClr val="bg1"/>
                          </a:solidFill>
                          <a:effectLst/>
                          <a:latin typeface="Calibri" panose="020F0502020204030204" pitchFamily="34" charset="0"/>
                          <a:ea typeface="MS PGothic" panose="020B0600070205080204" pitchFamily="34" charset="-128"/>
                        </a:rPr>
                        <a:t>Marsciano</a:t>
                      </a:r>
                      <a:r>
                        <a:rPr kumimoji="0" lang="it-IT" altLang="it-IT" sz="1400" b="0" i="0" u="none" strike="noStrike" cap="none" normalizeH="0" baseline="0" dirty="0" smtClean="0">
                          <a:ln>
                            <a:noFill/>
                          </a:ln>
                          <a:solidFill>
                            <a:schemeClr val="bg1"/>
                          </a:solidFill>
                          <a:effectLst/>
                          <a:latin typeface="Calibri" panose="020F0502020204030204" pitchFamily="34" charset="0"/>
                          <a:ea typeface="MS PGothic" panose="020B0600070205080204" pitchFamily="34" charset="-128"/>
                        </a:rPr>
                        <a:t>, </a:t>
                      </a:r>
                      <a:r>
                        <a:rPr kumimoji="0" lang="it-IT" altLang="it-IT" sz="1400" b="0" i="0" u="none" strike="noStrike" cap="none" normalizeH="0" baseline="0" dirty="0" err="1" smtClean="0">
                          <a:ln>
                            <a:noFill/>
                          </a:ln>
                          <a:solidFill>
                            <a:schemeClr val="bg1"/>
                          </a:solidFill>
                          <a:effectLst/>
                          <a:latin typeface="Calibri" panose="020F0502020204030204" pitchFamily="34" charset="0"/>
                          <a:ea typeface="MS PGothic" panose="020B0600070205080204" pitchFamily="34" charset="-128"/>
                        </a:rPr>
                        <a:t>Umbertide</a:t>
                      </a:r>
                      <a:r>
                        <a:rPr kumimoji="0" lang="it-IT" altLang="it-IT" sz="1400" b="0" i="0" u="none" strike="noStrike" cap="none" normalizeH="0" baseline="0" dirty="0" smtClean="0">
                          <a:ln>
                            <a:noFill/>
                          </a:ln>
                          <a:solidFill>
                            <a:schemeClr val="bg1"/>
                          </a:solidFill>
                          <a:effectLst/>
                          <a:latin typeface="Calibri" panose="020F0502020204030204" pitchFamily="34" charset="0"/>
                          <a:ea typeface="MS PGothic" panose="020B0600070205080204" pitchFamily="34" charset="-128"/>
                        </a:rPr>
                        <a:t> e Lisciano </a:t>
                      </a:r>
                      <a:r>
                        <a:rPr kumimoji="0" lang="it-IT" altLang="it-IT" sz="1400" b="0" i="0" u="none" strike="noStrike" cap="none" normalizeH="0" baseline="0" dirty="0" err="1" smtClean="0">
                          <a:ln>
                            <a:noFill/>
                          </a:ln>
                          <a:solidFill>
                            <a:schemeClr val="bg1"/>
                          </a:solidFill>
                          <a:effectLst/>
                          <a:latin typeface="Calibri" panose="020F0502020204030204" pitchFamily="34" charset="0"/>
                          <a:ea typeface="MS PGothic" panose="020B0600070205080204" pitchFamily="34" charset="-128"/>
                        </a:rPr>
                        <a:t>Niccone</a:t>
                      </a:r>
                      <a:r>
                        <a:rPr kumimoji="0" lang="it-IT" altLang="it-IT" sz="1400" b="0" i="0" u="none" strike="noStrike" cap="none" normalizeH="0" baseline="0" dirty="0" smtClean="0">
                          <a:ln>
                            <a:noFill/>
                          </a:ln>
                          <a:solidFill>
                            <a:schemeClr val="bg1"/>
                          </a:solidFill>
                          <a:effectLst/>
                          <a:latin typeface="Calibri" panose="020F0502020204030204" pitchFamily="34" charset="0"/>
                          <a:ea typeface="MS PGothic" panose="020B0600070205080204" pitchFamily="34" charset="-128"/>
                        </a:rPr>
                        <a:t>. </a:t>
                      </a:r>
                    </a:p>
                  </a:txBody>
                  <a:tcPr marL="91425" marR="91425" marT="45686" marB="4568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E6FD2"/>
                    </a:solidFill>
                  </a:tcPr>
                </a:tc>
              </a:tr>
              <a:tr h="343752">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it-IT" altLang="it-IT" sz="1400" b="0" i="0" u="sng" strike="noStrike" cap="none" normalizeH="0" baseline="0" dirty="0" smtClean="0">
                          <a:ln>
                            <a:noFill/>
                          </a:ln>
                          <a:solidFill>
                            <a:srgbClr val="FFFFFF"/>
                          </a:solidFill>
                          <a:effectLst/>
                          <a:latin typeface="Corbel" panose="020B0503020204020204" pitchFamily="34" charset="0"/>
                          <a:ea typeface="MS PGothic" panose="020B0600070205080204" pitchFamily="34" charset="-128"/>
                        </a:rPr>
                        <a:t>Contributo UE</a:t>
                      </a:r>
                    </a:p>
                  </a:txBody>
                  <a:tcPr marL="91425" marR="91425" marT="45686" marB="4568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E6FD2"/>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it-IT" altLang="it-IT" sz="1400" b="0" i="0" u="none" strike="noStrike" cap="none" normalizeH="0" baseline="0" dirty="0" smtClean="0">
                          <a:ln>
                            <a:noFill/>
                          </a:ln>
                          <a:solidFill>
                            <a:schemeClr val="bg1"/>
                          </a:solidFill>
                          <a:effectLst/>
                          <a:latin typeface="Calibri" panose="020F0502020204030204" pitchFamily="34" charset="0"/>
                          <a:ea typeface="MS PGothic" panose="020B0600070205080204" pitchFamily="34" charset="-128"/>
                        </a:rPr>
                        <a:t>368.967 Euro su un totale 919.266 Euro (circa 50% finanziato)</a:t>
                      </a:r>
                    </a:p>
                  </a:txBody>
                  <a:tcPr marL="91425" marR="91425" marT="45686" marB="4568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E6FD2"/>
                    </a:solidFill>
                  </a:tcPr>
                </a:tc>
              </a:tr>
              <a:tr h="495327">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it-IT" altLang="it-IT" sz="1400" b="0" i="0" u="sng" strike="noStrike" cap="none" normalizeH="0" baseline="0" dirty="0" smtClean="0">
                          <a:ln>
                            <a:noFill/>
                          </a:ln>
                          <a:solidFill>
                            <a:srgbClr val="FFFFFF"/>
                          </a:solidFill>
                          <a:effectLst/>
                          <a:latin typeface="Corbel" panose="020B0503020204020204" pitchFamily="34" charset="0"/>
                          <a:ea typeface="MS PGothic" panose="020B0600070205080204" pitchFamily="34" charset="-128"/>
                        </a:rPr>
                        <a:t>Durata del progetto </a:t>
                      </a:r>
                    </a:p>
                  </a:txBody>
                  <a:tcPr marL="91425" marR="91425" marT="45686" marB="4568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E6FD2"/>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it-IT" altLang="it-IT" sz="1400" b="0" i="0" u="none" strike="noStrike" cap="none" normalizeH="0" baseline="0" dirty="0" smtClean="0">
                          <a:ln>
                            <a:noFill/>
                          </a:ln>
                          <a:solidFill>
                            <a:schemeClr val="bg1"/>
                          </a:solidFill>
                          <a:effectLst/>
                          <a:latin typeface="Calibri" panose="020F0502020204030204" pitchFamily="34" charset="0"/>
                          <a:ea typeface="MS PGothic" panose="020B0600070205080204" pitchFamily="34" charset="-128"/>
                        </a:rPr>
                        <a:t>32 mesi</a:t>
                      </a:r>
                    </a:p>
                  </a:txBody>
                  <a:tcPr marL="91425" marR="91425" marT="45686" marB="4568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E6FD2"/>
                    </a:solidFill>
                  </a:tcPr>
                </a:tc>
              </a:tr>
            </a:tbl>
          </a:graphicData>
        </a:graphic>
      </p:graphicFrame>
      <p:pic>
        <p:nvPicPr>
          <p:cNvPr id="65563" name="Picture 6"/>
          <p:cNvPicPr>
            <a:picLocks noChangeAspect="1" noChangeArrowheads="1"/>
          </p:cNvPicPr>
          <p:nvPr/>
        </p:nvPicPr>
        <p:blipFill>
          <a:blip r:embed="rId2"/>
          <a:srcRect/>
          <a:stretch>
            <a:fillRect/>
          </a:stretch>
        </p:blipFill>
        <p:spPr bwMode="auto">
          <a:xfrm>
            <a:off x="8072438" y="0"/>
            <a:ext cx="1071562" cy="1071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olo 1"/>
          <p:cNvSpPr>
            <a:spLocks noGrp="1"/>
          </p:cNvSpPr>
          <p:nvPr>
            <p:ph type="ctrTitle"/>
          </p:nvPr>
        </p:nvSpPr>
        <p:spPr>
          <a:xfrm>
            <a:off x="714375" y="3209925"/>
            <a:ext cx="7715250" cy="790575"/>
          </a:xfrm>
        </p:spPr>
        <p:txBody>
          <a:bodyPr/>
          <a:lstStyle/>
          <a:p>
            <a:pPr algn="ctr"/>
            <a:r>
              <a:rPr lang="en-GB" smtClean="0">
                <a:solidFill>
                  <a:srgbClr val="00B0F0"/>
                </a:solidFill>
                <a:latin typeface="Calibri" pitchFamily="34" charset="0"/>
              </a:rPr>
              <a:t>Cenni di europrogettazione</a:t>
            </a:r>
          </a:p>
        </p:txBody>
      </p:sp>
      <p:pic>
        <p:nvPicPr>
          <p:cNvPr id="66563" name="Picture 6"/>
          <p:cNvPicPr>
            <a:picLocks noChangeAspect="1" noChangeArrowheads="1"/>
          </p:cNvPicPr>
          <p:nvPr/>
        </p:nvPicPr>
        <p:blipFill>
          <a:blip r:embed="rId2"/>
          <a:srcRect/>
          <a:stretch>
            <a:fillRect/>
          </a:stretch>
        </p:blipFill>
        <p:spPr bwMode="auto">
          <a:xfrm>
            <a:off x="8072438" y="0"/>
            <a:ext cx="1071562" cy="1071563"/>
          </a:xfrm>
          <a:prstGeom prst="rect">
            <a:avLst/>
          </a:prstGeom>
          <a:noFill/>
          <a:ln w="9525">
            <a:noFill/>
            <a:miter lim="800000"/>
            <a:headEnd/>
            <a:tailEnd/>
          </a:ln>
        </p:spPr>
      </p:pic>
      <p:grpSp>
        <p:nvGrpSpPr>
          <p:cNvPr id="66564" name="Gruppo 2"/>
          <p:cNvGrpSpPr>
            <a:grpSpLocks/>
          </p:cNvGrpSpPr>
          <p:nvPr/>
        </p:nvGrpSpPr>
        <p:grpSpPr bwMode="auto">
          <a:xfrm>
            <a:off x="3571875" y="214313"/>
            <a:ext cx="2143125" cy="1071562"/>
            <a:chOff x="3571868" y="214290"/>
            <a:chExt cx="2143140" cy="1071570"/>
          </a:xfrm>
        </p:grpSpPr>
        <p:sp>
          <p:nvSpPr>
            <p:cNvPr id="66565" name="Rettangolo 3"/>
            <p:cNvSpPr>
              <a:spLocks noChangeArrowheads="1"/>
            </p:cNvSpPr>
            <p:nvPr/>
          </p:nvSpPr>
          <p:spPr bwMode="auto">
            <a:xfrm>
              <a:off x="3571868" y="214290"/>
              <a:ext cx="2143140" cy="785818"/>
            </a:xfrm>
            <a:prstGeom prst="rect">
              <a:avLst/>
            </a:prstGeom>
            <a:solidFill>
              <a:schemeClr val="bg1"/>
            </a:solidFill>
            <a:ln w="9525">
              <a:noFill/>
              <a:miter lim="800000"/>
              <a:headEnd/>
              <a:tailEnd/>
            </a:ln>
          </p:spPr>
          <p:txBody>
            <a:bodyPr anchor="ctr"/>
            <a:lstStyle/>
            <a:p>
              <a:pPr marL="3175"/>
              <a:endParaRPr lang="en-US"/>
            </a:p>
          </p:txBody>
        </p:sp>
        <p:sp>
          <p:nvSpPr>
            <p:cNvPr id="66566" name="Rettangolo 4"/>
            <p:cNvSpPr>
              <a:spLocks noChangeArrowheads="1"/>
            </p:cNvSpPr>
            <p:nvPr/>
          </p:nvSpPr>
          <p:spPr bwMode="auto">
            <a:xfrm>
              <a:off x="4143372" y="1000108"/>
              <a:ext cx="857256" cy="285752"/>
            </a:xfrm>
            <a:prstGeom prst="rect">
              <a:avLst/>
            </a:prstGeom>
            <a:solidFill>
              <a:srgbClr val="0F5494"/>
            </a:solidFill>
            <a:ln w="9525">
              <a:noFill/>
              <a:miter lim="800000"/>
              <a:headEnd/>
              <a:tailEnd/>
            </a:ln>
          </p:spPr>
          <p:txBody>
            <a:bodyPr anchor="ctr"/>
            <a:lstStyle/>
            <a:p>
              <a:pPr marL="3175"/>
              <a:endParaRPr lang="en-US"/>
            </a:p>
          </p:txBody>
        </p:sp>
      </p:gr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asellaDiTesto 3"/>
          <p:cNvSpPr txBox="1">
            <a:spLocks noChangeArrowheads="1"/>
          </p:cNvSpPr>
          <p:nvPr/>
        </p:nvSpPr>
        <p:spPr bwMode="auto">
          <a:xfrm>
            <a:off x="285750" y="1285875"/>
            <a:ext cx="8572500" cy="5016500"/>
          </a:xfrm>
          <a:prstGeom prst="rect">
            <a:avLst/>
          </a:prstGeom>
          <a:noFill/>
          <a:ln w="9525">
            <a:noFill/>
            <a:miter lim="800000"/>
            <a:headEnd/>
            <a:tailEnd/>
          </a:ln>
        </p:spPr>
        <p:txBody>
          <a:bodyPr>
            <a:spAutoFit/>
          </a:bodyPr>
          <a:lstStyle/>
          <a:p>
            <a:pPr algn="just">
              <a:lnSpc>
                <a:spcPct val="150000"/>
              </a:lnSpc>
            </a:pPr>
            <a:r>
              <a:rPr lang="en-US" sz="1600" i="1" u="sng">
                <a:solidFill>
                  <a:schemeClr val="tx1"/>
                </a:solidFill>
                <a:latin typeface="Calibri" pitchFamily="34" charset="0"/>
              </a:rPr>
              <a:t>Definizione</a:t>
            </a:r>
            <a:r>
              <a:rPr lang="en-US" sz="1600">
                <a:solidFill>
                  <a:schemeClr val="tx1"/>
                </a:solidFill>
                <a:latin typeface="Calibri" pitchFamily="34" charset="0"/>
              </a:rPr>
              <a:t>: un grant é una </a:t>
            </a:r>
            <a:r>
              <a:rPr lang="en-US" sz="1600" u="sng">
                <a:solidFill>
                  <a:schemeClr val="tx1"/>
                </a:solidFill>
                <a:latin typeface="Calibri" pitchFamily="34" charset="0"/>
              </a:rPr>
              <a:t>contribuzione finanziaria </a:t>
            </a:r>
            <a:r>
              <a:rPr lang="en-US" sz="1600">
                <a:solidFill>
                  <a:schemeClr val="tx1"/>
                </a:solidFill>
                <a:latin typeface="Calibri" pitchFamily="34" charset="0"/>
              </a:rPr>
              <a:t>– sotto forma di donazione – al fine di </a:t>
            </a:r>
            <a:r>
              <a:rPr lang="en-US" sz="1600" b="1" i="1" u="sng">
                <a:solidFill>
                  <a:schemeClr val="tx1"/>
                </a:solidFill>
                <a:latin typeface="Calibri" pitchFamily="34" charset="0"/>
              </a:rPr>
              <a:t>co-</a:t>
            </a:r>
            <a:r>
              <a:rPr lang="en-US" sz="1600" b="1" u="sng">
                <a:solidFill>
                  <a:schemeClr val="tx1"/>
                </a:solidFill>
                <a:latin typeface="Calibri" pitchFamily="34" charset="0"/>
              </a:rPr>
              <a:t>finanziare</a:t>
            </a:r>
            <a:r>
              <a:rPr lang="en-US" sz="1600">
                <a:solidFill>
                  <a:schemeClr val="tx1"/>
                </a:solidFill>
                <a:latin typeface="Calibri" pitchFamily="34" charset="0"/>
              </a:rPr>
              <a:t>  un progetto relativo ad una particolare programma europeo.</a:t>
            </a:r>
          </a:p>
          <a:p>
            <a:pPr algn="just"/>
            <a:endParaRPr lang="en-US" sz="1600">
              <a:solidFill>
                <a:schemeClr val="tx1"/>
              </a:solidFill>
              <a:latin typeface="Calibri" pitchFamily="34" charset="0"/>
            </a:endParaRPr>
          </a:p>
          <a:p>
            <a:pPr algn="just">
              <a:lnSpc>
                <a:spcPct val="150000"/>
              </a:lnSpc>
            </a:pPr>
            <a:r>
              <a:rPr lang="en-US" sz="1600" b="1">
                <a:solidFill>
                  <a:schemeClr val="tx1"/>
                </a:solidFill>
                <a:latin typeface="Calibri" pitchFamily="34" charset="0"/>
              </a:rPr>
              <a:t>Principi:</a:t>
            </a:r>
          </a:p>
          <a:p>
            <a:pPr algn="just"/>
            <a:endParaRPr lang="en-US" sz="1600">
              <a:solidFill>
                <a:schemeClr val="tx1"/>
              </a:solidFill>
              <a:latin typeface="Calibri" pitchFamily="34" charset="0"/>
            </a:endParaRPr>
          </a:p>
          <a:p>
            <a:pPr algn="just">
              <a:lnSpc>
                <a:spcPct val="150000"/>
              </a:lnSpc>
              <a:buFont typeface="Arial" charset="0"/>
              <a:buChar char="•"/>
            </a:pPr>
            <a:r>
              <a:rPr lang="en-US" sz="1600">
                <a:solidFill>
                  <a:schemeClr val="tx1"/>
                </a:solidFill>
                <a:latin typeface="Calibri" pitchFamily="34" charset="0"/>
              </a:rPr>
              <a:t> </a:t>
            </a:r>
            <a:r>
              <a:rPr lang="en-US" sz="1600" u="sng">
                <a:solidFill>
                  <a:schemeClr val="tx1"/>
                </a:solidFill>
                <a:latin typeface="Calibri" pitchFamily="34" charset="0"/>
              </a:rPr>
              <a:t>Non profit</a:t>
            </a:r>
            <a:r>
              <a:rPr lang="en-US" sz="1600">
                <a:solidFill>
                  <a:schemeClr val="tx1"/>
                </a:solidFill>
                <a:latin typeface="Calibri" pitchFamily="34" charset="0"/>
              </a:rPr>
              <a:t>: l’ammontare finanziato deve servire solo ed unicamente a coprire costi correlati al progetto (</a:t>
            </a:r>
            <a:r>
              <a:rPr lang="en-US" sz="1600" b="1" u="sng">
                <a:solidFill>
                  <a:schemeClr val="tx1"/>
                </a:solidFill>
                <a:latin typeface="Calibri" pitchFamily="34" charset="0"/>
              </a:rPr>
              <a:t>costi eleggibili</a:t>
            </a:r>
            <a:r>
              <a:rPr lang="en-US" sz="1600">
                <a:solidFill>
                  <a:schemeClr val="tx1"/>
                </a:solidFill>
                <a:latin typeface="Calibri" pitchFamily="34" charset="0"/>
              </a:rPr>
              <a:t>)</a:t>
            </a:r>
            <a:endParaRPr lang="it-IT" sz="1600">
              <a:solidFill>
                <a:schemeClr val="tx1"/>
              </a:solidFill>
              <a:latin typeface="Calibri" pitchFamily="34" charset="0"/>
            </a:endParaRPr>
          </a:p>
          <a:p>
            <a:pPr algn="just">
              <a:lnSpc>
                <a:spcPct val="150000"/>
              </a:lnSpc>
              <a:buFont typeface="Arial" charset="0"/>
              <a:buChar char="•"/>
            </a:pPr>
            <a:r>
              <a:rPr lang="it-IT" sz="1600">
                <a:solidFill>
                  <a:schemeClr val="tx1"/>
                </a:solidFill>
                <a:latin typeface="Calibri" pitchFamily="34" charset="0"/>
              </a:rPr>
              <a:t> </a:t>
            </a:r>
            <a:r>
              <a:rPr lang="it-IT" sz="1600" u="sng">
                <a:solidFill>
                  <a:schemeClr val="tx1"/>
                </a:solidFill>
                <a:latin typeface="Calibri" pitchFamily="34" charset="0"/>
              </a:rPr>
              <a:t>Trasparenza</a:t>
            </a:r>
            <a:r>
              <a:rPr lang="it-IT" sz="1600">
                <a:solidFill>
                  <a:schemeClr val="tx1"/>
                </a:solidFill>
                <a:latin typeface="Calibri" pitchFamily="34" charset="0"/>
              </a:rPr>
              <a:t>: gli inviti a presentare proposte devono essere pubblici, cosi come i beneficiari finali</a:t>
            </a:r>
          </a:p>
          <a:p>
            <a:pPr algn="just">
              <a:lnSpc>
                <a:spcPct val="150000"/>
              </a:lnSpc>
              <a:buFont typeface="Arial" charset="0"/>
              <a:buChar char="•"/>
            </a:pPr>
            <a:r>
              <a:rPr lang="it-IT" sz="1600">
                <a:solidFill>
                  <a:schemeClr val="tx1"/>
                </a:solidFill>
                <a:latin typeface="Calibri" pitchFamily="34" charset="0"/>
              </a:rPr>
              <a:t> </a:t>
            </a:r>
            <a:r>
              <a:rPr lang="it-IT" sz="1600" u="sng">
                <a:solidFill>
                  <a:schemeClr val="tx1"/>
                </a:solidFill>
                <a:latin typeface="Calibri" pitchFamily="34" charset="0"/>
              </a:rPr>
              <a:t>Parità di trattamento</a:t>
            </a:r>
          </a:p>
          <a:p>
            <a:pPr algn="just">
              <a:lnSpc>
                <a:spcPct val="150000"/>
              </a:lnSpc>
              <a:buFont typeface="Arial" charset="0"/>
              <a:buChar char="•"/>
            </a:pPr>
            <a:r>
              <a:rPr lang="it-IT" sz="1600">
                <a:solidFill>
                  <a:schemeClr val="tx1"/>
                </a:solidFill>
                <a:latin typeface="Calibri" pitchFamily="34" charset="0"/>
              </a:rPr>
              <a:t> </a:t>
            </a:r>
            <a:r>
              <a:rPr lang="it-IT" sz="1600" u="sng">
                <a:solidFill>
                  <a:schemeClr val="tx1"/>
                </a:solidFill>
                <a:latin typeface="Calibri" pitchFamily="34" charset="0"/>
              </a:rPr>
              <a:t>Divieto di cumulo</a:t>
            </a:r>
            <a:r>
              <a:rPr lang="it-IT" sz="1600">
                <a:solidFill>
                  <a:schemeClr val="tx1"/>
                </a:solidFill>
                <a:latin typeface="Calibri" pitchFamily="34" charset="0"/>
              </a:rPr>
              <a:t>: non si finanziano azioni già finanziate</a:t>
            </a:r>
          </a:p>
          <a:p>
            <a:pPr algn="just">
              <a:lnSpc>
                <a:spcPct val="150000"/>
              </a:lnSpc>
              <a:buFont typeface="Arial" charset="0"/>
              <a:buChar char="•"/>
            </a:pPr>
            <a:r>
              <a:rPr lang="it-IT" sz="1600">
                <a:solidFill>
                  <a:schemeClr val="tx1"/>
                </a:solidFill>
                <a:latin typeface="Calibri" pitchFamily="34" charset="0"/>
              </a:rPr>
              <a:t> </a:t>
            </a:r>
            <a:r>
              <a:rPr lang="it-IT" sz="1600" u="sng">
                <a:solidFill>
                  <a:schemeClr val="tx1"/>
                </a:solidFill>
                <a:latin typeface="Calibri" pitchFamily="34" charset="0"/>
              </a:rPr>
              <a:t>Divieto di retroattività</a:t>
            </a:r>
            <a:r>
              <a:rPr lang="it-IT" sz="1600">
                <a:solidFill>
                  <a:schemeClr val="tx1"/>
                </a:solidFill>
                <a:latin typeface="Calibri" pitchFamily="34" charset="0"/>
              </a:rPr>
              <a:t>: non si finanziano azioni già concluse</a:t>
            </a:r>
          </a:p>
          <a:p>
            <a:pPr algn="just">
              <a:lnSpc>
                <a:spcPct val="150000"/>
              </a:lnSpc>
              <a:buFont typeface="Arial" charset="0"/>
              <a:buChar char="•"/>
            </a:pPr>
            <a:r>
              <a:rPr lang="it-IT" sz="1600">
                <a:solidFill>
                  <a:schemeClr val="tx1"/>
                </a:solidFill>
                <a:latin typeface="Calibri" pitchFamily="34" charset="0"/>
              </a:rPr>
              <a:t> </a:t>
            </a:r>
            <a:r>
              <a:rPr lang="it-IT" sz="1600" u="sng">
                <a:solidFill>
                  <a:schemeClr val="tx1"/>
                </a:solidFill>
                <a:latin typeface="Calibri" pitchFamily="34" charset="0"/>
              </a:rPr>
              <a:t>Cofinanziamento</a:t>
            </a:r>
            <a:r>
              <a:rPr lang="it-IT" sz="1600">
                <a:solidFill>
                  <a:schemeClr val="tx1"/>
                </a:solidFill>
                <a:latin typeface="Calibri" pitchFamily="34" charset="0"/>
              </a:rPr>
              <a:t>: una parte dei costi dell’azione deve essere a carico del beneficiario o pagata con contributi diversi da quello comunitario</a:t>
            </a:r>
          </a:p>
          <a:p>
            <a:pPr algn="just">
              <a:lnSpc>
                <a:spcPct val="150000"/>
              </a:lnSpc>
              <a:buFont typeface="Arial" charset="0"/>
              <a:buChar char="•"/>
            </a:pPr>
            <a:r>
              <a:rPr lang="it-IT" sz="1600">
                <a:solidFill>
                  <a:schemeClr val="tx1"/>
                </a:solidFill>
                <a:latin typeface="Calibri" pitchFamily="34" charset="0"/>
              </a:rPr>
              <a:t> </a:t>
            </a:r>
            <a:r>
              <a:rPr lang="it-IT" sz="1600" u="sng">
                <a:solidFill>
                  <a:schemeClr val="tx1"/>
                </a:solidFill>
                <a:latin typeface="Calibri" pitchFamily="34" charset="0"/>
              </a:rPr>
              <a:t>Carattere transfrontaliero del progetto</a:t>
            </a:r>
            <a:endParaRPr lang="en-US" sz="1600" u="sng">
              <a:solidFill>
                <a:schemeClr val="tx1"/>
              </a:solidFill>
              <a:latin typeface="Calibri" pitchFamily="34" charset="0"/>
            </a:endParaRPr>
          </a:p>
        </p:txBody>
      </p:sp>
      <p:grpSp>
        <p:nvGrpSpPr>
          <p:cNvPr id="67587" name="Gruppo 9"/>
          <p:cNvGrpSpPr>
            <a:grpSpLocks/>
          </p:cNvGrpSpPr>
          <p:nvPr/>
        </p:nvGrpSpPr>
        <p:grpSpPr bwMode="auto">
          <a:xfrm>
            <a:off x="3714750" y="0"/>
            <a:ext cx="1928813" cy="1357313"/>
            <a:chOff x="3714744" y="-24"/>
            <a:chExt cx="1928826" cy="1357322"/>
          </a:xfrm>
        </p:grpSpPr>
        <p:sp>
          <p:nvSpPr>
            <p:cNvPr id="67591" name="Rettangolo 10"/>
            <p:cNvSpPr>
              <a:spLocks noChangeArrowheads="1"/>
            </p:cNvSpPr>
            <p:nvPr/>
          </p:nvSpPr>
          <p:spPr bwMode="auto">
            <a:xfrm>
              <a:off x="3714744" y="-24"/>
              <a:ext cx="1928826" cy="1000132"/>
            </a:xfrm>
            <a:prstGeom prst="rect">
              <a:avLst/>
            </a:prstGeom>
            <a:solidFill>
              <a:srgbClr val="0F5494"/>
            </a:solidFill>
            <a:ln w="9525">
              <a:noFill/>
              <a:miter lim="800000"/>
              <a:headEnd/>
              <a:tailEnd/>
            </a:ln>
          </p:spPr>
          <p:txBody>
            <a:bodyPr anchor="ctr"/>
            <a:lstStyle/>
            <a:p>
              <a:pPr marL="3175"/>
              <a:endParaRPr lang="en-US"/>
            </a:p>
          </p:txBody>
        </p:sp>
        <p:sp>
          <p:nvSpPr>
            <p:cNvPr id="67592" name="Rettangolo 11"/>
            <p:cNvSpPr>
              <a:spLocks noChangeArrowheads="1"/>
            </p:cNvSpPr>
            <p:nvPr/>
          </p:nvSpPr>
          <p:spPr bwMode="auto">
            <a:xfrm>
              <a:off x="4143372" y="1000108"/>
              <a:ext cx="1000132" cy="357190"/>
            </a:xfrm>
            <a:prstGeom prst="rect">
              <a:avLst/>
            </a:prstGeom>
            <a:solidFill>
              <a:schemeClr val="bg1"/>
            </a:solidFill>
            <a:ln w="9525">
              <a:noFill/>
              <a:miter lim="800000"/>
              <a:headEnd/>
              <a:tailEnd/>
            </a:ln>
          </p:spPr>
          <p:txBody>
            <a:bodyPr anchor="ctr"/>
            <a:lstStyle/>
            <a:p>
              <a:pPr marL="3175"/>
              <a:endParaRPr lang="en-US"/>
            </a:p>
          </p:txBody>
        </p:sp>
      </p:grpSp>
      <p:sp>
        <p:nvSpPr>
          <p:cNvPr id="7" name="CasellaDiTesto 6"/>
          <p:cNvSpPr txBox="1"/>
          <p:nvPr/>
        </p:nvSpPr>
        <p:spPr>
          <a:xfrm>
            <a:off x="214313" y="201613"/>
            <a:ext cx="8643937" cy="584200"/>
          </a:xfrm>
          <a:prstGeom prst="rect">
            <a:avLst/>
          </a:prstGeom>
          <a:noFill/>
        </p:spPr>
        <p:txBody>
          <a:bodyPr>
            <a:spAutoFit/>
          </a:bodyPr>
          <a:lstStyle/>
          <a:p>
            <a:pPr>
              <a:defRPr/>
            </a:pPr>
            <a:r>
              <a:rPr lang="en-US" sz="3200" b="1" u="sng" dirty="0" err="1">
                <a:solidFill>
                  <a:schemeClr val="bg1"/>
                </a:solidFill>
                <a:effectLst>
                  <a:outerShdw blurRad="38100" dist="38100" dir="2700000" algn="tl">
                    <a:srgbClr val="000000">
                      <a:alpha val="43137"/>
                    </a:srgbClr>
                  </a:outerShdw>
                </a:effectLst>
                <a:latin typeface="Calibri" pitchFamily="34" charset="0"/>
              </a:rPr>
              <a:t>Cos’é</a:t>
            </a:r>
            <a:r>
              <a:rPr lang="en-US" sz="3200" b="1" u="sng" dirty="0">
                <a:solidFill>
                  <a:schemeClr val="bg1"/>
                </a:solidFill>
                <a:effectLst>
                  <a:outerShdw blurRad="38100" dist="38100" dir="2700000" algn="tl">
                    <a:srgbClr val="000000">
                      <a:alpha val="43137"/>
                    </a:srgbClr>
                  </a:outerShdw>
                </a:effectLst>
                <a:latin typeface="Calibri" pitchFamily="34" charset="0"/>
              </a:rPr>
              <a:t> un grant (o call for proposal)</a:t>
            </a:r>
          </a:p>
        </p:txBody>
      </p:sp>
      <p:sp>
        <p:nvSpPr>
          <p:cNvPr id="8" name="Segnaposto numero diapositiva 7"/>
          <p:cNvSpPr>
            <a:spLocks noGrp="1"/>
          </p:cNvSpPr>
          <p:nvPr>
            <p:ph type="sldNum" sz="quarter" idx="12"/>
          </p:nvPr>
        </p:nvSpPr>
        <p:spPr/>
        <p:txBody>
          <a:bodyPr/>
          <a:lstStyle/>
          <a:p>
            <a:pPr>
              <a:defRPr/>
            </a:pPr>
            <a:fld id="{113A4B87-F080-4E5E-96A6-98FE6C5E92F7}" type="slidenum">
              <a:rPr lang="en-GB" smtClean="0"/>
              <a:pPr>
                <a:defRPr/>
              </a:pPr>
              <a:t>64</a:t>
            </a:fld>
            <a:endParaRPr lang="en-GB"/>
          </a:p>
        </p:txBody>
      </p:sp>
      <p:pic>
        <p:nvPicPr>
          <p:cNvPr id="67590" name="Picture 6"/>
          <p:cNvPicPr>
            <a:picLocks noChangeAspect="1" noChangeArrowheads="1"/>
          </p:cNvPicPr>
          <p:nvPr/>
        </p:nvPicPr>
        <p:blipFill>
          <a:blip r:embed="rId2"/>
          <a:srcRect/>
          <a:stretch>
            <a:fillRect/>
          </a:stretch>
        </p:blipFill>
        <p:spPr bwMode="auto">
          <a:xfrm>
            <a:off x="8072438" y="0"/>
            <a:ext cx="1071562" cy="1071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2"/>
          <a:srcRect/>
          <a:stretch>
            <a:fillRect/>
          </a:stretch>
        </p:blipFill>
        <p:spPr bwMode="auto">
          <a:xfrm>
            <a:off x="500063" y="1295400"/>
            <a:ext cx="7786687" cy="5133975"/>
          </a:xfrm>
          <a:prstGeom prst="rect">
            <a:avLst/>
          </a:prstGeom>
          <a:noFill/>
          <a:ln w="9525">
            <a:noFill/>
            <a:miter lim="800000"/>
            <a:headEnd/>
            <a:tailEnd/>
          </a:ln>
        </p:spPr>
      </p:pic>
      <p:grpSp>
        <p:nvGrpSpPr>
          <p:cNvPr id="68611" name="Gruppo 3"/>
          <p:cNvGrpSpPr>
            <a:grpSpLocks/>
          </p:cNvGrpSpPr>
          <p:nvPr/>
        </p:nvGrpSpPr>
        <p:grpSpPr bwMode="auto">
          <a:xfrm>
            <a:off x="3714750" y="0"/>
            <a:ext cx="1928813" cy="1357313"/>
            <a:chOff x="3714744" y="-24"/>
            <a:chExt cx="1928826" cy="1357322"/>
          </a:xfrm>
        </p:grpSpPr>
        <p:sp>
          <p:nvSpPr>
            <p:cNvPr id="68614" name="Rettangolo 4"/>
            <p:cNvSpPr>
              <a:spLocks noChangeArrowheads="1"/>
            </p:cNvSpPr>
            <p:nvPr/>
          </p:nvSpPr>
          <p:spPr bwMode="auto">
            <a:xfrm>
              <a:off x="3714744" y="-24"/>
              <a:ext cx="1928826" cy="1000132"/>
            </a:xfrm>
            <a:prstGeom prst="rect">
              <a:avLst/>
            </a:prstGeom>
            <a:solidFill>
              <a:srgbClr val="0F5494"/>
            </a:solidFill>
            <a:ln w="9525">
              <a:noFill/>
              <a:miter lim="800000"/>
              <a:headEnd/>
              <a:tailEnd/>
            </a:ln>
          </p:spPr>
          <p:txBody>
            <a:bodyPr anchor="ctr"/>
            <a:lstStyle/>
            <a:p>
              <a:pPr marL="3175"/>
              <a:endParaRPr lang="en-US"/>
            </a:p>
          </p:txBody>
        </p:sp>
        <p:sp>
          <p:nvSpPr>
            <p:cNvPr id="68615" name="Rettangolo 5"/>
            <p:cNvSpPr>
              <a:spLocks noChangeArrowheads="1"/>
            </p:cNvSpPr>
            <p:nvPr/>
          </p:nvSpPr>
          <p:spPr bwMode="auto">
            <a:xfrm>
              <a:off x="4143372" y="1000108"/>
              <a:ext cx="1000132" cy="357190"/>
            </a:xfrm>
            <a:prstGeom prst="rect">
              <a:avLst/>
            </a:prstGeom>
            <a:solidFill>
              <a:schemeClr val="bg1"/>
            </a:solidFill>
            <a:ln w="9525">
              <a:noFill/>
              <a:miter lim="800000"/>
              <a:headEnd/>
              <a:tailEnd/>
            </a:ln>
          </p:spPr>
          <p:txBody>
            <a:bodyPr anchor="ctr"/>
            <a:lstStyle/>
            <a:p>
              <a:pPr marL="3175"/>
              <a:endParaRPr lang="en-US"/>
            </a:p>
          </p:txBody>
        </p:sp>
      </p:grpSp>
      <p:sp>
        <p:nvSpPr>
          <p:cNvPr id="2" name="CasellaDiTesto 1"/>
          <p:cNvSpPr txBox="1"/>
          <p:nvPr/>
        </p:nvSpPr>
        <p:spPr>
          <a:xfrm>
            <a:off x="214313" y="201613"/>
            <a:ext cx="8643937" cy="584200"/>
          </a:xfrm>
          <a:prstGeom prst="rect">
            <a:avLst/>
          </a:prstGeom>
          <a:noFill/>
        </p:spPr>
        <p:txBody>
          <a:bodyPr>
            <a:spAutoFit/>
          </a:bodyPr>
          <a:lstStyle/>
          <a:p>
            <a:pPr>
              <a:defRPr/>
            </a:pPr>
            <a:r>
              <a:rPr lang="en-US" sz="3200" b="1" u="sng" dirty="0">
                <a:solidFill>
                  <a:schemeClr val="bg1"/>
                </a:solidFill>
                <a:effectLst>
                  <a:outerShdw blurRad="38100" dist="38100" dir="2700000" algn="tl">
                    <a:srgbClr val="000000">
                      <a:alpha val="43137"/>
                    </a:srgbClr>
                  </a:outerShdw>
                </a:effectLst>
                <a:latin typeface="Calibri" pitchFamily="34" charset="0"/>
              </a:rPr>
              <a:t>Il </a:t>
            </a:r>
            <a:r>
              <a:rPr lang="en-US" sz="3200" b="1" u="sng" dirty="0" err="1">
                <a:solidFill>
                  <a:schemeClr val="bg1"/>
                </a:solidFill>
                <a:effectLst>
                  <a:outerShdw blurRad="38100" dist="38100" dir="2700000" algn="tl">
                    <a:srgbClr val="000000">
                      <a:alpha val="43137"/>
                    </a:srgbClr>
                  </a:outerShdw>
                </a:effectLst>
                <a:latin typeface="Calibri" pitchFamily="34" charset="0"/>
              </a:rPr>
              <a:t>ciclo</a:t>
            </a:r>
            <a:r>
              <a:rPr lang="en-US" sz="3200" b="1" u="sng" dirty="0">
                <a:solidFill>
                  <a:schemeClr val="bg1"/>
                </a:solidFill>
                <a:effectLst>
                  <a:outerShdw blurRad="38100" dist="38100" dir="2700000" algn="tl">
                    <a:srgbClr val="000000">
                      <a:alpha val="43137"/>
                    </a:srgbClr>
                  </a:outerShdw>
                </a:effectLst>
                <a:latin typeface="Calibri" pitchFamily="34" charset="0"/>
              </a:rPr>
              <a:t> </a:t>
            </a:r>
            <a:r>
              <a:rPr lang="en-US" sz="3200" b="1" u="sng" dirty="0" err="1">
                <a:solidFill>
                  <a:schemeClr val="bg1"/>
                </a:solidFill>
                <a:effectLst>
                  <a:outerShdw blurRad="38100" dist="38100" dir="2700000" algn="tl">
                    <a:srgbClr val="000000">
                      <a:alpha val="43137"/>
                    </a:srgbClr>
                  </a:outerShdw>
                </a:effectLst>
                <a:latin typeface="Calibri" pitchFamily="34" charset="0"/>
              </a:rPr>
              <a:t>di</a:t>
            </a:r>
            <a:r>
              <a:rPr lang="en-US" sz="3200" b="1" u="sng" dirty="0">
                <a:solidFill>
                  <a:schemeClr val="bg1"/>
                </a:solidFill>
                <a:effectLst>
                  <a:outerShdw blurRad="38100" dist="38100" dir="2700000" algn="tl">
                    <a:srgbClr val="000000">
                      <a:alpha val="43137"/>
                    </a:srgbClr>
                  </a:outerShdw>
                </a:effectLst>
                <a:latin typeface="Calibri" pitchFamily="34" charset="0"/>
              </a:rPr>
              <a:t> vita del </a:t>
            </a:r>
            <a:r>
              <a:rPr lang="en-US" sz="3200" b="1" u="sng" dirty="0" err="1">
                <a:solidFill>
                  <a:schemeClr val="bg1"/>
                </a:solidFill>
                <a:effectLst>
                  <a:outerShdw blurRad="38100" dist="38100" dir="2700000" algn="tl">
                    <a:srgbClr val="000000">
                      <a:alpha val="43137"/>
                    </a:srgbClr>
                  </a:outerShdw>
                </a:effectLst>
                <a:latin typeface="Calibri" pitchFamily="34" charset="0"/>
              </a:rPr>
              <a:t>progetto</a:t>
            </a:r>
            <a:endParaRPr lang="en-US" sz="3200" b="1" u="sng" dirty="0">
              <a:solidFill>
                <a:schemeClr val="bg1"/>
              </a:solidFill>
              <a:effectLst>
                <a:outerShdw blurRad="38100" dist="38100" dir="2700000" algn="tl">
                  <a:srgbClr val="000000">
                    <a:alpha val="43137"/>
                  </a:srgbClr>
                </a:outerShdw>
              </a:effectLst>
              <a:latin typeface="Calibri" pitchFamily="34" charset="0"/>
            </a:endParaRPr>
          </a:p>
        </p:txBody>
      </p:sp>
      <p:pic>
        <p:nvPicPr>
          <p:cNvPr id="68613" name="Picture 6"/>
          <p:cNvPicPr>
            <a:picLocks noChangeAspect="1" noChangeArrowheads="1"/>
          </p:cNvPicPr>
          <p:nvPr/>
        </p:nvPicPr>
        <p:blipFill>
          <a:blip r:embed="rId3"/>
          <a:srcRect/>
          <a:stretch>
            <a:fillRect/>
          </a:stretch>
        </p:blipFill>
        <p:spPr bwMode="auto">
          <a:xfrm>
            <a:off x="8072438" y="0"/>
            <a:ext cx="1071562" cy="1071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CasellaDiTesto 3"/>
          <p:cNvSpPr txBox="1">
            <a:spLocks noChangeArrowheads="1"/>
          </p:cNvSpPr>
          <p:nvPr/>
        </p:nvSpPr>
        <p:spPr bwMode="auto">
          <a:xfrm>
            <a:off x="285750" y="836613"/>
            <a:ext cx="8572500" cy="5878512"/>
          </a:xfrm>
          <a:prstGeom prst="rect">
            <a:avLst/>
          </a:prstGeom>
          <a:noFill/>
          <a:ln w="9525">
            <a:noFill/>
            <a:miter lim="800000"/>
            <a:headEnd/>
            <a:tailEnd/>
          </a:ln>
        </p:spPr>
        <p:txBody>
          <a:bodyPr>
            <a:spAutoFit/>
          </a:bodyPr>
          <a:lstStyle/>
          <a:p>
            <a:pPr algn="just">
              <a:lnSpc>
                <a:spcPct val="150000"/>
              </a:lnSpc>
            </a:pPr>
            <a:r>
              <a:rPr lang="en-GB" sz="1600" u="sng">
                <a:solidFill>
                  <a:schemeClr val="tx1"/>
                </a:solidFill>
                <a:latin typeface="Calibri" pitchFamily="34" charset="0"/>
              </a:rPr>
              <a:t>a) Idea progettuale concreta</a:t>
            </a:r>
            <a:r>
              <a:rPr lang="en-GB" sz="1600">
                <a:solidFill>
                  <a:schemeClr val="tx1"/>
                </a:solidFill>
                <a:latin typeface="Calibri" pitchFamily="34" charset="0"/>
              </a:rPr>
              <a:t>:</a:t>
            </a:r>
          </a:p>
          <a:p>
            <a:pPr algn="just"/>
            <a:endParaRPr lang="en-GB" sz="1600" u="sng">
              <a:solidFill>
                <a:schemeClr val="tx1"/>
              </a:solidFill>
              <a:latin typeface="Calibri" pitchFamily="34" charset="0"/>
            </a:endParaRPr>
          </a:p>
          <a:p>
            <a:pPr lvl="1" algn="just">
              <a:lnSpc>
                <a:spcPct val="150000"/>
              </a:lnSpc>
              <a:buFont typeface="Wingdings" pitchFamily="2" charset="2"/>
              <a:buChar char="ü"/>
            </a:pPr>
            <a:r>
              <a:rPr lang="en-GB" sz="1600">
                <a:solidFill>
                  <a:schemeClr val="tx1"/>
                </a:solidFill>
                <a:latin typeface="Calibri" pitchFamily="34" charset="0"/>
              </a:rPr>
              <a:t> Materiale</a:t>
            </a:r>
          </a:p>
          <a:p>
            <a:pPr lvl="1" algn="just">
              <a:lnSpc>
                <a:spcPct val="150000"/>
              </a:lnSpc>
              <a:buFont typeface="Wingdings" pitchFamily="2" charset="2"/>
              <a:buChar char="ü"/>
            </a:pPr>
            <a:r>
              <a:rPr lang="en-GB" sz="1600">
                <a:solidFill>
                  <a:schemeClr val="tx1"/>
                </a:solidFill>
                <a:latin typeface="Calibri" pitchFamily="34" charset="0"/>
              </a:rPr>
              <a:t> Immateriale</a:t>
            </a:r>
          </a:p>
          <a:p>
            <a:pPr algn="just"/>
            <a:endParaRPr lang="en-GB" sz="1600" u="sng">
              <a:solidFill>
                <a:schemeClr val="tx1"/>
              </a:solidFill>
              <a:latin typeface="Calibri" pitchFamily="34" charset="0"/>
            </a:endParaRPr>
          </a:p>
          <a:p>
            <a:pPr algn="just">
              <a:lnSpc>
                <a:spcPct val="150000"/>
              </a:lnSpc>
            </a:pPr>
            <a:r>
              <a:rPr lang="en-GB" sz="1600" u="sng">
                <a:solidFill>
                  <a:schemeClr val="tx1"/>
                </a:solidFill>
                <a:latin typeface="Calibri" pitchFamily="34" charset="0"/>
              </a:rPr>
              <a:t>b) Individuare il bando di interesse</a:t>
            </a:r>
            <a:r>
              <a:rPr lang="en-GB" sz="1600">
                <a:solidFill>
                  <a:schemeClr val="tx1"/>
                </a:solidFill>
                <a:latin typeface="Calibri" pitchFamily="34" charset="0"/>
              </a:rPr>
              <a:t>, facendo particolare attenzione a:</a:t>
            </a:r>
          </a:p>
          <a:p>
            <a:pPr algn="just"/>
            <a:endParaRPr lang="en-GB" sz="1600" u="sng">
              <a:solidFill>
                <a:schemeClr val="tx1"/>
              </a:solidFill>
              <a:latin typeface="Calibri" pitchFamily="34" charset="0"/>
            </a:endParaRPr>
          </a:p>
          <a:p>
            <a:pPr algn="just">
              <a:lnSpc>
                <a:spcPct val="150000"/>
              </a:lnSpc>
            </a:pPr>
            <a:r>
              <a:rPr lang="en-GB" sz="1600">
                <a:solidFill>
                  <a:schemeClr val="tx1"/>
                </a:solidFill>
                <a:latin typeface="Calibri" pitchFamily="34" charset="0"/>
              </a:rPr>
              <a:t>- </a:t>
            </a:r>
            <a:r>
              <a:rPr lang="en-GB" sz="1600" u="sng">
                <a:solidFill>
                  <a:schemeClr val="tx1"/>
                </a:solidFill>
                <a:latin typeface="Calibri" pitchFamily="34" charset="0"/>
              </a:rPr>
              <a:t>Scadenza del progetto</a:t>
            </a:r>
            <a:r>
              <a:rPr lang="en-GB" sz="1600">
                <a:solidFill>
                  <a:schemeClr val="tx1"/>
                </a:solidFill>
                <a:latin typeface="Calibri" pitchFamily="34" charset="0"/>
              </a:rPr>
              <a:t>: 30 – 90/120 gg. oppure fino ad esaurimento risorse</a:t>
            </a:r>
          </a:p>
          <a:p>
            <a:pPr algn="just">
              <a:lnSpc>
                <a:spcPct val="150000"/>
              </a:lnSpc>
            </a:pPr>
            <a:r>
              <a:rPr lang="en-GB" sz="1600">
                <a:solidFill>
                  <a:schemeClr val="tx1"/>
                </a:solidFill>
                <a:latin typeface="Calibri" pitchFamily="34" charset="0"/>
              </a:rPr>
              <a:t>- </a:t>
            </a:r>
            <a:r>
              <a:rPr lang="en-GB" sz="1600" u="sng">
                <a:solidFill>
                  <a:schemeClr val="tx1"/>
                </a:solidFill>
                <a:latin typeface="Calibri" pitchFamily="34" charset="0"/>
              </a:rPr>
              <a:t>Finalità</a:t>
            </a:r>
            <a:r>
              <a:rPr lang="en-GB" sz="1600">
                <a:solidFill>
                  <a:schemeClr val="tx1"/>
                </a:solidFill>
                <a:latin typeface="Calibri" pitchFamily="34" charset="0"/>
              </a:rPr>
              <a:t>: comprendere gli obiettivi</a:t>
            </a:r>
          </a:p>
          <a:p>
            <a:pPr algn="just">
              <a:lnSpc>
                <a:spcPct val="150000"/>
              </a:lnSpc>
            </a:pPr>
            <a:r>
              <a:rPr lang="en-GB" sz="1600">
                <a:solidFill>
                  <a:schemeClr val="tx1"/>
                </a:solidFill>
                <a:latin typeface="Calibri" pitchFamily="34" charset="0"/>
              </a:rPr>
              <a:t>- </a:t>
            </a:r>
            <a:r>
              <a:rPr lang="en-GB" sz="1600" u="sng">
                <a:solidFill>
                  <a:schemeClr val="tx1"/>
                </a:solidFill>
                <a:latin typeface="Calibri" pitchFamily="34" charset="0"/>
              </a:rPr>
              <a:t>Beneficiari</a:t>
            </a:r>
          </a:p>
          <a:p>
            <a:pPr algn="just">
              <a:lnSpc>
                <a:spcPct val="150000"/>
              </a:lnSpc>
              <a:buFontTx/>
              <a:buChar char="-"/>
            </a:pPr>
            <a:r>
              <a:rPr lang="en-GB" sz="1600" u="sng">
                <a:solidFill>
                  <a:schemeClr val="tx1"/>
                </a:solidFill>
                <a:latin typeface="Calibri" pitchFamily="34" charset="0"/>
              </a:rPr>
              <a:t> Azioni ed interventi ammissibili</a:t>
            </a:r>
          </a:p>
          <a:p>
            <a:pPr algn="just">
              <a:buFontTx/>
              <a:buChar char="-"/>
            </a:pPr>
            <a:endParaRPr lang="en-GB" sz="1600" u="sng">
              <a:solidFill>
                <a:schemeClr val="tx1"/>
              </a:solidFill>
              <a:latin typeface="Calibri" pitchFamily="34" charset="0"/>
            </a:endParaRPr>
          </a:p>
          <a:p>
            <a:pPr algn="just">
              <a:lnSpc>
                <a:spcPct val="150000"/>
              </a:lnSpc>
            </a:pPr>
            <a:r>
              <a:rPr lang="en-GB" sz="1600" u="sng">
                <a:solidFill>
                  <a:schemeClr val="tx1"/>
                </a:solidFill>
                <a:latin typeface="Calibri" pitchFamily="34" charset="0"/>
              </a:rPr>
              <a:t>Nota</a:t>
            </a:r>
            <a:r>
              <a:rPr lang="en-GB" sz="1600">
                <a:solidFill>
                  <a:schemeClr val="tx1"/>
                </a:solidFill>
                <a:latin typeface="Calibri" pitchFamily="34" charset="0"/>
              </a:rPr>
              <a:t>: solitamente la lista dei bandi si trova all’intrerno di specifici “Programmi di lavoro” (Work Programme), che ciascuna DG rilascia ad inizio di ogni anno. </a:t>
            </a:r>
          </a:p>
          <a:p>
            <a:pPr algn="just">
              <a:lnSpc>
                <a:spcPct val="150000"/>
              </a:lnSpc>
            </a:pPr>
            <a:r>
              <a:rPr lang="en-GB" sz="1600">
                <a:solidFill>
                  <a:schemeClr val="tx1"/>
                </a:solidFill>
                <a:latin typeface="Calibri" pitchFamily="34" charset="0"/>
              </a:rPr>
              <a:t>L</a:t>
            </a:r>
            <a:r>
              <a:rPr lang="it-IT" sz="1600">
                <a:solidFill>
                  <a:schemeClr val="tx1"/>
                </a:solidFill>
                <a:latin typeface="Calibri" pitchFamily="34" charset="0"/>
              </a:rPr>
              <a:t>a pubblicazione del bando è fondamentale, tuttavia, una volta individuato il settore di riferimento, prima del suo rilascio si consiglia di consultare il WP, al fine di informarsi sui requisiti di partecipazione, le azioni finanziate, gli obiettivi e le tempistiche. </a:t>
            </a:r>
            <a:endParaRPr lang="en-US" sz="1600">
              <a:solidFill>
                <a:schemeClr val="tx1"/>
              </a:solidFill>
              <a:latin typeface="Calibri" pitchFamily="34" charset="0"/>
            </a:endParaRPr>
          </a:p>
        </p:txBody>
      </p:sp>
      <p:pic>
        <p:nvPicPr>
          <p:cNvPr id="69635" name="Immagine 3" descr="Domanda.jpg"/>
          <p:cNvPicPr>
            <a:picLocks noChangeAspect="1"/>
          </p:cNvPicPr>
          <p:nvPr/>
        </p:nvPicPr>
        <p:blipFill>
          <a:blip r:embed="rId2"/>
          <a:srcRect/>
          <a:stretch>
            <a:fillRect/>
          </a:stretch>
        </p:blipFill>
        <p:spPr bwMode="auto">
          <a:xfrm>
            <a:off x="7000875" y="1071563"/>
            <a:ext cx="1633538" cy="1841500"/>
          </a:xfrm>
          <a:prstGeom prst="rect">
            <a:avLst/>
          </a:prstGeom>
          <a:noFill/>
          <a:ln w="9525">
            <a:noFill/>
            <a:miter lim="800000"/>
            <a:headEnd/>
            <a:tailEnd/>
          </a:ln>
        </p:spPr>
      </p:pic>
      <p:grpSp>
        <p:nvGrpSpPr>
          <p:cNvPr id="69636" name="Gruppo 4"/>
          <p:cNvGrpSpPr>
            <a:grpSpLocks/>
          </p:cNvGrpSpPr>
          <p:nvPr/>
        </p:nvGrpSpPr>
        <p:grpSpPr bwMode="auto">
          <a:xfrm>
            <a:off x="3714750" y="0"/>
            <a:ext cx="1928813" cy="1357313"/>
            <a:chOff x="3714744" y="-24"/>
            <a:chExt cx="1928826" cy="1357322"/>
          </a:xfrm>
        </p:grpSpPr>
        <p:sp>
          <p:nvSpPr>
            <p:cNvPr id="69639" name="Rettangolo 5"/>
            <p:cNvSpPr>
              <a:spLocks noChangeArrowheads="1"/>
            </p:cNvSpPr>
            <p:nvPr/>
          </p:nvSpPr>
          <p:spPr bwMode="auto">
            <a:xfrm>
              <a:off x="3714744" y="-24"/>
              <a:ext cx="1928826" cy="1000132"/>
            </a:xfrm>
            <a:prstGeom prst="rect">
              <a:avLst/>
            </a:prstGeom>
            <a:solidFill>
              <a:srgbClr val="0F5494"/>
            </a:solidFill>
            <a:ln w="9525">
              <a:noFill/>
              <a:miter lim="800000"/>
              <a:headEnd/>
              <a:tailEnd/>
            </a:ln>
          </p:spPr>
          <p:txBody>
            <a:bodyPr anchor="ctr"/>
            <a:lstStyle/>
            <a:p>
              <a:pPr marL="3175"/>
              <a:endParaRPr lang="en-US"/>
            </a:p>
          </p:txBody>
        </p:sp>
        <p:sp>
          <p:nvSpPr>
            <p:cNvPr id="69640" name="Rettangolo 6"/>
            <p:cNvSpPr>
              <a:spLocks noChangeArrowheads="1"/>
            </p:cNvSpPr>
            <p:nvPr/>
          </p:nvSpPr>
          <p:spPr bwMode="auto">
            <a:xfrm>
              <a:off x="4143372" y="1000108"/>
              <a:ext cx="1000132" cy="357190"/>
            </a:xfrm>
            <a:prstGeom prst="rect">
              <a:avLst/>
            </a:prstGeom>
            <a:solidFill>
              <a:schemeClr val="bg1"/>
            </a:solidFill>
            <a:ln w="9525">
              <a:noFill/>
              <a:miter lim="800000"/>
              <a:headEnd/>
              <a:tailEnd/>
            </a:ln>
          </p:spPr>
          <p:txBody>
            <a:bodyPr anchor="ctr"/>
            <a:lstStyle/>
            <a:p>
              <a:pPr marL="3175"/>
              <a:endParaRPr lang="en-US"/>
            </a:p>
          </p:txBody>
        </p:sp>
      </p:grpSp>
      <p:sp>
        <p:nvSpPr>
          <p:cNvPr id="2" name="CasellaDiTesto 1"/>
          <p:cNvSpPr txBox="1"/>
          <p:nvPr/>
        </p:nvSpPr>
        <p:spPr>
          <a:xfrm>
            <a:off x="214313" y="201613"/>
            <a:ext cx="8643937" cy="584200"/>
          </a:xfrm>
          <a:prstGeom prst="rect">
            <a:avLst/>
          </a:prstGeom>
          <a:noFill/>
        </p:spPr>
        <p:txBody>
          <a:bodyPr>
            <a:spAutoFit/>
          </a:bodyPr>
          <a:lstStyle/>
          <a:p>
            <a:pPr>
              <a:defRPr/>
            </a:pPr>
            <a:r>
              <a:rPr lang="en-US" sz="3200" b="1" u="sng" dirty="0">
                <a:solidFill>
                  <a:schemeClr val="bg1"/>
                </a:solidFill>
                <a:effectLst>
                  <a:outerShdw blurRad="38100" dist="38100" dir="2700000" algn="tl">
                    <a:srgbClr val="000000">
                      <a:alpha val="43137"/>
                    </a:srgbClr>
                  </a:outerShdw>
                </a:effectLst>
                <a:latin typeface="Calibri" pitchFamily="34" charset="0"/>
              </a:rPr>
              <a:t>Come fare </a:t>
            </a:r>
            <a:r>
              <a:rPr lang="en-US" sz="3200" b="1" u="sng" dirty="0" err="1">
                <a:solidFill>
                  <a:schemeClr val="bg1"/>
                </a:solidFill>
                <a:effectLst>
                  <a:outerShdw blurRad="38100" dist="38100" dir="2700000" algn="tl">
                    <a:srgbClr val="000000">
                      <a:alpha val="43137"/>
                    </a:srgbClr>
                  </a:outerShdw>
                </a:effectLst>
                <a:latin typeface="Calibri" pitchFamily="34" charset="0"/>
              </a:rPr>
              <a:t>domanda</a:t>
            </a:r>
            <a:endParaRPr lang="en-US" sz="3200" b="1" u="sng" dirty="0">
              <a:solidFill>
                <a:schemeClr val="bg1"/>
              </a:solidFill>
              <a:effectLst>
                <a:outerShdw blurRad="38100" dist="38100" dir="2700000" algn="tl">
                  <a:srgbClr val="000000">
                    <a:alpha val="43137"/>
                  </a:srgbClr>
                </a:outerShdw>
              </a:effectLst>
              <a:latin typeface="Calibri" pitchFamily="34" charset="0"/>
            </a:endParaRPr>
          </a:p>
        </p:txBody>
      </p:sp>
      <p:pic>
        <p:nvPicPr>
          <p:cNvPr id="69638" name="Picture 6"/>
          <p:cNvPicPr>
            <a:picLocks noChangeAspect="1" noChangeArrowheads="1"/>
          </p:cNvPicPr>
          <p:nvPr/>
        </p:nvPicPr>
        <p:blipFill>
          <a:blip r:embed="rId3"/>
          <a:srcRect/>
          <a:stretch>
            <a:fillRect/>
          </a:stretch>
        </p:blipFill>
        <p:spPr bwMode="auto">
          <a:xfrm>
            <a:off x="8072438" y="0"/>
            <a:ext cx="1071562" cy="1071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658" name="Gruppo 6"/>
          <p:cNvGrpSpPr>
            <a:grpSpLocks/>
          </p:cNvGrpSpPr>
          <p:nvPr/>
        </p:nvGrpSpPr>
        <p:grpSpPr bwMode="auto">
          <a:xfrm>
            <a:off x="3714750" y="0"/>
            <a:ext cx="1928813" cy="1357313"/>
            <a:chOff x="3714744" y="-24"/>
            <a:chExt cx="1928826" cy="1357322"/>
          </a:xfrm>
        </p:grpSpPr>
        <p:sp>
          <p:nvSpPr>
            <p:cNvPr id="70688" name="Rettangolo 7"/>
            <p:cNvSpPr>
              <a:spLocks noChangeArrowheads="1"/>
            </p:cNvSpPr>
            <p:nvPr/>
          </p:nvSpPr>
          <p:spPr bwMode="auto">
            <a:xfrm>
              <a:off x="3714744" y="-24"/>
              <a:ext cx="1928826" cy="1000132"/>
            </a:xfrm>
            <a:prstGeom prst="rect">
              <a:avLst/>
            </a:prstGeom>
            <a:solidFill>
              <a:srgbClr val="0F5494"/>
            </a:solidFill>
            <a:ln w="9525">
              <a:noFill/>
              <a:miter lim="800000"/>
              <a:headEnd/>
              <a:tailEnd/>
            </a:ln>
          </p:spPr>
          <p:txBody>
            <a:bodyPr anchor="ctr"/>
            <a:lstStyle/>
            <a:p>
              <a:pPr marL="3175"/>
              <a:endParaRPr lang="en-US"/>
            </a:p>
          </p:txBody>
        </p:sp>
        <p:sp>
          <p:nvSpPr>
            <p:cNvPr id="70689" name="Rettangolo 8"/>
            <p:cNvSpPr>
              <a:spLocks noChangeArrowheads="1"/>
            </p:cNvSpPr>
            <p:nvPr/>
          </p:nvSpPr>
          <p:spPr bwMode="auto">
            <a:xfrm>
              <a:off x="4143372" y="1000108"/>
              <a:ext cx="1000132" cy="357190"/>
            </a:xfrm>
            <a:prstGeom prst="rect">
              <a:avLst/>
            </a:prstGeom>
            <a:solidFill>
              <a:schemeClr val="bg1"/>
            </a:solidFill>
            <a:ln w="9525">
              <a:noFill/>
              <a:miter lim="800000"/>
              <a:headEnd/>
              <a:tailEnd/>
            </a:ln>
          </p:spPr>
          <p:txBody>
            <a:bodyPr anchor="ctr"/>
            <a:lstStyle/>
            <a:p>
              <a:pPr marL="3175"/>
              <a:endParaRPr lang="en-US"/>
            </a:p>
          </p:txBody>
        </p:sp>
      </p:grpSp>
      <p:sp>
        <p:nvSpPr>
          <p:cNvPr id="70659" name="CasellaDiTesto 3"/>
          <p:cNvSpPr txBox="1">
            <a:spLocks noChangeArrowheads="1"/>
          </p:cNvSpPr>
          <p:nvPr/>
        </p:nvSpPr>
        <p:spPr bwMode="auto">
          <a:xfrm>
            <a:off x="285750" y="1143000"/>
            <a:ext cx="8572500" cy="1570038"/>
          </a:xfrm>
          <a:prstGeom prst="rect">
            <a:avLst/>
          </a:prstGeom>
          <a:noFill/>
          <a:ln w="9525">
            <a:noFill/>
            <a:miter lim="800000"/>
            <a:headEnd/>
            <a:tailEnd/>
          </a:ln>
        </p:spPr>
        <p:txBody>
          <a:bodyPr>
            <a:spAutoFit/>
          </a:bodyPr>
          <a:lstStyle/>
          <a:p>
            <a:pPr algn="just">
              <a:lnSpc>
                <a:spcPct val="150000"/>
              </a:lnSpc>
            </a:pPr>
            <a:r>
              <a:rPr lang="it-IT" sz="1600">
                <a:solidFill>
                  <a:schemeClr val="tx1"/>
                </a:solidFill>
                <a:latin typeface="Calibri" pitchFamily="34" charset="0"/>
              </a:rPr>
              <a:t>Una volta definita l’idea progettuale si consiglia di redigere una descrizione del progetto strutturata (“summary o project fiche”). Questa descrizione sarà indispensabile per avere informazioni dettagliate sui finanziamenti ed utile alla compilazione del progetto stesso, in quanto un riassunto della proposta è sempre richiesto</a:t>
            </a:r>
            <a:r>
              <a:rPr lang="en-GB" sz="1600">
                <a:solidFill>
                  <a:schemeClr val="tx1"/>
                </a:solidFill>
                <a:latin typeface="Calibri" pitchFamily="34" charset="0"/>
              </a:rPr>
              <a:t>.</a:t>
            </a:r>
            <a:endParaRPr lang="it-IT" sz="1600">
              <a:solidFill>
                <a:schemeClr val="tx1"/>
              </a:solidFill>
              <a:latin typeface="Calibri" pitchFamily="34" charset="0"/>
            </a:endParaRPr>
          </a:p>
        </p:txBody>
      </p:sp>
      <p:graphicFrame>
        <p:nvGraphicFramePr>
          <p:cNvPr id="5" name="Tabella 4"/>
          <p:cNvGraphicFramePr>
            <a:graphicFrameLocks noGrp="1"/>
          </p:cNvGraphicFramePr>
          <p:nvPr/>
        </p:nvGraphicFramePr>
        <p:xfrm>
          <a:off x="500063" y="2857500"/>
          <a:ext cx="8001056" cy="2595880"/>
        </p:xfrm>
        <a:graphic>
          <a:graphicData uri="http://schemas.openxmlformats.org/drawingml/2006/table">
            <a:tbl>
              <a:tblPr firstRow="1" bandRow="1">
                <a:tableStyleId>{7DF18680-E054-41AD-8BC1-D1AEF772440D}</a:tableStyleId>
              </a:tblPr>
              <a:tblGrid>
                <a:gridCol w="2071702"/>
                <a:gridCol w="5929354"/>
              </a:tblGrid>
              <a:tr h="370840">
                <a:tc gridSpan="2">
                  <a:txBody>
                    <a:bodyPr/>
                    <a:lstStyle/>
                    <a:p>
                      <a:pPr algn="ctr"/>
                      <a:r>
                        <a:rPr lang="en-GB" sz="1600" dirty="0" err="1" smtClean="0">
                          <a:solidFill>
                            <a:schemeClr val="tx1"/>
                          </a:solidFill>
                          <a:latin typeface="Calibri" pitchFamily="34" charset="0"/>
                        </a:rPr>
                        <a:t>Titolo</a:t>
                      </a:r>
                      <a:r>
                        <a:rPr lang="en-GB" sz="1600" baseline="0" dirty="0" smtClean="0">
                          <a:solidFill>
                            <a:schemeClr val="tx1"/>
                          </a:solidFill>
                          <a:latin typeface="Calibri" pitchFamily="34" charset="0"/>
                        </a:rPr>
                        <a:t> del </a:t>
                      </a:r>
                      <a:r>
                        <a:rPr lang="en-GB" sz="1600" baseline="0" dirty="0" err="1" smtClean="0">
                          <a:solidFill>
                            <a:schemeClr val="tx1"/>
                          </a:solidFill>
                          <a:latin typeface="Calibri" pitchFamily="34" charset="0"/>
                        </a:rPr>
                        <a:t>progetto</a:t>
                      </a:r>
                      <a:r>
                        <a:rPr lang="en-GB" sz="1600" baseline="0" dirty="0" smtClean="0">
                          <a:solidFill>
                            <a:schemeClr val="tx1"/>
                          </a:solidFill>
                          <a:latin typeface="Calibri" pitchFamily="34" charset="0"/>
                        </a:rPr>
                        <a:t> (o </a:t>
                      </a:r>
                      <a:r>
                        <a:rPr lang="en-GB" sz="1600" baseline="0" dirty="0" err="1" smtClean="0">
                          <a:solidFill>
                            <a:schemeClr val="tx1"/>
                          </a:solidFill>
                          <a:latin typeface="Calibri" pitchFamily="34" charset="0"/>
                        </a:rPr>
                        <a:t>acronimo</a:t>
                      </a:r>
                      <a:r>
                        <a:rPr lang="en-GB" sz="1600" baseline="0" dirty="0" smtClean="0">
                          <a:solidFill>
                            <a:schemeClr val="tx1"/>
                          </a:solidFill>
                          <a:latin typeface="Calibri" pitchFamily="34" charset="0"/>
                        </a:rPr>
                        <a:t>)</a:t>
                      </a:r>
                      <a:endParaRPr lang="en-GB" sz="1600" dirty="0">
                        <a:solidFill>
                          <a:schemeClr val="tx1"/>
                        </a:solidFill>
                        <a:latin typeface="Calibri" pitchFamily="34" charset="0"/>
                      </a:endParaRPr>
                    </a:p>
                  </a:txBody>
                  <a:tcPr/>
                </a:tc>
                <a:tc hMerge="1">
                  <a:txBody>
                    <a:bodyPr/>
                    <a:lstStyle/>
                    <a:p>
                      <a:endParaRPr lang="en-GB" sz="1600" dirty="0">
                        <a:latin typeface="Calibri" pitchFamily="34" charset="0"/>
                      </a:endParaRPr>
                    </a:p>
                  </a:txBody>
                  <a:tcPr/>
                </a:tc>
              </a:tr>
              <a:tr h="370840">
                <a:tc>
                  <a:txBody>
                    <a:bodyPr/>
                    <a:lstStyle/>
                    <a:p>
                      <a:r>
                        <a:rPr lang="en-GB" sz="1600" u="sng" dirty="0" err="1" smtClean="0">
                          <a:solidFill>
                            <a:schemeClr val="tx1"/>
                          </a:solidFill>
                          <a:latin typeface="Calibri" pitchFamily="34" charset="0"/>
                        </a:rPr>
                        <a:t>Dati</a:t>
                      </a:r>
                      <a:r>
                        <a:rPr lang="en-GB" sz="1600" u="sng" dirty="0" smtClean="0">
                          <a:solidFill>
                            <a:schemeClr val="tx1"/>
                          </a:solidFill>
                          <a:latin typeface="Calibri" pitchFamily="34" charset="0"/>
                        </a:rPr>
                        <a:t> del </a:t>
                      </a:r>
                      <a:r>
                        <a:rPr lang="en-GB" sz="1600" u="sng" dirty="0" err="1" smtClean="0">
                          <a:solidFill>
                            <a:schemeClr val="tx1"/>
                          </a:solidFill>
                          <a:latin typeface="Calibri" pitchFamily="34" charset="0"/>
                        </a:rPr>
                        <a:t>proponente</a:t>
                      </a:r>
                      <a:endParaRPr lang="en-GB" sz="1600" u="sng" dirty="0">
                        <a:solidFill>
                          <a:schemeClr val="tx1"/>
                        </a:solidFill>
                        <a:latin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600" dirty="0" smtClean="0">
                          <a:solidFill>
                            <a:schemeClr val="tx1"/>
                          </a:solidFill>
                          <a:latin typeface="Calibri" pitchFamily="34" charset="0"/>
                        </a:rPr>
                        <a:t>Nome del proponente, ragione sociale della ditta, settore di attività</a:t>
                      </a:r>
                      <a:endParaRPr lang="en-GB" sz="1600" dirty="0">
                        <a:solidFill>
                          <a:schemeClr val="tx1"/>
                        </a:solidFill>
                        <a:latin typeface="Calibri" pitchFamily="34" charset="0"/>
                      </a:endParaRPr>
                    </a:p>
                  </a:txBody>
                  <a:tcPr/>
                </a:tc>
              </a:tr>
              <a:tr h="370840">
                <a:tc>
                  <a:txBody>
                    <a:bodyPr/>
                    <a:lstStyle/>
                    <a:p>
                      <a:r>
                        <a:rPr lang="en-GB" sz="1600" u="sng" dirty="0" err="1" smtClean="0">
                          <a:solidFill>
                            <a:schemeClr val="tx1"/>
                          </a:solidFill>
                          <a:latin typeface="Calibri" pitchFamily="34" charset="0"/>
                        </a:rPr>
                        <a:t>Programma</a:t>
                      </a:r>
                      <a:r>
                        <a:rPr lang="en-GB" sz="1600" u="sng" dirty="0" smtClean="0">
                          <a:solidFill>
                            <a:schemeClr val="tx1"/>
                          </a:solidFill>
                          <a:latin typeface="Calibri" pitchFamily="34" charset="0"/>
                        </a:rPr>
                        <a:t> </a:t>
                      </a:r>
                      <a:r>
                        <a:rPr lang="en-GB" sz="1600" u="sng" dirty="0" err="1" smtClean="0">
                          <a:solidFill>
                            <a:schemeClr val="tx1"/>
                          </a:solidFill>
                          <a:latin typeface="Calibri" pitchFamily="34" charset="0"/>
                        </a:rPr>
                        <a:t>europeo</a:t>
                      </a:r>
                      <a:endParaRPr lang="en-GB" sz="1600" u="sng" dirty="0">
                        <a:solidFill>
                          <a:schemeClr val="tx1"/>
                        </a:solidFill>
                        <a:latin typeface="Calibri" pitchFamily="34" charset="0"/>
                      </a:endParaRPr>
                    </a:p>
                  </a:txBody>
                  <a:tcPr/>
                </a:tc>
                <a:tc>
                  <a:txBody>
                    <a:bodyPr/>
                    <a:lstStyle/>
                    <a:p>
                      <a:r>
                        <a:rPr lang="en-GB" sz="1600" dirty="0" err="1" smtClean="0">
                          <a:solidFill>
                            <a:schemeClr val="tx1"/>
                          </a:solidFill>
                          <a:latin typeface="Calibri" pitchFamily="34" charset="0"/>
                        </a:rPr>
                        <a:t>Qualora</a:t>
                      </a:r>
                      <a:r>
                        <a:rPr lang="en-GB" sz="1600" dirty="0" smtClean="0">
                          <a:solidFill>
                            <a:schemeClr val="tx1"/>
                          </a:solidFill>
                          <a:latin typeface="Calibri" pitchFamily="34" charset="0"/>
                        </a:rPr>
                        <a:t> </a:t>
                      </a:r>
                      <a:r>
                        <a:rPr lang="en-GB" sz="1600" dirty="0" err="1" smtClean="0">
                          <a:solidFill>
                            <a:schemeClr val="tx1"/>
                          </a:solidFill>
                          <a:latin typeface="Calibri" pitchFamily="34" charset="0"/>
                        </a:rPr>
                        <a:t>sia</a:t>
                      </a:r>
                      <a:r>
                        <a:rPr lang="en-GB" sz="1600" dirty="0" smtClean="0">
                          <a:solidFill>
                            <a:schemeClr val="tx1"/>
                          </a:solidFill>
                          <a:latin typeface="Calibri" pitchFamily="34" charset="0"/>
                        </a:rPr>
                        <a:t> </a:t>
                      </a:r>
                      <a:r>
                        <a:rPr lang="en-GB" sz="1600" dirty="0" err="1" smtClean="0">
                          <a:solidFill>
                            <a:schemeClr val="tx1"/>
                          </a:solidFill>
                          <a:latin typeface="Calibri" pitchFamily="34" charset="0"/>
                        </a:rPr>
                        <a:t>già</a:t>
                      </a:r>
                      <a:r>
                        <a:rPr lang="en-GB" sz="1600" dirty="0" smtClean="0">
                          <a:solidFill>
                            <a:schemeClr val="tx1"/>
                          </a:solidFill>
                          <a:latin typeface="Calibri" pitchFamily="34" charset="0"/>
                        </a:rPr>
                        <a:t> </a:t>
                      </a:r>
                      <a:r>
                        <a:rPr lang="en-GB" sz="1600" dirty="0" err="1" smtClean="0">
                          <a:solidFill>
                            <a:schemeClr val="tx1"/>
                          </a:solidFill>
                          <a:latin typeface="Calibri" pitchFamily="34" charset="0"/>
                        </a:rPr>
                        <a:t>stato</a:t>
                      </a:r>
                      <a:r>
                        <a:rPr lang="en-GB" sz="1600" dirty="0" smtClean="0">
                          <a:solidFill>
                            <a:schemeClr val="tx1"/>
                          </a:solidFill>
                          <a:latin typeface="Calibri" pitchFamily="34" charset="0"/>
                        </a:rPr>
                        <a:t> </a:t>
                      </a:r>
                      <a:r>
                        <a:rPr lang="en-GB" sz="1600" dirty="0" err="1" smtClean="0">
                          <a:solidFill>
                            <a:schemeClr val="tx1"/>
                          </a:solidFill>
                          <a:latin typeface="Calibri" pitchFamily="34" charset="0"/>
                        </a:rPr>
                        <a:t>identificato</a:t>
                      </a:r>
                      <a:endParaRPr lang="en-GB" sz="1600" dirty="0">
                        <a:solidFill>
                          <a:schemeClr val="tx1"/>
                        </a:solidFill>
                        <a:latin typeface="Calibri" pitchFamily="34" charset="0"/>
                      </a:endParaRPr>
                    </a:p>
                  </a:txBody>
                  <a:tcPr/>
                </a:tc>
              </a:tr>
              <a:tr h="370840">
                <a:tc>
                  <a:txBody>
                    <a:bodyPr/>
                    <a:lstStyle/>
                    <a:p>
                      <a:r>
                        <a:rPr lang="en-GB" sz="1600" u="sng" dirty="0" err="1" smtClean="0">
                          <a:solidFill>
                            <a:schemeClr val="tx1"/>
                          </a:solidFill>
                          <a:latin typeface="Calibri" pitchFamily="34" charset="0"/>
                        </a:rPr>
                        <a:t>Breve</a:t>
                      </a:r>
                      <a:r>
                        <a:rPr lang="en-GB" sz="1600" u="sng" dirty="0" smtClean="0">
                          <a:solidFill>
                            <a:schemeClr val="tx1"/>
                          </a:solidFill>
                          <a:latin typeface="Calibri" pitchFamily="34" charset="0"/>
                        </a:rPr>
                        <a:t> </a:t>
                      </a:r>
                      <a:r>
                        <a:rPr lang="en-GB" sz="1600" u="sng" dirty="0" err="1" smtClean="0">
                          <a:solidFill>
                            <a:schemeClr val="tx1"/>
                          </a:solidFill>
                          <a:latin typeface="Calibri" pitchFamily="34" charset="0"/>
                        </a:rPr>
                        <a:t>descrizione</a:t>
                      </a:r>
                      <a:endParaRPr lang="en-GB" sz="1600" u="sng" dirty="0">
                        <a:solidFill>
                          <a:schemeClr val="tx1"/>
                        </a:solidFill>
                        <a:latin typeface="Calibri" pitchFamily="34" charset="0"/>
                      </a:endParaRPr>
                    </a:p>
                  </a:txBody>
                  <a:tcPr/>
                </a:tc>
                <a:tc>
                  <a:txBody>
                    <a:bodyPr/>
                    <a:lstStyle/>
                    <a:p>
                      <a:r>
                        <a:rPr lang="en-GB" sz="1600" dirty="0" err="1" smtClean="0">
                          <a:solidFill>
                            <a:schemeClr val="tx1"/>
                          </a:solidFill>
                          <a:latin typeface="Calibri" pitchFamily="34" charset="0"/>
                        </a:rPr>
                        <a:t>Obiettivi</a:t>
                      </a:r>
                      <a:r>
                        <a:rPr lang="en-GB" sz="1600" baseline="0" dirty="0" smtClean="0">
                          <a:solidFill>
                            <a:schemeClr val="tx1"/>
                          </a:solidFill>
                          <a:latin typeface="Calibri" pitchFamily="34" charset="0"/>
                        </a:rPr>
                        <a:t> </a:t>
                      </a:r>
                      <a:r>
                        <a:rPr lang="en-GB" sz="1600" baseline="0" dirty="0" err="1" smtClean="0">
                          <a:solidFill>
                            <a:schemeClr val="tx1"/>
                          </a:solidFill>
                          <a:latin typeface="Calibri" pitchFamily="34" charset="0"/>
                        </a:rPr>
                        <a:t>generali</a:t>
                      </a:r>
                      <a:r>
                        <a:rPr lang="en-GB" sz="1600" baseline="0" dirty="0" smtClean="0">
                          <a:solidFill>
                            <a:schemeClr val="tx1"/>
                          </a:solidFill>
                          <a:latin typeface="Calibri" pitchFamily="34" charset="0"/>
                        </a:rPr>
                        <a:t> e </a:t>
                      </a:r>
                      <a:r>
                        <a:rPr lang="en-GB" sz="1600" baseline="0" dirty="0" err="1" smtClean="0">
                          <a:solidFill>
                            <a:schemeClr val="tx1"/>
                          </a:solidFill>
                          <a:latin typeface="Calibri" pitchFamily="34" charset="0"/>
                        </a:rPr>
                        <a:t>descrizione</a:t>
                      </a:r>
                      <a:r>
                        <a:rPr lang="en-GB" sz="1600" baseline="0" dirty="0" smtClean="0">
                          <a:solidFill>
                            <a:schemeClr val="tx1"/>
                          </a:solidFill>
                          <a:latin typeface="Calibri" pitchFamily="34" charset="0"/>
                        </a:rPr>
                        <a:t> </a:t>
                      </a:r>
                      <a:r>
                        <a:rPr lang="en-GB" sz="1600" baseline="0" dirty="0" err="1" smtClean="0">
                          <a:solidFill>
                            <a:schemeClr val="tx1"/>
                          </a:solidFill>
                          <a:latin typeface="Calibri" pitchFamily="34" charset="0"/>
                        </a:rPr>
                        <a:t>delle</a:t>
                      </a:r>
                      <a:r>
                        <a:rPr lang="en-GB" sz="1600" baseline="0" dirty="0" smtClean="0">
                          <a:solidFill>
                            <a:schemeClr val="tx1"/>
                          </a:solidFill>
                          <a:latin typeface="Calibri" pitchFamily="34" charset="0"/>
                        </a:rPr>
                        <a:t> </a:t>
                      </a:r>
                      <a:r>
                        <a:rPr lang="en-GB" sz="1600" baseline="0" dirty="0" err="1" smtClean="0">
                          <a:solidFill>
                            <a:schemeClr val="tx1"/>
                          </a:solidFill>
                          <a:latin typeface="Calibri" pitchFamily="34" charset="0"/>
                        </a:rPr>
                        <a:t>attività</a:t>
                      </a:r>
                      <a:r>
                        <a:rPr lang="en-GB" sz="1600" baseline="0" dirty="0" smtClean="0">
                          <a:solidFill>
                            <a:schemeClr val="tx1"/>
                          </a:solidFill>
                          <a:latin typeface="Calibri" pitchFamily="34" charset="0"/>
                        </a:rPr>
                        <a:t> </a:t>
                      </a:r>
                      <a:r>
                        <a:rPr lang="en-GB" sz="1600" baseline="0" dirty="0" err="1" smtClean="0">
                          <a:solidFill>
                            <a:schemeClr val="tx1"/>
                          </a:solidFill>
                          <a:latin typeface="Calibri" pitchFamily="34" charset="0"/>
                        </a:rPr>
                        <a:t>di</a:t>
                      </a:r>
                      <a:r>
                        <a:rPr lang="en-GB" sz="1600" baseline="0" dirty="0" smtClean="0">
                          <a:solidFill>
                            <a:schemeClr val="tx1"/>
                          </a:solidFill>
                          <a:latin typeface="Calibri" pitchFamily="34" charset="0"/>
                        </a:rPr>
                        <a:t> </a:t>
                      </a:r>
                      <a:r>
                        <a:rPr lang="en-GB" sz="1600" baseline="0" dirty="0" err="1" smtClean="0">
                          <a:solidFill>
                            <a:schemeClr val="tx1"/>
                          </a:solidFill>
                          <a:latin typeface="Calibri" pitchFamily="34" charset="0"/>
                        </a:rPr>
                        <a:t>progetto</a:t>
                      </a:r>
                      <a:endParaRPr lang="en-GB" sz="1600" dirty="0">
                        <a:solidFill>
                          <a:schemeClr val="tx1"/>
                        </a:solidFill>
                        <a:latin typeface="Calibri" pitchFamily="34" charset="0"/>
                      </a:endParaRPr>
                    </a:p>
                  </a:txBody>
                  <a:tcPr/>
                </a:tc>
              </a:tr>
              <a:tr h="370840">
                <a:tc>
                  <a:txBody>
                    <a:bodyPr/>
                    <a:lstStyle/>
                    <a:p>
                      <a:r>
                        <a:rPr lang="en-GB" sz="1600" u="sng" dirty="0" err="1" smtClean="0">
                          <a:solidFill>
                            <a:schemeClr val="tx1"/>
                          </a:solidFill>
                          <a:latin typeface="Calibri" pitchFamily="34" charset="0"/>
                        </a:rPr>
                        <a:t>Durata</a:t>
                      </a:r>
                      <a:endParaRPr lang="en-GB" sz="1600" u="sng" dirty="0">
                        <a:solidFill>
                          <a:schemeClr val="tx1"/>
                        </a:solidFill>
                        <a:latin typeface="Calibri" pitchFamily="34" charset="0"/>
                      </a:endParaRPr>
                    </a:p>
                  </a:txBody>
                  <a:tcPr/>
                </a:tc>
                <a:tc>
                  <a:txBody>
                    <a:bodyPr/>
                    <a:lstStyle/>
                    <a:p>
                      <a:r>
                        <a:rPr lang="en-GB" sz="1600" dirty="0" err="1" smtClean="0">
                          <a:solidFill>
                            <a:schemeClr val="tx1"/>
                          </a:solidFill>
                          <a:latin typeface="Calibri" pitchFamily="34" charset="0"/>
                        </a:rPr>
                        <a:t>Quanto</a:t>
                      </a:r>
                      <a:r>
                        <a:rPr lang="en-GB" sz="1600" baseline="0" dirty="0" smtClean="0">
                          <a:solidFill>
                            <a:schemeClr val="tx1"/>
                          </a:solidFill>
                          <a:latin typeface="Calibri" pitchFamily="34" charset="0"/>
                        </a:rPr>
                        <a:t> </a:t>
                      </a:r>
                      <a:r>
                        <a:rPr lang="en-GB" sz="1600" baseline="0" dirty="0" err="1" smtClean="0">
                          <a:solidFill>
                            <a:schemeClr val="tx1"/>
                          </a:solidFill>
                          <a:latin typeface="Calibri" pitchFamily="34" charset="0"/>
                        </a:rPr>
                        <a:t>idealmente</a:t>
                      </a:r>
                      <a:r>
                        <a:rPr lang="en-GB" sz="1600" baseline="0" dirty="0" smtClean="0">
                          <a:solidFill>
                            <a:schemeClr val="tx1"/>
                          </a:solidFill>
                          <a:latin typeface="Calibri" pitchFamily="34" charset="0"/>
                        </a:rPr>
                        <a:t> </a:t>
                      </a:r>
                      <a:r>
                        <a:rPr lang="en-GB" sz="1600" baseline="0" dirty="0" err="1" smtClean="0">
                          <a:solidFill>
                            <a:schemeClr val="tx1"/>
                          </a:solidFill>
                          <a:latin typeface="Calibri" pitchFamily="34" charset="0"/>
                        </a:rPr>
                        <a:t>il</a:t>
                      </a:r>
                      <a:r>
                        <a:rPr lang="en-GB" sz="1600" baseline="0" dirty="0" smtClean="0">
                          <a:solidFill>
                            <a:schemeClr val="tx1"/>
                          </a:solidFill>
                          <a:latin typeface="Calibri" pitchFamily="34" charset="0"/>
                        </a:rPr>
                        <a:t> </a:t>
                      </a:r>
                      <a:r>
                        <a:rPr lang="en-GB" sz="1600" baseline="0" dirty="0" err="1" smtClean="0">
                          <a:solidFill>
                            <a:schemeClr val="tx1"/>
                          </a:solidFill>
                          <a:latin typeface="Calibri" pitchFamily="34" charset="0"/>
                        </a:rPr>
                        <a:t>progetto</a:t>
                      </a:r>
                      <a:r>
                        <a:rPr lang="en-GB" sz="1600" baseline="0" dirty="0" smtClean="0">
                          <a:solidFill>
                            <a:schemeClr val="tx1"/>
                          </a:solidFill>
                          <a:latin typeface="Calibri" pitchFamily="34" charset="0"/>
                        </a:rPr>
                        <a:t> </a:t>
                      </a:r>
                      <a:r>
                        <a:rPr lang="en-GB" sz="1600" baseline="0" dirty="0" err="1" smtClean="0">
                          <a:solidFill>
                            <a:schemeClr val="tx1"/>
                          </a:solidFill>
                          <a:latin typeface="Calibri" pitchFamily="34" charset="0"/>
                        </a:rPr>
                        <a:t>durerà</a:t>
                      </a:r>
                      <a:r>
                        <a:rPr lang="en-GB" sz="1600" baseline="0" dirty="0" smtClean="0">
                          <a:solidFill>
                            <a:schemeClr val="tx1"/>
                          </a:solidFill>
                          <a:latin typeface="Calibri" pitchFamily="34" charset="0"/>
                        </a:rPr>
                        <a:t> (IN MESI)</a:t>
                      </a:r>
                      <a:endParaRPr lang="en-GB" sz="1600" dirty="0">
                        <a:solidFill>
                          <a:schemeClr val="tx1"/>
                        </a:solidFill>
                        <a:latin typeface="Calibri" pitchFamily="34" charset="0"/>
                      </a:endParaRPr>
                    </a:p>
                  </a:txBody>
                  <a:tcPr/>
                </a:tc>
              </a:tr>
              <a:tr h="370840">
                <a:tc>
                  <a:txBody>
                    <a:bodyPr/>
                    <a:lstStyle/>
                    <a:p>
                      <a:r>
                        <a:rPr lang="en-GB" sz="1600" u="sng" dirty="0" smtClean="0">
                          <a:solidFill>
                            <a:schemeClr val="tx1"/>
                          </a:solidFill>
                          <a:latin typeface="Calibri" pitchFamily="34" charset="0"/>
                        </a:rPr>
                        <a:t>Partner</a:t>
                      </a:r>
                      <a:r>
                        <a:rPr lang="en-GB" sz="1600" u="sng" baseline="0" dirty="0" smtClean="0">
                          <a:solidFill>
                            <a:schemeClr val="tx1"/>
                          </a:solidFill>
                          <a:latin typeface="Calibri" pitchFamily="34" charset="0"/>
                        </a:rPr>
                        <a:t> </a:t>
                      </a:r>
                      <a:endParaRPr lang="en-GB" sz="1600" u="sng" dirty="0">
                        <a:solidFill>
                          <a:schemeClr val="tx1"/>
                        </a:solidFill>
                        <a:latin typeface="Calibri" pitchFamily="34" charset="0"/>
                      </a:endParaRPr>
                    </a:p>
                  </a:txBody>
                  <a:tcPr/>
                </a:tc>
                <a:tc>
                  <a:txBody>
                    <a:bodyPr/>
                    <a:lstStyle/>
                    <a:p>
                      <a:r>
                        <a:rPr lang="en-GB" sz="1600" dirty="0" smtClean="0">
                          <a:solidFill>
                            <a:schemeClr val="tx1"/>
                          </a:solidFill>
                          <a:latin typeface="Calibri" pitchFamily="34" charset="0"/>
                        </a:rPr>
                        <a:t>Se </a:t>
                      </a:r>
                      <a:r>
                        <a:rPr lang="en-GB" sz="1600" dirty="0" err="1" smtClean="0">
                          <a:solidFill>
                            <a:schemeClr val="tx1"/>
                          </a:solidFill>
                          <a:latin typeface="Calibri" pitchFamily="34" charset="0"/>
                        </a:rPr>
                        <a:t>previsti</a:t>
                      </a:r>
                      <a:r>
                        <a:rPr lang="en-GB" sz="1600" dirty="0" smtClean="0">
                          <a:solidFill>
                            <a:schemeClr val="tx1"/>
                          </a:solidFill>
                          <a:latin typeface="Calibri" pitchFamily="34" charset="0"/>
                        </a:rPr>
                        <a:t> o </a:t>
                      </a:r>
                      <a:r>
                        <a:rPr lang="en-GB" sz="1600" dirty="0" err="1" smtClean="0">
                          <a:solidFill>
                            <a:schemeClr val="tx1"/>
                          </a:solidFill>
                          <a:latin typeface="Calibri" pitchFamily="34" charset="0"/>
                        </a:rPr>
                        <a:t>già</a:t>
                      </a:r>
                      <a:r>
                        <a:rPr lang="en-GB" sz="1600" dirty="0" smtClean="0">
                          <a:solidFill>
                            <a:schemeClr val="tx1"/>
                          </a:solidFill>
                          <a:latin typeface="Calibri" pitchFamily="34" charset="0"/>
                        </a:rPr>
                        <a:t> </a:t>
                      </a:r>
                      <a:r>
                        <a:rPr lang="en-GB" sz="1600" dirty="0" err="1" smtClean="0">
                          <a:solidFill>
                            <a:schemeClr val="tx1"/>
                          </a:solidFill>
                          <a:latin typeface="Calibri" pitchFamily="34" charset="0"/>
                        </a:rPr>
                        <a:t>individuati</a:t>
                      </a:r>
                      <a:r>
                        <a:rPr lang="en-GB" sz="1600" dirty="0" smtClean="0">
                          <a:solidFill>
                            <a:schemeClr val="tx1"/>
                          </a:solidFill>
                          <a:latin typeface="Calibri" pitchFamily="34" charset="0"/>
                        </a:rPr>
                        <a:t> (*)</a:t>
                      </a:r>
                      <a:endParaRPr lang="en-GB" sz="1600" dirty="0">
                        <a:solidFill>
                          <a:schemeClr val="tx1"/>
                        </a:solidFill>
                        <a:latin typeface="Calibri" pitchFamily="34" charset="0"/>
                      </a:endParaRPr>
                    </a:p>
                  </a:txBody>
                  <a:tcPr/>
                </a:tc>
              </a:tr>
              <a:tr h="370840">
                <a:tc>
                  <a:txBody>
                    <a:bodyPr/>
                    <a:lstStyle/>
                    <a:p>
                      <a:r>
                        <a:rPr lang="en-GB" sz="1600" u="sng" dirty="0" err="1" smtClean="0">
                          <a:solidFill>
                            <a:schemeClr val="tx1"/>
                          </a:solidFill>
                          <a:latin typeface="Calibri" pitchFamily="34" charset="0"/>
                        </a:rPr>
                        <a:t>Aspetti</a:t>
                      </a:r>
                      <a:r>
                        <a:rPr lang="en-GB" sz="1600" u="sng" dirty="0" smtClean="0">
                          <a:solidFill>
                            <a:schemeClr val="tx1"/>
                          </a:solidFill>
                          <a:latin typeface="Calibri" pitchFamily="34" charset="0"/>
                        </a:rPr>
                        <a:t> </a:t>
                      </a:r>
                      <a:r>
                        <a:rPr lang="en-GB" sz="1600" u="sng" dirty="0" err="1" smtClean="0">
                          <a:solidFill>
                            <a:schemeClr val="tx1"/>
                          </a:solidFill>
                          <a:latin typeface="Calibri" pitchFamily="34" charset="0"/>
                        </a:rPr>
                        <a:t>finanziari</a:t>
                      </a:r>
                      <a:endParaRPr lang="en-GB" sz="1600" u="sng" dirty="0">
                        <a:solidFill>
                          <a:schemeClr val="tx1"/>
                        </a:solidFill>
                        <a:latin typeface="Calibri" pitchFamily="34" charset="0"/>
                      </a:endParaRPr>
                    </a:p>
                  </a:txBody>
                  <a:tcPr/>
                </a:tc>
                <a:tc>
                  <a:txBody>
                    <a:bodyPr/>
                    <a:lstStyle/>
                    <a:p>
                      <a:r>
                        <a:rPr lang="en-GB" sz="1600" dirty="0" err="1" smtClean="0">
                          <a:solidFill>
                            <a:schemeClr val="tx1"/>
                          </a:solidFill>
                          <a:latin typeface="Calibri" pitchFamily="34" charset="0"/>
                        </a:rPr>
                        <a:t>Valore</a:t>
                      </a:r>
                      <a:r>
                        <a:rPr lang="en-GB" sz="1600" dirty="0" smtClean="0">
                          <a:solidFill>
                            <a:schemeClr val="tx1"/>
                          </a:solidFill>
                          <a:latin typeface="Calibri" pitchFamily="34" charset="0"/>
                        </a:rPr>
                        <a:t> </a:t>
                      </a:r>
                      <a:r>
                        <a:rPr lang="en-GB" sz="1600" dirty="0" err="1" smtClean="0">
                          <a:solidFill>
                            <a:schemeClr val="tx1"/>
                          </a:solidFill>
                          <a:latin typeface="Calibri" pitchFamily="34" charset="0"/>
                        </a:rPr>
                        <a:t>complessivo</a:t>
                      </a:r>
                      <a:r>
                        <a:rPr lang="en-GB" sz="1600" dirty="0" smtClean="0">
                          <a:solidFill>
                            <a:schemeClr val="tx1"/>
                          </a:solidFill>
                          <a:latin typeface="Calibri" pitchFamily="34" charset="0"/>
                        </a:rPr>
                        <a:t> del </a:t>
                      </a:r>
                      <a:r>
                        <a:rPr lang="en-GB" sz="1600" dirty="0" err="1" smtClean="0">
                          <a:solidFill>
                            <a:schemeClr val="tx1"/>
                          </a:solidFill>
                          <a:latin typeface="Calibri" pitchFamily="34" charset="0"/>
                        </a:rPr>
                        <a:t>progetto</a:t>
                      </a:r>
                      <a:endParaRPr lang="en-GB" sz="1600" dirty="0">
                        <a:solidFill>
                          <a:schemeClr val="tx1"/>
                        </a:solidFill>
                        <a:latin typeface="Calibri" pitchFamily="34" charset="0"/>
                      </a:endParaRPr>
                    </a:p>
                  </a:txBody>
                  <a:tcPr/>
                </a:tc>
              </a:tr>
            </a:tbl>
          </a:graphicData>
        </a:graphic>
      </p:graphicFrame>
      <p:sp>
        <p:nvSpPr>
          <p:cNvPr id="70685" name="CasellaDiTesto 5"/>
          <p:cNvSpPr txBox="1">
            <a:spLocks noChangeArrowheads="1"/>
          </p:cNvSpPr>
          <p:nvPr/>
        </p:nvSpPr>
        <p:spPr bwMode="auto">
          <a:xfrm>
            <a:off x="285750" y="5637213"/>
            <a:ext cx="8572500" cy="792162"/>
          </a:xfrm>
          <a:prstGeom prst="rect">
            <a:avLst/>
          </a:prstGeom>
          <a:noFill/>
          <a:ln w="9525">
            <a:noFill/>
            <a:miter lim="800000"/>
            <a:headEnd/>
            <a:tailEnd/>
          </a:ln>
        </p:spPr>
        <p:txBody>
          <a:bodyPr>
            <a:spAutoFit/>
          </a:bodyPr>
          <a:lstStyle/>
          <a:p>
            <a:pPr algn="just">
              <a:lnSpc>
                <a:spcPct val="150000"/>
              </a:lnSpc>
            </a:pPr>
            <a:r>
              <a:rPr lang="it-IT" sz="1600">
                <a:solidFill>
                  <a:schemeClr val="tx1"/>
                </a:solidFill>
                <a:latin typeface="Calibri" pitchFamily="34" charset="0"/>
              </a:rPr>
              <a:t>(*) nella maggior parte dei casi sono richiesti partenariati transfrontalieri al fine di incrementare il valore europeo aggiunto della proposta </a:t>
            </a:r>
          </a:p>
        </p:txBody>
      </p:sp>
      <p:sp>
        <p:nvSpPr>
          <p:cNvPr id="2" name="CasellaDiTesto 1"/>
          <p:cNvSpPr txBox="1"/>
          <p:nvPr/>
        </p:nvSpPr>
        <p:spPr>
          <a:xfrm>
            <a:off x="214313" y="201613"/>
            <a:ext cx="8643937" cy="584200"/>
          </a:xfrm>
          <a:prstGeom prst="rect">
            <a:avLst/>
          </a:prstGeom>
          <a:noFill/>
        </p:spPr>
        <p:txBody>
          <a:bodyPr>
            <a:spAutoFit/>
          </a:bodyPr>
          <a:lstStyle/>
          <a:p>
            <a:pPr>
              <a:defRPr/>
            </a:pPr>
            <a:r>
              <a:rPr lang="en-US" sz="3200" b="1" u="sng" dirty="0" err="1">
                <a:solidFill>
                  <a:schemeClr val="bg1"/>
                </a:solidFill>
                <a:effectLst>
                  <a:outerShdw blurRad="38100" dist="38100" dir="2700000" algn="tl">
                    <a:srgbClr val="000000">
                      <a:alpha val="43137"/>
                    </a:srgbClr>
                  </a:outerShdw>
                </a:effectLst>
                <a:latin typeface="Calibri" pitchFamily="34" charset="0"/>
              </a:rPr>
              <a:t>Dall’idea</a:t>
            </a:r>
            <a:r>
              <a:rPr lang="en-US" sz="3200" b="1" u="sng" dirty="0">
                <a:solidFill>
                  <a:schemeClr val="bg1"/>
                </a:solidFill>
                <a:effectLst>
                  <a:outerShdw blurRad="38100" dist="38100" dir="2700000" algn="tl">
                    <a:srgbClr val="000000">
                      <a:alpha val="43137"/>
                    </a:srgbClr>
                  </a:outerShdw>
                </a:effectLst>
                <a:latin typeface="Calibri" pitchFamily="34" charset="0"/>
              </a:rPr>
              <a:t> </a:t>
            </a:r>
            <a:r>
              <a:rPr lang="en-US" sz="3200" b="1" u="sng" dirty="0" err="1">
                <a:solidFill>
                  <a:schemeClr val="bg1"/>
                </a:solidFill>
                <a:effectLst>
                  <a:outerShdw blurRad="38100" dist="38100" dir="2700000" algn="tl">
                    <a:srgbClr val="000000">
                      <a:alpha val="43137"/>
                    </a:srgbClr>
                  </a:outerShdw>
                </a:effectLst>
                <a:latin typeface="Calibri" pitchFamily="34" charset="0"/>
              </a:rPr>
              <a:t>alla</a:t>
            </a:r>
            <a:r>
              <a:rPr lang="en-US" sz="3200" b="1" u="sng" dirty="0">
                <a:solidFill>
                  <a:schemeClr val="bg1"/>
                </a:solidFill>
                <a:effectLst>
                  <a:outerShdw blurRad="38100" dist="38100" dir="2700000" algn="tl">
                    <a:srgbClr val="000000">
                      <a:alpha val="43137"/>
                    </a:srgbClr>
                  </a:outerShdw>
                </a:effectLst>
                <a:latin typeface="Calibri" pitchFamily="34" charset="0"/>
              </a:rPr>
              <a:t> </a:t>
            </a:r>
            <a:r>
              <a:rPr lang="en-US" sz="3200" b="1" u="sng" dirty="0" err="1">
                <a:solidFill>
                  <a:schemeClr val="bg1"/>
                </a:solidFill>
                <a:effectLst>
                  <a:outerShdw blurRad="38100" dist="38100" dir="2700000" algn="tl">
                    <a:srgbClr val="000000">
                      <a:alpha val="43137"/>
                    </a:srgbClr>
                  </a:outerShdw>
                </a:effectLst>
                <a:latin typeface="Calibri" pitchFamily="34" charset="0"/>
              </a:rPr>
              <a:t>proposta</a:t>
            </a:r>
            <a:r>
              <a:rPr lang="en-US" sz="3200" b="1" u="sng" dirty="0">
                <a:solidFill>
                  <a:schemeClr val="bg1"/>
                </a:solidFill>
                <a:effectLst>
                  <a:outerShdw blurRad="38100" dist="38100" dir="2700000" algn="tl">
                    <a:srgbClr val="000000">
                      <a:alpha val="43137"/>
                    </a:srgbClr>
                  </a:outerShdw>
                </a:effectLst>
                <a:latin typeface="Calibri" pitchFamily="34" charset="0"/>
              </a:rPr>
              <a:t> </a:t>
            </a:r>
            <a:r>
              <a:rPr lang="en-US" sz="3200" b="1" u="sng" dirty="0" err="1">
                <a:solidFill>
                  <a:schemeClr val="bg1"/>
                </a:solidFill>
                <a:effectLst>
                  <a:outerShdw blurRad="38100" dist="38100" dir="2700000" algn="tl">
                    <a:srgbClr val="000000">
                      <a:alpha val="43137"/>
                    </a:srgbClr>
                  </a:outerShdw>
                </a:effectLst>
                <a:latin typeface="Calibri" pitchFamily="34" charset="0"/>
              </a:rPr>
              <a:t>di</a:t>
            </a:r>
            <a:r>
              <a:rPr lang="en-US" sz="3200" b="1" u="sng" dirty="0">
                <a:solidFill>
                  <a:schemeClr val="bg1"/>
                </a:solidFill>
                <a:effectLst>
                  <a:outerShdw blurRad="38100" dist="38100" dir="2700000" algn="tl">
                    <a:srgbClr val="000000">
                      <a:alpha val="43137"/>
                    </a:srgbClr>
                  </a:outerShdw>
                </a:effectLst>
                <a:latin typeface="Calibri" pitchFamily="34" charset="0"/>
              </a:rPr>
              <a:t> </a:t>
            </a:r>
            <a:r>
              <a:rPr lang="en-US" sz="3200" b="1" u="sng" dirty="0" err="1">
                <a:solidFill>
                  <a:schemeClr val="bg1"/>
                </a:solidFill>
                <a:effectLst>
                  <a:outerShdw blurRad="38100" dist="38100" dir="2700000" algn="tl">
                    <a:srgbClr val="000000">
                      <a:alpha val="43137"/>
                    </a:srgbClr>
                  </a:outerShdw>
                </a:effectLst>
                <a:latin typeface="Calibri" pitchFamily="34" charset="0"/>
              </a:rPr>
              <a:t>progetto</a:t>
            </a:r>
            <a:endParaRPr lang="en-US" sz="3200" b="1" u="sng" dirty="0">
              <a:solidFill>
                <a:schemeClr val="bg1"/>
              </a:solidFill>
              <a:effectLst>
                <a:outerShdw blurRad="38100" dist="38100" dir="2700000" algn="tl">
                  <a:srgbClr val="000000">
                    <a:alpha val="43137"/>
                  </a:srgbClr>
                </a:outerShdw>
              </a:effectLst>
              <a:latin typeface="Calibri" pitchFamily="34" charset="0"/>
            </a:endParaRPr>
          </a:p>
        </p:txBody>
      </p:sp>
      <p:pic>
        <p:nvPicPr>
          <p:cNvPr id="70687" name="Picture 6"/>
          <p:cNvPicPr>
            <a:picLocks noChangeAspect="1" noChangeArrowheads="1"/>
          </p:cNvPicPr>
          <p:nvPr/>
        </p:nvPicPr>
        <p:blipFill>
          <a:blip r:embed="rId2"/>
          <a:srcRect/>
          <a:stretch>
            <a:fillRect/>
          </a:stretch>
        </p:blipFill>
        <p:spPr bwMode="auto">
          <a:xfrm>
            <a:off x="8072438" y="0"/>
            <a:ext cx="1071562" cy="1071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CasellaDiTesto 2"/>
          <p:cNvSpPr txBox="1">
            <a:spLocks noChangeArrowheads="1"/>
          </p:cNvSpPr>
          <p:nvPr/>
        </p:nvSpPr>
        <p:spPr bwMode="auto">
          <a:xfrm>
            <a:off x="285750" y="1357313"/>
            <a:ext cx="8572500" cy="4894262"/>
          </a:xfrm>
          <a:prstGeom prst="rect">
            <a:avLst/>
          </a:prstGeom>
          <a:noFill/>
          <a:ln w="9525">
            <a:noFill/>
            <a:miter lim="800000"/>
            <a:headEnd/>
            <a:tailEnd/>
          </a:ln>
        </p:spPr>
        <p:txBody>
          <a:bodyPr>
            <a:spAutoFit/>
          </a:bodyPr>
          <a:lstStyle/>
          <a:p>
            <a:pPr algn="just">
              <a:lnSpc>
                <a:spcPct val="150000"/>
              </a:lnSpc>
            </a:pPr>
            <a:r>
              <a:rPr lang="en-GB" sz="1600">
                <a:solidFill>
                  <a:schemeClr val="tx1"/>
                </a:solidFill>
                <a:latin typeface="Calibri" pitchFamily="34" charset="0"/>
              </a:rPr>
              <a:t>Nella maggior parte dei casi la compilazione della proposta di progetto avviene on – line e si compone di 3 parti:</a:t>
            </a:r>
          </a:p>
          <a:p>
            <a:pPr algn="just">
              <a:lnSpc>
                <a:spcPct val="150000"/>
              </a:lnSpc>
            </a:pPr>
            <a:endParaRPr lang="en-GB" sz="1600">
              <a:solidFill>
                <a:schemeClr val="tx1"/>
              </a:solidFill>
              <a:latin typeface="Calibri" pitchFamily="34" charset="0"/>
            </a:endParaRPr>
          </a:p>
          <a:p>
            <a:pPr algn="just">
              <a:lnSpc>
                <a:spcPct val="150000"/>
              </a:lnSpc>
              <a:buFontTx/>
              <a:buChar char="-"/>
            </a:pPr>
            <a:r>
              <a:rPr lang="en-GB" sz="1600">
                <a:solidFill>
                  <a:schemeClr val="tx1"/>
                </a:solidFill>
                <a:latin typeface="Calibri" pitchFamily="34" charset="0"/>
              </a:rPr>
              <a:t>Una </a:t>
            </a:r>
            <a:r>
              <a:rPr lang="en-GB" sz="1600" u="sng">
                <a:solidFill>
                  <a:schemeClr val="tx1"/>
                </a:solidFill>
                <a:latin typeface="Calibri" pitchFamily="34" charset="0"/>
              </a:rPr>
              <a:t>parte descittiva</a:t>
            </a:r>
            <a:r>
              <a:rPr lang="en-GB" sz="1600">
                <a:solidFill>
                  <a:schemeClr val="tx1"/>
                </a:solidFill>
                <a:latin typeface="Calibri" pitchFamily="34" charset="0"/>
              </a:rPr>
              <a:t>, in cui é necessario definire gli obiettivi specifici e generici del progetto, i risultati attesi, il valore europeo della proposta, ed altre informazioni</a:t>
            </a:r>
          </a:p>
          <a:p>
            <a:pPr algn="just">
              <a:lnSpc>
                <a:spcPct val="150000"/>
              </a:lnSpc>
              <a:buFontTx/>
              <a:buChar char="-"/>
            </a:pPr>
            <a:r>
              <a:rPr lang="en-GB" sz="1600">
                <a:solidFill>
                  <a:schemeClr val="tx1"/>
                </a:solidFill>
                <a:latin typeface="Calibri" pitchFamily="34" charset="0"/>
              </a:rPr>
              <a:t> Una </a:t>
            </a:r>
            <a:r>
              <a:rPr lang="en-GB" sz="1600" u="sng">
                <a:solidFill>
                  <a:schemeClr val="tx1"/>
                </a:solidFill>
                <a:latin typeface="Calibri" pitchFamily="34" charset="0"/>
              </a:rPr>
              <a:t>parte di implementazione</a:t>
            </a:r>
            <a:r>
              <a:rPr lang="en-GB" sz="1600">
                <a:solidFill>
                  <a:schemeClr val="tx1"/>
                </a:solidFill>
                <a:latin typeface="Calibri" pitchFamily="34" charset="0"/>
              </a:rPr>
              <a:t>, nella quale devono essere definite nel dettaglio la durata e le azioni che si vogliono portare a termine nel corso della durata del progetto</a:t>
            </a:r>
          </a:p>
          <a:p>
            <a:pPr algn="just">
              <a:lnSpc>
                <a:spcPct val="150000"/>
              </a:lnSpc>
              <a:buFontTx/>
              <a:buChar char="-"/>
            </a:pPr>
            <a:r>
              <a:rPr lang="en-GB" sz="1600">
                <a:solidFill>
                  <a:schemeClr val="tx1"/>
                </a:solidFill>
                <a:latin typeface="Calibri" pitchFamily="34" charset="0"/>
              </a:rPr>
              <a:t> Una </a:t>
            </a:r>
            <a:r>
              <a:rPr lang="en-GB" sz="1600" u="sng">
                <a:solidFill>
                  <a:schemeClr val="tx1"/>
                </a:solidFill>
                <a:latin typeface="Calibri" pitchFamily="34" charset="0"/>
              </a:rPr>
              <a:t>parta finanziaria</a:t>
            </a:r>
            <a:r>
              <a:rPr lang="en-GB" sz="1600">
                <a:solidFill>
                  <a:schemeClr val="tx1"/>
                </a:solidFill>
                <a:latin typeface="Calibri" pitchFamily="34" charset="0"/>
              </a:rPr>
              <a:t>, ovvero il budget (in che modo andremo a spendere le risorse)</a:t>
            </a:r>
          </a:p>
          <a:p>
            <a:pPr algn="just">
              <a:lnSpc>
                <a:spcPct val="150000"/>
              </a:lnSpc>
              <a:buFontTx/>
              <a:buChar char="-"/>
            </a:pPr>
            <a:endParaRPr lang="en-GB" sz="1600">
              <a:solidFill>
                <a:schemeClr val="tx1"/>
              </a:solidFill>
              <a:latin typeface="Calibri" pitchFamily="34" charset="0"/>
            </a:endParaRPr>
          </a:p>
          <a:p>
            <a:pPr algn="just">
              <a:lnSpc>
                <a:spcPct val="150000"/>
              </a:lnSpc>
            </a:pPr>
            <a:r>
              <a:rPr lang="en-GB" sz="1600">
                <a:solidFill>
                  <a:schemeClr val="tx1"/>
                </a:solidFill>
                <a:latin typeface="Calibri" pitchFamily="34" charset="0"/>
              </a:rPr>
              <a:t>Una volta completata la proposta, questa verrà valutata o da project officers della CE oppure da esperti esterni facenti parte del database della Commissione Europea. Solitamente le tempistiche per la valutazione di un progetto sono tra 1 e 3/4 mesi, a seconda della complessità. Dopo di che, se il progetto viene approvato, prima della firma dell’accordo é prevista una fase di negoziazione. </a:t>
            </a:r>
          </a:p>
        </p:txBody>
      </p:sp>
      <p:grpSp>
        <p:nvGrpSpPr>
          <p:cNvPr id="71683" name="Gruppo 4"/>
          <p:cNvGrpSpPr>
            <a:grpSpLocks/>
          </p:cNvGrpSpPr>
          <p:nvPr/>
        </p:nvGrpSpPr>
        <p:grpSpPr bwMode="auto">
          <a:xfrm>
            <a:off x="3714750" y="0"/>
            <a:ext cx="1928813" cy="1357313"/>
            <a:chOff x="3714744" y="-24"/>
            <a:chExt cx="1928826" cy="1357322"/>
          </a:xfrm>
        </p:grpSpPr>
        <p:sp>
          <p:nvSpPr>
            <p:cNvPr id="71686" name="Rettangolo 5"/>
            <p:cNvSpPr>
              <a:spLocks noChangeArrowheads="1"/>
            </p:cNvSpPr>
            <p:nvPr/>
          </p:nvSpPr>
          <p:spPr bwMode="auto">
            <a:xfrm>
              <a:off x="3714744" y="-24"/>
              <a:ext cx="1928826" cy="1000132"/>
            </a:xfrm>
            <a:prstGeom prst="rect">
              <a:avLst/>
            </a:prstGeom>
            <a:solidFill>
              <a:srgbClr val="0F5494"/>
            </a:solidFill>
            <a:ln w="9525">
              <a:noFill/>
              <a:miter lim="800000"/>
              <a:headEnd/>
              <a:tailEnd/>
            </a:ln>
          </p:spPr>
          <p:txBody>
            <a:bodyPr anchor="ctr"/>
            <a:lstStyle/>
            <a:p>
              <a:pPr marL="3175"/>
              <a:endParaRPr lang="en-US"/>
            </a:p>
          </p:txBody>
        </p:sp>
        <p:sp>
          <p:nvSpPr>
            <p:cNvPr id="71687" name="Rettangolo 6"/>
            <p:cNvSpPr>
              <a:spLocks noChangeArrowheads="1"/>
            </p:cNvSpPr>
            <p:nvPr/>
          </p:nvSpPr>
          <p:spPr bwMode="auto">
            <a:xfrm>
              <a:off x="4143372" y="1000108"/>
              <a:ext cx="1000132" cy="357190"/>
            </a:xfrm>
            <a:prstGeom prst="rect">
              <a:avLst/>
            </a:prstGeom>
            <a:solidFill>
              <a:schemeClr val="bg1"/>
            </a:solidFill>
            <a:ln w="9525">
              <a:noFill/>
              <a:miter lim="800000"/>
              <a:headEnd/>
              <a:tailEnd/>
            </a:ln>
          </p:spPr>
          <p:txBody>
            <a:bodyPr anchor="ctr"/>
            <a:lstStyle/>
            <a:p>
              <a:pPr marL="3175"/>
              <a:endParaRPr lang="en-US"/>
            </a:p>
          </p:txBody>
        </p:sp>
      </p:grpSp>
      <p:sp>
        <p:nvSpPr>
          <p:cNvPr id="2" name="CasellaDiTesto 1"/>
          <p:cNvSpPr txBox="1"/>
          <p:nvPr/>
        </p:nvSpPr>
        <p:spPr>
          <a:xfrm>
            <a:off x="214313" y="201613"/>
            <a:ext cx="8643937" cy="584200"/>
          </a:xfrm>
          <a:prstGeom prst="rect">
            <a:avLst/>
          </a:prstGeom>
          <a:noFill/>
        </p:spPr>
        <p:txBody>
          <a:bodyPr>
            <a:spAutoFit/>
          </a:bodyPr>
          <a:lstStyle/>
          <a:p>
            <a:pPr>
              <a:defRPr/>
            </a:pPr>
            <a:r>
              <a:rPr lang="en-US" sz="3200" b="1" u="sng" dirty="0">
                <a:solidFill>
                  <a:schemeClr val="bg1"/>
                </a:solidFill>
                <a:effectLst>
                  <a:outerShdw blurRad="38100" dist="38100" dir="2700000" algn="tl">
                    <a:srgbClr val="000000">
                      <a:alpha val="43137"/>
                    </a:srgbClr>
                  </a:outerShdw>
                </a:effectLst>
                <a:latin typeface="Calibri" pitchFamily="34" charset="0"/>
              </a:rPr>
              <a:t>La </a:t>
            </a:r>
            <a:r>
              <a:rPr lang="en-US" sz="3200" b="1" u="sng" dirty="0" err="1">
                <a:solidFill>
                  <a:schemeClr val="bg1"/>
                </a:solidFill>
                <a:effectLst>
                  <a:outerShdw blurRad="38100" dist="38100" dir="2700000" algn="tl">
                    <a:srgbClr val="000000">
                      <a:alpha val="43137"/>
                    </a:srgbClr>
                  </a:outerShdw>
                </a:effectLst>
                <a:latin typeface="Calibri" pitchFamily="34" charset="0"/>
              </a:rPr>
              <a:t>proposta</a:t>
            </a:r>
            <a:r>
              <a:rPr lang="en-US" sz="3200" b="1" u="sng" dirty="0">
                <a:solidFill>
                  <a:schemeClr val="bg1"/>
                </a:solidFill>
                <a:effectLst>
                  <a:outerShdw blurRad="38100" dist="38100" dir="2700000" algn="tl">
                    <a:srgbClr val="000000">
                      <a:alpha val="43137"/>
                    </a:srgbClr>
                  </a:outerShdw>
                </a:effectLst>
                <a:latin typeface="Calibri" pitchFamily="34" charset="0"/>
              </a:rPr>
              <a:t> </a:t>
            </a:r>
            <a:r>
              <a:rPr lang="en-US" sz="3200" b="1" u="sng" dirty="0" err="1">
                <a:solidFill>
                  <a:schemeClr val="bg1"/>
                </a:solidFill>
                <a:effectLst>
                  <a:outerShdw blurRad="38100" dist="38100" dir="2700000" algn="tl">
                    <a:srgbClr val="000000">
                      <a:alpha val="43137"/>
                    </a:srgbClr>
                  </a:outerShdw>
                </a:effectLst>
                <a:latin typeface="Calibri" pitchFamily="34" charset="0"/>
              </a:rPr>
              <a:t>di</a:t>
            </a:r>
            <a:r>
              <a:rPr lang="en-US" sz="3200" b="1" u="sng" dirty="0">
                <a:solidFill>
                  <a:schemeClr val="bg1"/>
                </a:solidFill>
                <a:effectLst>
                  <a:outerShdw blurRad="38100" dist="38100" dir="2700000" algn="tl">
                    <a:srgbClr val="000000">
                      <a:alpha val="43137"/>
                    </a:srgbClr>
                  </a:outerShdw>
                </a:effectLst>
                <a:latin typeface="Calibri" pitchFamily="34" charset="0"/>
              </a:rPr>
              <a:t> </a:t>
            </a:r>
            <a:r>
              <a:rPr lang="en-US" sz="3200" b="1" u="sng" dirty="0" err="1">
                <a:solidFill>
                  <a:schemeClr val="bg1"/>
                </a:solidFill>
                <a:effectLst>
                  <a:outerShdw blurRad="38100" dist="38100" dir="2700000" algn="tl">
                    <a:srgbClr val="000000">
                      <a:alpha val="43137"/>
                    </a:srgbClr>
                  </a:outerShdw>
                </a:effectLst>
                <a:latin typeface="Calibri" pitchFamily="34" charset="0"/>
              </a:rPr>
              <a:t>progetto</a:t>
            </a:r>
            <a:r>
              <a:rPr lang="en-US" sz="3200" b="1" u="sng" dirty="0">
                <a:solidFill>
                  <a:schemeClr val="bg1"/>
                </a:solidFill>
                <a:effectLst>
                  <a:outerShdw blurRad="38100" dist="38100" dir="2700000" algn="tl">
                    <a:srgbClr val="000000">
                      <a:alpha val="43137"/>
                    </a:srgbClr>
                  </a:outerShdw>
                </a:effectLst>
                <a:latin typeface="Calibri" pitchFamily="34" charset="0"/>
              </a:rPr>
              <a:t> e la </a:t>
            </a:r>
            <a:r>
              <a:rPr lang="en-US" sz="3200" b="1" u="sng" dirty="0" err="1">
                <a:solidFill>
                  <a:schemeClr val="bg1"/>
                </a:solidFill>
                <a:effectLst>
                  <a:outerShdw blurRad="38100" dist="38100" dir="2700000" algn="tl">
                    <a:srgbClr val="000000">
                      <a:alpha val="43137"/>
                    </a:srgbClr>
                  </a:outerShdw>
                </a:effectLst>
                <a:latin typeface="Calibri" pitchFamily="34" charset="0"/>
              </a:rPr>
              <a:t>sua</a:t>
            </a:r>
            <a:r>
              <a:rPr lang="en-US" sz="3200" b="1" u="sng" dirty="0">
                <a:solidFill>
                  <a:schemeClr val="bg1"/>
                </a:solidFill>
                <a:effectLst>
                  <a:outerShdw blurRad="38100" dist="38100" dir="2700000" algn="tl">
                    <a:srgbClr val="000000">
                      <a:alpha val="43137"/>
                    </a:srgbClr>
                  </a:outerShdw>
                </a:effectLst>
                <a:latin typeface="Calibri" pitchFamily="34" charset="0"/>
              </a:rPr>
              <a:t> </a:t>
            </a:r>
            <a:r>
              <a:rPr lang="en-US" sz="3200" b="1" u="sng" dirty="0" err="1">
                <a:solidFill>
                  <a:schemeClr val="bg1"/>
                </a:solidFill>
                <a:effectLst>
                  <a:outerShdw blurRad="38100" dist="38100" dir="2700000" algn="tl">
                    <a:srgbClr val="000000">
                      <a:alpha val="43137"/>
                    </a:srgbClr>
                  </a:outerShdw>
                </a:effectLst>
                <a:latin typeface="Calibri" pitchFamily="34" charset="0"/>
              </a:rPr>
              <a:t>valutazione</a:t>
            </a:r>
            <a:endParaRPr lang="en-US" sz="3200" b="1" u="sng" dirty="0">
              <a:solidFill>
                <a:schemeClr val="bg1"/>
              </a:solidFill>
              <a:effectLst>
                <a:outerShdw blurRad="38100" dist="38100" dir="2700000" algn="tl">
                  <a:srgbClr val="000000">
                    <a:alpha val="43137"/>
                  </a:srgbClr>
                </a:outerShdw>
              </a:effectLst>
              <a:latin typeface="Calibri" pitchFamily="34" charset="0"/>
            </a:endParaRPr>
          </a:p>
        </p:txBody>
      </p:sp>
      <p:pic>
        <p:nvPicPr>
          <p:cNvPr id="71685" name="Picture 6"/>
          <p:cNvPicPr>
            <a:picLocks noChangeAspect="1" noChangeArrowheads="1"/>
          </p:cNvPicPr>
          <p:nvPr/>
        </p:nvPicPr>
        <p:blipFill>
          <a:blip r:embed="rId2"/>
          <a:srcRect/>
          <a:stretch>
            <a:fillRect/>
          </a:stretch>
        </p:blipFill>
        <p:spPr bwMode="auto">
          <a:xfrm>
            <a:off x="8072438" y="0"/>
            <a:ext cx="1071562" cy="1071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a:spLocks noChangeArrowheads="1"/>
          </p:cNvSpPr>
          <p:nvPr/>
        </p:nvSpPr>
        <p:spPr bwMode="auto">
          <a:xfrm>
            <a:off x="285750" y="1000125"/>
            <a:ext cx="7000875" cy="5632450"/>
          </a:xfrm>
          <a:prstGeom prst="rect">
            <a:avLst/>
          </a:prstGeom>
          <a:noFill/>
          <a:ln w="9525">
            <a:noFill/>
            <a:miter lim="800000"/>
            <a:headEnd/>
            <a:tailEnd/>
          </a:ln>
        </p:spPr>
        <p:txBody>
          <a:bodyPr>
            <a:spAutoFit/>
          </a:bodyPr>
          <a:lstStyle/>
          <a:p>
            <a:pPr algn="just">
              <a:lnSpc>
                <a:spcPct val="150000"/>
              </a:lnSpc>
              <a:spcBef>
                <a:spcPts val="0"/>
              </a:spcBef>
              <a:defRPr/>
            </a:pPr>
            <a:r>
              <a:rPr lang="en-GB" sz="1600" b="1" u="sng" dirty="0" err="1">
                <a:solidFill>
                  <a:schemeClr val="tx1"/>
                </a:solidFill>
                <a:latin typeface="Calibri" pitchFamily="34" charset="0"/>
              </a:rPr>
              <a:t>Tre</a:t>
            </a:r>
            <a:r>
              <a:rPr lang="en-GB" sz="1600" b="1" u="sng" dirty="0">
                <a:solidFill>
                  <a:schemeClr val="tx1"/>
                </a:solidFill>
                <a:latin typeface="Calibri" pitchFamily="34" charset="0"/>
              </a:rPr>
              <a:t> tipi </a:t>
            </a:r>
            <a:r>
              <a:rPr lang="en-GB" sz="1600" b="1" u="sng" dirty="0" err="1">
                <a:solidFill>
                  <a:schemeClr val="tx1"/>
                </a:solidFill>
                <a:latin typeface="Calibri" pitchFamily="34" charset="0"/>
              </a:rPr>
              <a:t>di</a:t>
            </a:r>
            <a:r>
              <a:rPr lang="en-GB" sz="1600" b="1" u="sng" dirty="0">
                <a:solidFill>
                  <a:schemeClr val="tx1"/>
                </a:solidFill>
                <a:latin typeface="Calibri" pitchFamily="34" charset="0"/>
              </a:rPr>
              <a:t> </a:t>
            </a:r>
            <a:r>
              <a:rPr lang="en-GB" sz="1600" b="1" u="sng" dirty="0" err="1">
                <a:solidFill>
                  <a:schemeClr val="tx1"/>
                </a:solidFill>
                <a:latin typeface="Calibri" pitchFamily="34" charset="0"/>
              </a:rPr>
              <a:t>criteri</a:t>
            </a:r>
            <a:r>
              <a:rPr lang="en-GB" sz="1600" dirty="0">
                <a:solidFill>
                  <a:schemeClr val="tx1"/>
                </a:solidFill>
                <a:latin typeface="Calibri" pitchFamily="34" charset="0"/>
              </a:rPr>
              <a:t>:</a:t>
            </a:r>
          </a:p>
          <a:p>
            <a:pPr algn="just">
              <a:spcBef>
                <a:spcPts val="0"/>
              </a:spcBef>
              <a:defRPr/>
            </a:pPr>
            <a:endParaRPr lang="en-GB" sz="1600" dirty="0">
              <a:solidFill>
                <a:schemeClr val="tx1"/>
              </a:solidFill>
              <a:latin typeface="Calibri" pitchFamily="34" charset="0"/>
            </a:endParaRPr>
          </a:p>
          <a:p>
            <a:pPr marL="342900" indent="-342900" algn="just">
              <a:lnSpc>
                <a:spcPct val="150000"/>
              </a:lnSpc>
              <a:spcBef>
                <a:spcPts val="0"/>
              </a:spcBef>
              <a:buFont typeface="+mj-lt"/>
              <a:buAutoNum type="alphaLcParenR"/>
              <a:defRPr/>
            </a:pPr>
            <a:r>
              <a:rPr lang="en-GB" sz="1600" u="sng" dirty="0" err="1">
                <a:solidFill>
                  <a:schemeClr val="tx1"/>
                </a:solidFill>
                <a:latin typeface="Calibri" pitchFamily="34" charset="0"/>
              </a:rPr>
              <a:t>Esclusione</a:t>
            </a:r>
            <a:r>
              <a:rPr lang="en-GB" sz="1600" dirty="0">
                <a:solidFill>
                  <a:schemeClr val="tx1"/>
                </a:solidFill>
                <a:latin typeface="Calibri" pitchFamily="34" charset="0"/>
              </a:rPr>
              <a:t>: </a:t>
            </a:r>
            <a:r>
              <a:rPr lang="en-GB" sz="1600" dirty="0" err="1">
                <a:solidFill>
                  <a:schemeClr val="tx1"/>
                </a:solidFill>
                <a:latin typeface="Calibri" pitchFamily="34" charset="0"/>
              </a:rPr>
              <a:t>sono</a:t>
            </a:r>
            <a:r>
              <a:rPr lang="en-GB" sz="1600" dirty="0">
                <a:solidFill>
                  <a:schemeClr val="tx1"/>
                </a:solidFill>
                <a:latin typeface="Calibri" pitchFamily="34" charset="0"/>
              </a:rPr>
              <a:t> </a:t>
            </a:r>
            <a:r>
              <a:rPr lang="en-GB" sz="1600" dirty="0" err="1">
                <a:solidFill>
                  <a:schemeClr val="tx1"/>
                </a:solidFill>
                <a:latin typeface="Calibri" pitchFamily="34" charset="0"/>
              </a:rPr>
              <a:t>i</a:t>
            </a:r>
            <a:r>
              <a:rPr lang="en-GB" sz="1600" dirty="0">
                <a:solidFill>
                  <a:schemeClr val="tx1"/>
                </a:solidFill>
                <a:latin typeface="Calibri" pitchFamily="34" charset="0"/>
              </a:rPr>
              <a:t> </a:t>
            </a:r>
            <a:r>
              <a:rPr lang="en-GB" sz="1600" dirty="0" err="1">
                <a:solidFill>
                  <a:schemeClr val="tx1"/>
                </a:solidFill>
                <a:latin typeface="Calibri" pitchFamily="34" charset="0"/>
              </a:rPr>
              <a:t>criteri</a:t>
            </a:r>
            <a:r>
              <a:rPr lang="en-GB" sz="1600" dirty="0">
                <a:solidFill>
                  <a:schemeClr val="tx1"/>
                </a:solidFill>
                <a:latin typeface="Calibri" pitchFamily="34" charset="0"/>
              </a:rPr>
              <a:t> </a:t>
            </a:r>
            <a:r>
              <a:rPr lang="en-GB" sz="1600" dirty="0" err="1">
                <a:solidFill>
                  <a:schemeClr val="tx1"/>
                </a:solidFill>
                <a:latin typeface="Calibri" pitchFamily="34" charset="0"/>
              </a:rPr>
              <a:t>che</a:t>
            </a:r>
            <a:r>
              <a:rPr lang="en-GB" sz="1600" dirty="0">
                <a:solidFill>
                  <a:schemeClr val="tx1"/>
                </a:solidFill>
                <a:latin typeface="Calibri" pitchFamily="34" charset="0"/>
              </a:rPr>
              <a:t> </a:t>
            </a:r>
            <a:r>
              <a:rPr lang="en-GB" sz="1600" dirty="0" err="1">
                <a:solidFill>
                  <a:schemeClr val="tx1"/>
                </a:solidFill>
                <a:latin typeface="Calibri" pitchFamily="34" charset="0"/>
              </a:rPr>
              <a:t>determinano</a:t>
            </a:r>
            <a:r>
              <a:rPr lang="en-GB" sz="1600" dirty="0">
                <a:solidFill>
                  <a:schemeClr val="tx1"/>
                </a:solidFill>
                <a:latin typeface="Calibri" pitchFamily="34" charset="0"/>
              </a:rPr>
              <a:t> in </a:t>
            </a:r>
            <a:r>
              <a:rPr lang="en-GB" sz="1600" dirty="0" err="1">
                <a:solidFill>
                  <a:schemeClr val="tx1"/>
                </a:solidFill>
                <a:latin typeface="Calibri" pitchFamily="34" charset="0"/>
              </a:rPr>
              <a:t>automatico</a:t>
            </a:r>
            <a:r>
              <a:rPr lang="en-GB" sz="1600" dirty="0">
                <a:solidFill>
                  <a:schemeClr val="tx1"/>
                </a:solidFill>
                <a:latin typeface="Calibri" pitchFamily="34" charset="0"/>
              </a:rPr>
              <a:t> </a:t>
            </a:r>
            <a:r>
              <a:rPr lang="en-GB" sz="1600" dirty="0" err="1">
                <a:solidFill>
                  <a:schemeClr val="tx1"/>
                </a:solidFill>
                <a:latin typeface="Calibri" pitchFamily="34" charset="0"/>
              </a:rPr>
              <a:t>l’esclusione</a:t>
            </a:r>
            <a:r>
              <a:rPr lang="en-GB" sz="1600" dirty="0">
                <a:solidFill>
                  <a:schemeClr val="tx1"/>
                </a:solidFill>
                <a:latin typeface="Calibri" pitchFamily="34" charset="0"/>
              </a:rPr>
              <a:t> del </a:t>
            </a:r>
            <a:r>
              <a:rPr lang="en-GB" sz="1600" dirty="0" err="1">
                <a:solidFill>
                  <a:schemeClr val="tx1"/>
                </a:solidFill>
                <a:latin typeface="Calibri" pitchFamily="34" charset="0"/>
              </a:rPr>
              <a:t>progetto</a:t>
            </a:r>
            <a:r>
              <a:rPr lang="en-GB" sz="1600" dirty="0">
                <a:solidFill>
                  <a:schemeClr val="tx1"/>
                </a:solidFill>
                <a:latin typeface="Calibri" pitchFamily="34" charset="0"/>
              </a:rPr>
              <a:t> </a:t>
            </a:r>
            <a:r>
              <a:rPr lang="en-GB" sz="1600" dirty="0" err="1">
                <a:solidFill>
                  <a:schemeClr val="tx1"/>
                </a:solidFill>
                <a:latin typeface="Calibri" pitchFamily="34" charset="0"/>
              </a:rPr>
              <a:t>dal</a:t>
            </a:r>
            <a:r>
              <a:rPr lang="en-GB" sz="1600" dirty="0">
                <a:solidFill>
                  <a:schemeClr val="tx1"/>
                </a:solidFill>
                <a:latin typeface="Calibri" pitchFamily="34" charset="0"/>
              </a:rPr>
              <a:t> </a:t>
            </a:r>
            <a:r>
              <a:rPr lang="en-GB" sz="1600" dirty="0" err="1">
                <a:solidFill>
                  <a:schemeClr val="tx1"/>
                </a:solidFill>
                <a:latin typeface="Calibri" pitchFamily="34" charset="0"/>
              </a:rPr>
              <a:t>processo</a:t>
            </a:r>
            <a:r>
              <a:rPr lang="en-GB" sz="1600" dirty="0">
                <a:solidFill>
                  <a:schemeClr val="tx1"/>
                </a:solidFill>
                <a:latin typeface="Calibri" pitchFamily="34" charset="0"/>
              </a:rPr>
              <a:t> </a:t>
            </a:r>
            <a:r>
              <a:rPr lang="en-GB" sz="1600" dirty="0" err="1">
                <a:solidFill>
                  <a:schemeClr val="tx1"/>
                </a:solidFill>
                <a:latin typeface="Calibri" pitchFamily="34" charset="0"/>
              </a:rPr>
              <a:t>di</a:t>
            </a:r>
            <a:r>
              <a:rPr lang="en-GB" sz="1600" dirty="0">
                <a:solidFill>
                  <a:schemeClr val="tx1"/>
                </a:solidFill>
                <a:latin typeface="Calibri" pitchFamily="34" charset="0"/>
              </a:rPr>
              <a:t> </a:t>
            </a:r>
            <a:r>
              <a:rPr lang="en-GB" sz="1600" dirty="0" err="1">
                <a:solidFill>
                  <a:schemeClr val="tx1"/>
                </a:solidFill>
                <a:latin typeface="Calibri" pitchFamily="34" charset="0"/>
              </a:rPr>
              <a:t>selezione</a:t>
            </a:r>
            <a:r>
              <a:rPr lang="en-GB" sz="1600" dirty="0">
                <a:solidFill>
                  <a:schemeClr val="tx1"/>
                </a:solidFill>
                <a:latin typeface="Calibri" pitchFamily="34" charset="0"/>
              </a:rPr>
              <a:t> (</a:t>
            </a:r>
            <a:r>
              <a:rPr lang="en-GB" sz="1600" dirty="0" err="1">
                <a:solidFill>
                  <a:schemeClr val="tx1"/>
                </a:solidFill>
                <a:latin typeface="Calibri" pitchFamily="34" charset="0"/>
              </a:rPr>
              <a:t>bancarotta</a:t>
            </a:r>
            <a:r>
              <a:rPr lang="en-GB" sz="1600" dirty="0">
                <a:solidFill>
                  <a:schemeClr val="tx1"/>
                </a:solidFill>
                <a:latin typeface="Calibri" pitchFamily="34" charset="0"/>
              </a:rPr>
              <a:t>, </a:t>
            </a:r>
            <a:r>
              <a:rPr lang="en-GB" sz="1600" dirty="0" err="1">
                <a:solidFill>
                  <a:schemeClr val="tx1"/>
                </a:solidFill>
                <a:latin typeface="Calibri" pitchFamily="34" charset="0"/>
              </a:rPr>
              <a:t>negligenza</a:t>
            </a:r>
            <a:r>
              <a:rPr lang="en-GB" sz="1600" dirty="0">
                <a:solidFill>
                  <a:schemeClr val="tx1"/>
                </a:solidFill>
                <a:latin typeface="Calibri" pitchFamily="34" charset="0"/>
              </a:rPr>
              <a:t> </a:t>
            </a:r>
            <a:r>
              <a:rPr lang="en-GB" sz="1600" dirty="0" err="1">
                <a:solidFill>
                  <a:schemeClr val="tx1"/>
                </a:solidFill>
                <a:latin typeface="Calibri" pitchFamily="34" charset="0"/>
              </a:rPr>
              <a:t>professionale</a:t>
            </a:r>
            <a:r>
              <a:rPr lang="en-GB" sz="1600" dirty="0">
                <a:solidFill>
                  <a:schemeClr val="tx1"/>
                </a:solidFill>
                <a:latin typeface="Calibri" pitchFamily="34" charset="0"/>
              </a:rPr>
              <a:t>, </a:t>
            </a:r>
            <a:r>
              <a:rPr lang="en-GB" sz="1600" dirty="0" err="1">
                <a:solidFill>
                  <a:schemeClr val="tx1"/>
                </a:solidFill>
                <a:latin typeface="Calibri" pitchFamily="34" charset="0"/>
              </a:rPr>
              <a:t>mancato</a:t>
            </a:r>
            <a:r>
              <a:rPr lang="en-GB" sz="1600" dirty="0">
                <a:solidFill>
                  <a:schemeClr val="tx1"/>
                </a:solidFill>
                <a:latin typeface="Calibri" pitchFamily="34" charset="0"/>
              </a:rPr>
              <a:t> </a:t>
            </a:r>
            <a:r>
              <a:rPr lang="en-GB" sz="1600" dirty="0" err="1">
                <a:solidFill>
                  <a:schemeClr val="tx1"/>
                </a:solidFill>
                <a:latin typeface="Calibri" pitchFamily="34" charset="0"/>
              </a:rPr>
              <a:t>versamento</a:t>
            </a:r>
            <a:r>
              <a:rPr lang="en-GB" sz="1600" dirty="0">
                <a:solidFill>
                  <a:schemeClr val="tx1"/>
                </a:solidFill>
                <a:latin typeface="Calibri" pitchFamily="34" charset="0"/>
              </a:rPr>
              <a:t> </a:t>
            </a:r>
            <a:r>
              <a:rPr lang="en-GB" sz="1600" dirty="0" err="1">
                <a:solidFill>
                  <a:schemeClr val="tx1"/>
                </a:solidFill>
                <a:latin typeface="Calibri" pitchFamily="34" charset="0"/>
              </a:rPr>
              <a:t>di</a:t>
            </a:r>
            <a:r>
              <a:rPr lang="en-GB" sz="1600" dirty="0">
                <a:solidFill>
                  <a:schemeClr val="tx1"/>
                </a:solidFill>
                <a:latin typeface="Calibri" pitchFamily="34" charset="0"/>
              </a:rPr>
              <a:t> </a:t>
            </a:r>
            <a:r>
              <a:rPr lang="en-GB" sz="1600" dirty="0" err="1">
                <a:solidFill>
                  <a:schemeClr val="tx1"/>
                </a:solidFill>
                <a:latin typeface="Calibri" pitchFamily="34" charset="0"/>
              </a:rPr>
              <a:t>tasse</a:t>
            </a:r>
            <a:r>
              <a:rPr lang="en-GB" sz="1600" dirty="0">
                <a:solidFill>
                  <a:schemeClr val="tx1"/>
                </a:solidFill>
                <a:latin typeface="Calibri" pitchFamily="34" charset="0"/>
              </a:rPr>
              <a:t> e/o </a:t>
            </a:r>
            <a:r>
              <a:rPr lang="en-GB" sz="1600" dirty="0" err="1">
                <a:solidFill>
                  <a:schemeClr val="tx1"/>
                </a:solidFill>
                <a:latin typeface="Calibri" pitchFamily="34" charset="0"/>
              </a:rPr>
              <a:t>contributi</a:t>
            </a:r>
            <a:r>
              <a:rPr lang="en-GB" sz="1600" dirty="0">
                <a:solidFill>
                  <a:schemeClr val="tx1"/>
                </a:solidFill>
                <a:latin typeface="Calibri" pitchFamily="34" charset="0"/>
              </a:rPr>
              <a:t>, </a:t>
            </a:r>
            <a:r>
              <a:rPr lang="en-GB" sz="1600" dirty="0" err="1">
                <a:solidFill>
                  <a:schemeClr val="tx1"/>
                </a:solidFill>
                <a:latin typeface="Calibri" pitchFamily="34" charset="0"/>
              </a:rPr>
              <a:t>truffa</a:t>
            </a:r>
            <a:r>
              <a:rPr lang="en-GB" sz="1600" dirty="0">
                <a:solidFill>
                  <a:schemeClr val="tx1"/>
                </a:solidFill>
                <a:latin typeface="Calibri" pitchFamily="34" charset="0"/>
              </a:rPr>
              <a:t>, </a:t>
            </a:r>
            <a:r>
              <a:rPr lang="en-GB" sz="1600" dirty="0" err="1">
                <a:solidFill>
                  <a:schemeClr val="tx1"/>
                </a:solidFill>
                <a:latin typeface="Calibri" pitchFamily="34" charset="0"/>
              </a:rPr>
              <a:t>corruzione</a:t>
            </a:r>
            <a:r>
              <a:rPr lang="en-GB" sz="1600" dirty="0">
                <a:solidFill>
                  <a:schemeClr val="tx1"/>
                </a:solidFill>
                <a:latin typeface="Calibri" pitchFamily="34" charset="0"/>
              </a:rPr>
              <a:t>, </a:t>
            </a:r>
            <a:r>
              <a:rPr lang="en-GB" sz="1600" dirty="0" err="1">
                <a:solidFill>
                  <a:schemeClr val="tx1"/>
                </a:solidFill>
                <a:latin typeface="Calibri" pitchFamily="34" charset="0"/>
              </a:rPr>
              <a:t>conflitto</a:t>
            </a:r>
            <a:r>
              <a:rPr lang="en-GB" sz="1600" dirty="0">
                <a:solidFill>
                  <a:schemeClr val="tx1"/>
                </a:solidFill>
                <a:latin typeface="Calibri" pitchFamily="34" charset="0"/>
              </a:rPr>
              <a:t> </a:t>
            </a:r>
            <a:r>
              <a:rPr lang="en-GB" sz="1600" dirty="0" err="1">
                <a:solidFill>
                  <a:schemeClr val="tx1"/>
                </a:solidFill>
                <a:latin typeface="Calibri" pitchFamily="34" charset="0"/>
              </a:rPr>
              <a:t>di</a:t>
            </a:r>
            <a:r>
              <a:rPr lang="en-GB" sz="1600" dirty="0">
                <a:solidFill>
                  <a:schemeClr val="tx1"/>
                </a:solidFill>
                <a:latin typeface="Calibri" pitchFamily="34" charset="0"/>
              </a:rPr>
              <a:t> </a:t>
            </a:r>
            <a:r>
              <a:rPr lang="en-GB" sz="1600" dirty="0" err="1">
                <a:solidFill>
                  <a:schemeClr val="tx1"/>
                </a:solidFill>
                <a:latin typeface="Calibri" pitchFamily="34" charset="0"/>
              </a:rPr>
              <a:t>interessi</a:t>
            </a:r>
            <a:r>
              <a:rPr lang="en-GB" sz="1600" dirty="0">
                <a:solidFill>
                  <a:schemeClr val="tx1"/>
                </a:solidFill>
                <a:latin typeface="Calibri" pitchFamily="34" charset="0"/>
              </a:rPr>
              <a:t>, </a:t>
            </a:r>
            <a:r>
              <a:rPr lang="en-GB" sz="1600" dirty="0" err="1">
                <a:solidFill>
                  <a:schemeClr val="tx1"/>
                </a:solidFill>
                <a:latin typeface="Calibri" pitchFamily="34" charset="0"/>
              </a:rPr>
              <a:t>falso</a:t>
            </a:r>
            <a:r>
              <a:rPr lang="en-GB" sz="1600" dirty="0">
                <a:solidFill>
                  <a:schemeClr val="tx1"/>
                </a:solidFill>
                <a:latin typeface="Calibri" pitchFamily="34" charset="0"/>
              </a:rPr>
              <a:t>)</a:t>
            </a:r>
          </a:p>
          <a:p>
            <a:pPr marL="342900" indent="-342900" algn="just">
              <a:lnSpc>
                <a:spcPct val="150000"/>
              </a:lnSpc>
              <a:spcBef>
                <a:spcPts val="0"/>
              </a:spcBef>
              <a:buFont typeface="+mj-lt"/>
              <a:buAutoNum type="alphaLcParenR"/>
              <a:defRPr/>
            </a:pPr>
            <a:endParaRPr lang="en-GB" sz="1600" dirty="0">
              <a:solidFill>
                <a:schemeClr val="tx1"/>
              </a:solidFill>
              <a:latin typeface="Calibri" pitchFamily="34" charset="0"/>
            </a:endParaRPr>
          </a:p>
          <a:p>
            <a:pPr marL="342900" indent="-342900" algn="just">
              <a:lnSpc>
                <a:spcPct val="150000"/>
              </a:lnSpc>
              <a:spcBef>
                <a:spcPts val="0"/>
              </a:spcBef>
              <a:buFont typeface="+mj-lt"/>
              <a:buAutoNum type="alphaLcParenR"/>
              <a:defRPr/>
            </a:pPr>
            <a:r>
              <a:rPr lang="en-GB" sz="1600" u="sng" dirty="0" err="1">
                <a:solidFill>
                  <a:schemeClr val="tx1"/>
                </a:solidFill>
                <a:latin typeface="Calibri" pitchFamily="34" charset="0"/>
              </a:rPr>
              <a:t>Selezione</a:t>
            </a:r>
            <a:r>
              <a:rPr lang="en-GB" sz="1600" dirty="0">
                <a:solidFill>
                  <a:schemeClr val="tx1"/>
                </a:solidFill>
                <a:latin typeface="Calibri" pitchFamily="34" charset="0"/>
              </a:rPr>
              <a:t>: </a:t>
            </a:r>
            <a:r>
              <a:rPr lang="en-GB" sz="1600" dirty="0" err="1">
                <a:solidFill>
                  <a:schemeClr val="tx1"/>
                </a:solidFill>
                <a:latin typeface="Calibri" pitchFamily="34" charset="0"/>
              </a:rPr>
              <a:t>il</a:t>
            </a:r>
            <a:r>
              <a:rPr lang="en-GB" sz="1600" dirty="0">
                <a:solidFill>
                  <a:schemeClr val="tx1"/>
                </a:solidFill>
                <a:latin typeface="Calibri" pitchFamily="34" charset="0"/>
              </a:rPr>
              <a:t> </a:t>
            </a:r>
            <a:r>
              <a:rPr lang="en-GB" sz="1600" dirty="0" err="1">
                <a:solidFill>
                  <a:schemeClr val="tx1"/>
                </a:solidFill>
                <a:latin typeface="Calibri" pitchFamily="34" charset="0"/>
              </a:rPr>
              <a:t>potenziale</a:t>
            </a:r>
            <a:r>
              <a:rPr lang="en-GB" sz="1600" dirty="0">
                <a:solidFill>
                  <a:schemeClr val="tx1"/>
                </a:solidFill>
                <a:latin typeface="Calibri" pitchFamily="34" charset="0"/>
              </a:rPr>
              <a:t> </a:t>
            </a:r>
            <a:r>
              <a:rPr lang="en-GB" sz="1600" dirty="0" err="1">
                <a:solidFill>
                  <a:schemeClr val="tx1"/>
                </a:solidFill>
                <a:latin typeface="Calibri" pitchFamily="34" charset="0"/>
              </a:rPr>
              <a:t>beneficiario</a:t>
            </a:r>
            <a:r>
              <a:rPr lang="en-GB" sz="1600" dirty="0">
                <a:solidFill>
                  <a:schemeClr val="tx1"/>
                </a:solidFill>
                <a:latin typeface="Calibri" pitchFamily="34" charset="0"/>
              </a:rPr>
              <a:t> </a:t>
            </a:r>
            <a:r>
              <a:rPr lang="en-GB" sz="1600" dirty="0" err="1">
                <a:solidFill>
                  <a:schemeClr val="tx1"/>
                </a:solidFill>
                <a:latin typeface="Calibri" pitchFamily="34" charset="0"/>
              </a:rPr>
              <a:t>deve</a:t>
            </a:r>
            <a:r>
              <a:rPr lang="en-GB" sz="1600" dirty="0">
                <a:solidFill>
                  <a:schemeClr val="tx1"/>
                </a:solidFill>
                <a:latin typeface="Calibri" pitchFamily="34" charset="0"/>
              </a:rPr>
              <a:t> </a:t>
            </a:r>
            <a:r>
              <a:rPr lang="en-GB" sz="1600" dirty="0" err="1">
                <a:solidFill>
                  <a:schemeClr val="tx1"/>
                </a:solidFill>
                <a:latin typeface="Calibri" pitchFamily="34" charset="0"/>
              </a:rPr>
              <a:t>dimostrare</a:t>
            </a:r>
            <a:r>
              <a:rPr lang="en-GB" sz="1600" dirty="0">
                <a:solidFill>
                  <a:schemeClr val="tx1"/>
                </a:solidFill>
                <a:latin typeface="Calibri" pitchFamily="34" charset="0"/>
              </a:rPr>
              <a:t> </a:t>
            </a:r>
            <a:r>
              <a:rPr lang="en-GB" sz="1600" dirty="0" err="1">
                <a:solidFill>
                  <a:schemeClr val="tx1"/>
                </a:solidFill>
                <a:latin typeface="Calibri" pitchFamily="34" charset="0"/>
              </a:rPr>
              <a:t>che</a:t>
            </a:r>
            <a:r>
              <a:rPr lang="en-GB" sz="1600" dirty="0">
                <a:solidFill>
                  <a:schemeClr val="tx1"/>
                </a:solidFill>
                <a:latin typeface="Calibri" pitchFamily="34" charset="0"/>
              </a:rPr>
              <a:t> ha </a:t>
            </a:r>
            <a:r>
              <a:rPr lang="en-GB" sz="1600" dirty="0" err="1">
                <a:solidFill>
                  <a:schemeClr val="tx1"/>
                </a:solidFill>
                <a:latin typeface="Calibri" pitchFamily="34" charset="0"/>
              </a:rPr>
              <a:t>sufficiente</a:t>
            </a:r>
            <a:r>
              <a:rPr lang="en-GB" sz="1600" dirty="0">
                <a:solidFill>
                  <a:schemeClr val="tx1"/>
                </a:solidFill>
                <a:latin typeface="Calibri" pitchFamily="34" charset="0"/>
              </a:rPr>
              <a:t> </a:t>
            </a:r>
            <a:r>
              <a:rPr lang="en-GB" sz="1600" dirty="0" err="1">
                <a:solidFill>
                  <a:schemeClr val="tx1"/>
                </a:solidFill>
                <a:latin typeface="Calibri" pitchFamily="34" charset="0"/>
              </a:rPr>
              <a:t>capacità</a:t>
            </a:r>
            <a:r>
              <a:rPr lang="en-GB" sz="1600" dirty="0">
                <a:solidFill>
                  <a:schemeClr val="tx1"/>
                </a:solidFill>
                <a:latin typeface="Calibri" pitchFamily="34" charset="0"/>
              </a:rPr>
              <a:t> </a:t>
            </a:r>
            <a:r>
              <a:rPr lang="en-GB" sz="1600" dirty="0" err="1">
                <a:solidFill>
                  <a:schemeClr val="tx1"/>
                </a:solidFill>
                <a:latin typeface="Calibri" pitchFamily="34" charset="0"/>
              </a:rPr>
              <a:t>operativa</a:t>
            </a:r>
            <a:r>
              <a:rPr lang="en-GB" sz="1600" dirty="0">
                <a:solidFill>
                  <a:schemeClr val="tx1"/>
                </a:solidFill>
                <a:latin typeface="Calibri" pitchFamily="34" charset="0"/>
              </a:rPr>
              <a:t> e </a:t>
            </a:r>
            <a:r>
              <a:rPr lang="en-GB" sz="1600" dirty="0" err="1">
                <a:solidFill>
                  <a:schemeClr val="tx1"/>
                </a:solidFill>
                <a:latin typeface="Calibri" pitchFamily="34" charset="0"/>
              </a:rPr>
              <a:t>finanziaria</a:t>
            </a:r>
            <a:r>
              <a:rPr lang="en-GB" sz="1600" dirty="0">
                <a:solidFill>
                  <a:schemeClr val="tx1"/>
                </a:solidFill>
                <a:latin typeface="Calibri" pitchFamily="34" charset="0"/>
              </a:rPr>
              <a:t> per </a:t>
            </a:r>
            <a:r>
              <a:rPr lang="en-GB" sz="1600" dirty="0" err="1">
                <a:solidFill>
                  <a:schemeClr val="tx1"/>
                </a:solidFill>
                <a:latin typeface="Calibri" pitchFamily="34" charset="0"/>
              </a:rPr>
              <a:t>proseguire</a:t>
            </a:r>
            <a:r>
              <a:rPr lang="en-GB" sz="1600" dirty="0">
                <a:solidFill>
                  <a:schemeClr val="tx1"/>
                </a:solidFill>
                <a:latin typeface="Calibri" pitchFamily="34" charset="0"/>
              </a:rPr>
              <a:t> con </a:t>
            </a:r>
            <a:r>
              <a:rPr lang="en-GB" sz="1600" dirty="0" err="1">
                <a:solidFill>
                  <a:schemeClr val="tx1"/>
                </a:solidFill>
                <a:latin typeface="Calibri" pitchFamily="34" charset="0"/>
              </a:rPr>
              <a:t>il</a:t>
            </a:r>
            <a:r>
              <a:rPr lang="en-GB" sz="1600" dirty="0">
                <a:solidFill>
                  <a:schemeClr val="tx1"/>
                </a:solidFill>
                <a:latin typeface="Calibri" pitchFamily="34" charset="0"/>
              </a:rPr>
              <a:t> </a:t>
            </a:r>
            <a:r>
              <a:rPr lang="en-GB" sz="1600" dirty="0" err="1">
                <a:solidFill>
                  <a:schemeClr val="tx1"/>
                </a:solidFill>
                <a:latin typeface="Calibri" pitchFamily="34" charset="0"/>
              </a:rPr>
              <a:t>progetto</a:t>
            </a:r>
            <a:r>
              <a:rPr lang="en-GB" sz="1600" dirty="0">
                <a:solidFill>
                  <a:schemeClr val="tx1"/>
                </a:solidFill>
                <a:latin typeface="Calibri" pitchFamily="34" charset="0"/>
              </a:rPr>
              <a:t> </a:t>
            </a:r>
            <a:r>
              <a:rPr lang="en-GB" sz="1600" dirty="0" err="1">
                <a:solidFill>
                  <a:schemeClr val="tx1"/>
                </a:solidFill>
                <a:latin typeface="Calibri" pitchFamily="34" charset="0"/>
              </a:rPr>
              <a:t>anche</a:t>
            </a:r>
            <a:r>
              <a:rPr lang="en-GB" sz="1600" dirty="0">
                <a:solidFill>
                  <a:schemeClr val="tx1"/>
                </a:solidFill>
                <a:latin typeface="Calibri" pitchFamily="34" charset="0"/>
              </a:rPr>
              <a:t> </a:t>
            </a:r>
            <a:r>
              <a:rPr lang="en-GB" sz="1600" dirty="0" err="1">
                <a:solidFill>
                  <a:schemeClr val="tx1"/>
                </a:solidFill>
                <a:latin typeface="Calibri" pitchFamily="34" charset="0"/>
              </a:rPr>
              <a:t>oltre</a:t>
            </a:r>
            <a:r>
              <a:rPr lang="en-GB" sz="1600" dirty="0">
                <a:solidFill>
                  <a:schemeClr val="tx1"/>
                </a:solidFill>
                <a:latin typeface="Calibri" pitchFamily="34" charset="0"/>
              </a:rPr>
              <a:t> la </a:t>
            </a:r>
            <a:r>
              <a:rPr lang="en-GB" sz="1600" dirty="0" err="1">
                <a:solidFill>
                  <a:schemeClr val="tx1"/>
                </a:solidFill>
                <a:latin typeface="Calibri" pitchFamily="34" charset="0"/>
              </a:rPr>
              <a:t>sua</a:t>
            </a:r>
            <a:r>
              <a:rPr lang="en-GB" sz="1600" dirty="0">
                <a:solidFill>
                  <a:schemeClr val="tx1"/>
                </a:solidFill>
                <a:latin typeface="Calibri" pitchFamily="34" charset="0"/>
              </a:rPr>
              <a:t> </a:t>
            </a:r>
            <a:r>
              <a:rPr lang="en-GB" sz="1600" dirty="0" err="1">
                <a:solidFill>
                  <a:schemeClr val="tx1"/>
                </a:solidFill>
                <a:latin typeface="Calibri" pitchFamily="34" charset="0"/>
              </a:rPr>
              <a:t>scadenza</a:t>
            </a:r>
            <a:r>
              <a:rPr lang="en-GB" sz="1600" dirty="0">
                <a:solidFill>
                  <a:schemeClr val="tx1"/>
                </a:solidFill>
                <a:latin typeface="Calibri" pitchFamily="34" charset="0"/>
              </a:rPr>
              <a:t>. </a:t>
            </a:r>
            <a:r>
              <a:rPr lang="en-GB" sz="1600" dirty="0" err="1">
                <a:solidFill>
                  <a:schemeClr val="tx1"/>
                </a:solidFill>
                <a:latin typeface="Calibri" pitchFamily="34" charset="0"/>
              </a:rPr>
              <a:t>Esperieneza</a:t>
            </a:r>
            <a:r>
              <a:rPr lang="en-GB" sz="1600" dirty="0">
                <a:solidFill>
                  <a:schemeClr val="tx1"/>
                </a:solidFill>
                <a:latin typeface="Calibri" pitchFamily="34" charset="0"/>
              </a:rPr>
              <a:t> </a:t>
            </a:r>
            <a:r>
              <a:rPr lang="en-GB" sz="1600" dirty="0" err="1">
                <a:solidFill>
                  <a:schemeClr val="tx1"/>
                </a:solidFill>
                <a:latin typeface="Calibri" pitchFamily="34" charset="0"/>
              </a:rPr>
              <a:t>nel</a:t>
            </a:r>
            <a:r>
              <a:rPr lang="en-GB" sz="1600" dirty="0">
                <a:solidFill>
                  <a:schemeClr val="tx1"/>
                </a:solidFill>
                <a:latin typeface="Calibri" pitchFamily="34" charset="0"/>
              </a:rPr>
              <a:t> </a:t>
            </a:r>
            <a:r>
              <a:rPr lang="en-GB" sz="1600" dirty="0" err="1">
                <a:solidFill>
                  <a:schemeClr val="tx1"/>
                </a:solidFill>
                <a:latin typeface="Calibri" pitchFamily="34" charset="0"/>
              </a:rPr>
              <a:t>settore</a:t>
            </a:r>
            <a:endParaRPr lang="en-GB" sz="1600" dirty="0">
              <a:solidFill>
                <a:schemeClr val="tx1"/>
              </a:solidFill>
              <a:latin typeface="Calibri" pitchFamily="34" charset="0"/>
            </a:endParaRPr>
          </a:p>
          <a:p>
            <a:pPr marL="342900" indent="-342900" algn="just">
              <a:lnSpc>
                <a:spcPct val="150000"/>
              </a:lnSpc>
              <a:spcBef>
                <a:spcPts val="0"/>
              </a:spcBef>
              <a:buFont typeface="+mj-lt"/>
              <a:buAutoNum type="alphaLcParenR"/>
              <a:defRPr/>
            </a:pPr>
            <a:endParaRPr lang="en-GB" sz="1600" dirty="0">
              <a:solidFill>
                <a:schemeClr val="tx1"/>
              </a:solidFill>
              <a:latin typeface="Calibri" pitchFamily="34" charset="0"/>
            </a:endParaRPr>
          </a:p>
          <a:p>
            <a:pPr marL="342900" indent="-342900" algn="just">
              <a:lnSpc>
                <a:spcPct val="150000"/>
              </a:lnSpc>
              <a:spcBef>
                <a:spcPts val="0"/>
              </a:spcBef>
              <a:buFont typeface="+mj-lt"/>
              <a:buAutoNum type="alphaLcParenR"/>
              <a:defRPr/>
            </a:pPr>
            <a:r>
              <a:rPr lang="en-GB" sz="1600" dirty="0">
                <a:solidFill>
                  <a:schemeClr val="tx1"/>
                </a:solidFill>
                <a:latin typeface="Calibri" pitchFamily="34" charset="0"/>
              </a:rPr>
              <a:t>“</a:t>
            </a:r>
            <a:r>
              <a:rPr lang="en-GB" sz="1600" u="sng" dirty="0">
                <a:solidFill>
                  <a:schemeClr val="tx1"/>
                </a:solidFill>
                <a:latin typeface="Calibri" pitchFamily="34" charset="0"/>
              </a:rPr>
              <a:t>Award</a:t>
            </a:r>
            <a:r>
              <a:rPr lang="en-GB" sz="1600" dirty="0">
                <a:solidFill>
                  <a:schemeClr val="tx1"/>
                </a:solidFill>
                <a:latin typeface="Calibri" pitchFamily="34" charset="0"/>
              </a:rPr>
              <a:t>”: </a:t>
            </a:r>
            <a:r>
              <a:rPr lang="en-GB" sz="1600" dirty="0" err="1">
                <a:solidFill>
                  <a:schemeClr val="tx1"/>
                </a:solidFill>
                <a:latin typeface="Calibri" pitchFamily="34" charset="0"/>
              </a:rPr>
              <a:t>sono</a:t>
            </a:r>
            <a:r>
              <a:rPr lang="en-GB" sz="1600" dirty="0">
                <a:solidFill>
                  <a:schemeClr val="tx1"/>
                </a:solidFill>
                <a:latin typeface="Calibri" pitchFamily="34" charset="0"/>
              </a:rPr>
              <a:t> </a:t>
            </a:r>
            <a:r>
              <a:rPr lang="en-GB" sz="1600" dirty="0" err="1">
                <a:solidFill>
                  <a:schemeClr val="tx1"/>
                </a:solidFill>
                <a:latin typeface="Calibri" pitchFamily="34" charset="0"/>
              </a:rPr>
              <a:t>definiti</a:t>
            </a:r>
            <a:r>
              <a:rPr lang="en-GB" sz="1600" dirty="0">
                <a:solidFill>
                  <a:schemeClr val="tx1"/>
                </a:solidFill>
                <a:latin typeface="Calibri" pitchFamily="34" charset="0"/>
              </a:rPr>
              <a:t> </a:t>
            </a:r>
            <a:r>
              <a:rPr lang="en-GB" sz="1600" dirty="0" err="1">
                <a:solidFill>
                  <a:schemeClr val="tx1"/>
                </a:solidFill>
                <a:latin typeface="Calibri" pitchFamily="34" charset="0"/>
              </a:rPr>
              <a:t>all’interno</a:t>
            </a:r>
            <a:r>
              <a:rPr lang="en-GB" sz="1600" dirty="0">
                <a:solidFill>
                  <a:schemeClr val="tx1"/>
                </a:solidFill>
                <a:latin typeface="Calibri" pitchFamily="34" charset="0"/>
              </a:rPr>
              <a:t> del </a:t>
            </a:r>
            <a:r>
              <a:rPr lang="en-GB" sz="1600" dirty="0" err="1">
                <a:solidFill>
                  <a:schemeClr val="tx1"/>
                </a:solidFill>
                <a:latin typeface="Calibri" pitchFamily="34" charset="0"/>
              </a:rPr>
              <a:t>bando</a:t>
            </a:r>
            <a:r>
              <a:rPr lang="en-GB" sz="1600" dirty="0">
                <a:solidFill>
                  <a:schemeClr val="tx1"/>
                </a:solidFill>
                <a:latin typeface="Calibri" pitchFamily="34" charset="0"/>
              </a:rPr>
              <a:t>, e </a:t>
            </a:r>
            <a:r>
              <a:rPr lang="en-GB" sz="1600" dirty="0" err="1">
                <a:solidFill>
                  <a:schemeClr val="tx1"/>
                </a:solidFill>
                <a:latin typeface="Calibri" pitchFamily="34" charset="0"/>
              </a:rPr>
              <a:t>solitamente</a:t>
            </a:r>
            <a:r>
              <a:rPr lang="en-GB" sz="1600" dirty="0">
                <a:solidFill>
                  <a:schemeClr val="tx1"/>
                </a:solidFill>
                <a:latin typeface="Calibri" pitchFamily="34" charset="0"/>
              </a:rPr>
              <a:t> </a:t>
            </a:r>
            <a:r>
              <a:rPr lang="en-GB" sz="1600" dirty="0" err="1">
                <a:solidFill>
                  <a:schemeClr val="tx1"/>
                </a:solidFill>
                <a:latin typeface="Calibri" pitchFamily="34" charset="0"/>
              </a:rPr>
              <a:t>si</a:t>
            </a:r>
            <a:r>
              <a:rPr lang="en-GB" sz="1600" dirty="0">
                <a:solidFill>
                  <a:schemeClr val="tx1"/>
                </a:solidFill>
                <a:latin typeface="Calibri" pitchFamily="34" charset="0"/>
              </a:rPr>
              <a:t> </a:t>
            </a:r>
            <a:r>
              <a:rPr lang="en-GB" sz="1600" dirty="0" err="1">
                <a:solidFill>
                  <a:schemeClr val="tx1"/>
                </a:solidFill>
                <a:latin typeface="Calibri" pitchFamily="34" charset="0"/>
              </a:rPr>
              <a:t>riferiscono</a:t>
            </a:r>
            <a:r>
              <a:rPr lang="en-GB" sz="1600" dirty="0">
                <a:solidFill>
                  <a:schemeClr val="tx1"/>
                </a:solidFill>
                <a:latin typeface="Calibri" pitchFamily="34" charset="0"/>
              </a:rPr>
              <a:t> a </a:t>
            </a:r>
            <a:r>
              <a:rPr lang="en-GB" sz="1600" dirty="0" err="1">
                <a:solidFill>
                  <a:schemeClr val="tx1"/>
                </a:solidFill>
                <a:latin typeface="Calibri" pitchFamily="34" charset="0"/>
              </a:rPr>
              <a:t>qualità</a:t>
            </a:r>
            <a:r>
              <a:rPr lang="en-GB" sz="1600" dirty="0">
                <a:solidFill>
                  <a:schemeClr val="tx1"/>
                </a:solidFill>
                <a:latin typeface="Calibri" pitchFamily="34" charset="0"/>
              </a:rPr>
              <a:t> </a:t>
            </a:r>
            <a:r>
              <a:rPr lang="en-GB" sz="1600" dirty="0" err="1">
                <a:solidFill>
                  <a:schemeClr val="tx1"/>
                </a:solidFill>
                <a:latin typeface="Calibri" pitchFamily="34" charset="0"/>
              </a:rPr>
              <a:t>della</a:t>
            </a:r>
            <a:r>
              <a:rPr lang="en-GB" sz="1600" dirty="0">
                <a:solidFill>
                  <a:schemeClr val="tx1"/>
                </a:solidFill>
                <a:latin typeface="Calibri" pitchFamily="34" charset="0"/>
              </a:rPr>
              <a:t> </a:t>
            </a:r>
            <a:r>
              <a:rPr lang="en-GB" sz="1600" dirty="0" err="1">
                <a:solidFill>
                  <a:schemeClr val="tx1"/>
                </a:solidFill>
                <a:latin typeface="Calibri" pitchFamily="34" charset="0"/>
              </a:rPr>
              <a:t>proposta</a:t>
            </a:r>
            <a:r>
              <a:rPr lang="en-GB" sz="1600" dirty="0">
                <a:solidFill>
                  <a:schemeClr val="tx1"/>
                </a:solidFill>
                <a:latin typeface="Calibri" pitchFamily="34" charset="0"/>
              </a:rPr>
              <a:t>, </a:t>
            </a:r>
            <a:r>
              <a:rPr lang="en-GB" sz="1600" dirty="0" err="1">
                <a:solidFill>
                  <a:schemeClr val="tx1"/>
                </a:solidFill>
                <a:latin typeface="Calibri" pitchFamily="34" charset="0"/>
              </a:rPr>
              <a:t>impatto</a:t>
            </a:r>
            <a:r>
              <a:rPr lang="en-GB" sz="1600" dirty="0">
                <a:solidFill>
                  <a:schemeClr val="tx1"/>
                </a:solidFill>
                <a:latin typeface="Calibri" pitchFamily="34" charset="0"/>
              </a:rPr>
              <a:t>, </a:t>
            </a:r>
            <a:r>
              <a:rPr lang="en-GB" sz="1600" dirty="0" err="1">
                <a:solidFill>
                  <a:schemeClr val="tx1"/>
                </a:solidFill>
                <a:latin typeface="Calibri" pitchFamily="34" charset="0"/>
              </a:rPr>
              <a:t>valore</a:t>
            </a:r>
            <a:r>
              <a:rPr lang="en-GB" sz="1600" dirty="0">
                <a:solidFill>
                  <a:schemeClr val="tx1"/>
                </a:solidFill>
                <a:latin typeface="Calibri" pitchFamily="34" charset="0"/>
              </a:rPr>
              <a:t> </a:t>
            </a:r>
            <a:r>
              <a:rPr lang="en-GB" sz="1600" dirty="0" err="1">
                <a:solidFill>
                  <a:schemeClr val="tx1"/>
                </a:solidFill>
                <a:latin typeface="Calibri" pitchFamily="34" charset="0"/>
              </a:rPr>
              <a:t>europeo</a:t>
            </a:r>
            <a:r>
              <a:rPr lang="en-GB" sz="1600" dirty="0">
                <a:solidFill>
                  <a:schemeClr val="tx1"/>
                </a:solidFill>
                <a:latin typeface="Calibri" pitchFamily="34" charset="0"/>
              </a:rPr>
              <a:t>, </a:t>
            </a:r>
            <a:r>
              <a:rPr lang="en-GB" sz="1600" dirty="0" err="1">
                <a:solidFill>
                  <a:schemeClr val="tx1"/>
                </a:solidFill>
                <a:latin typeface="Calibri" pitchFamily="34" charset="0"/>
              </a:rPr>
              <a:t>disseminazione</a:t>
            </a:r>
            <a:r>
              <a:rPr lang="en-GB" sz="1600" dirty="0">
                <a:solidFill>
                  <a:schemeClr val="tx1"/>
                </a:solidFill>
                <a:latin typeface="Calibri" pitchFamily="34" charset="0"/>
              </a:rPr>
              <a:t> e </a:t>
            </a:r>
            <a:r>
              <a:rPr lang="en-GB" sz="1600" dirty="0" err="1">
                <a:solidFill>
                  <a:schemeClr val="tx1"/>
                </a:solidFill>
                <a:latin typeface="Calibri" pitchFamily="34" charset="0"/>
              </a:rPr>
              <a:t>comunicazione</a:t>
            </a:r>
            <a:r>
              <a:rPr lang="en-GB" sz="1600" dirty="0">
                <a:solidFill>
                  <a:schemeClr val="tx1"/>
                </a:solidFill>
                <a:latin typeface="Calibri" pitchFamily="34" charset="0"/>
              </a:rPr>
              <a:t>.  Per </a:t>
            </a:r>
            <a:r>
              <a:rPr lang="en-GB" sz="1600" dirty="0" err="1">
                <a:solidFill>
                  <a:schemeClr val="tx1"/>
                </a:solidFill>
                <a:latin typeface="Calibri" pitchFamily="34" charset="0"/>
              </a:rPr>
              <a:t>ciascuno</a:t>
            </a:r>
            <a:r>
              <a:rPr lang="en-GB" sz="1600" dirty="0">
                <a:solidFill>
                  <a:schemeClr val="tx1"/>
                </a:solidFill>
                <a:latin typeface="Calibri" pitchFamily="34" charset="0"/>
              </a:rPr>
              <a:t> sotto – </a:t>
            </a:r>
            <a:r>
              <a:rPr lang="en-GB" sz="1600" dirty="0" err="1">
                <a:solidFill>
                  <a:schemeClr val="tx1"/>
                </a:solidFill>
                <a:latin typeface="Calibri" pitchFamily="34" charset="0"/>
              </a:rPr>
              <a:t>criterio</a:t>
            </a:r>
            <a:r>
              <a:rPr lang="en-GB" sz="1600" dirty="0">
                <a:solidFill>
                  <a:schemeClr val="tx1"/>
                </a:solidFill>
                <a:latin typeface="Calibri" pitchFamily="34" charset="0"/>
              </a:rPr>
              <a:t> </a:t>
            </a:r>
            <a:r>
              <a:rPr lang="en-GB" sz="1600" dirty="0" err="1">
                <a:solidFill>
                  <a:schemeClr val="tx1"/>
                </a:solidFill>
                <a:latin typeface="Calibri" pitchFamily="34" charset="0"/>
              </a:rPr>
              <a:t>viene</a:t>
            </a:r>
            <a:r>
              <a:rPr lang="en-GB" sz="1600" dirty="0">
                <a:solidFill>
                  <a:schemeClr val="tx1"/>
                </a:solidFill>
                <a:latin typeface="Calibri" pitchFamily="34" charset="0"/>
              </a:rPr>
              <a:t> </a:t>
            </a:r>
            <a:r>
              <a:rPr lang="en-GB" sz="1600" dirty="0" err="1">
                <a:solidFill>
                  <a:schemeClr val="tx1"/>
                </a:solidFill>
                <a:latin typeface="Calibri" pitchFamily="34" charset="0"/>
              </a:rPr>
              <a:t>assegnato</a:t>
            </a:r>
            <a:r>
              <a:rPr lang="en-GB" sz="1600" dirty="0">
                <a:solidFill>
                  <a:schemeClr val="tx1"/>
                </a:solidFill>
                <a:latin typeface="Calibri" pitchFamily="34" charset="0"/>
              </a:rPr>
              <a:t> un </a:t>
            </a:r>
            <a:r>
              <a:rPr lang="en-GB" sz="1600" dirty="0" err="1">
                <a:solidFill>
                  <a:schemeClr val="tx1"/>
                </a:solidFill>
                <a:latin typeface="Calibri" pitchFamily="34" charset="0"/>
              </a:rPr>
              <a:t>punteggio</a:t>
            </a:r>
            <a:r>
              <a:rPr lang="en-GB" sz="1600" dirty="0">
                <a:solidFill>
                  <a:schemeClr val="tx1"/>
                </a:solidFill>
                <a:latin typeface="Calibri" pitchFamily="34" charset="0"/>
              </a:rPr>
              <a:t> </a:t>
            </a:r>
            <a:r>
              <a:rPr lang="en-GB" sz="1600" dirty="0" err="1">
                <a:solidFill>
                  <a:schemeClr val="tx1"/>
                </a:solidFill>
                <a:latin typeface="Calibri" pitchFamily="34" charset="0"/>
              </a:rPr>
              <a:t>minimo</a:t>
            </a:r>
            <a:r>
              <a:rPr lang="en-GB" sz="1600" dirty="0">
                <a:solidFill>
                  <a:schemeClr val="tx1"/>
                </a:solidFill>
                <a:latin typeface="Calibri" pitchFamily="34" charset="0"/>
              </a:rPr>
              <a:t>.</a:t>
            </a:r>
          </a:p>
        </p:txBody>
      </p:sp>
      <p:pic>
        <p:nvPicPr>
          <p:cNvPr id="72707" name="Picture 2"/>
          <p:cNvPicPr>
            <a:picLocks noChangeAspect="1" noChangeArrowheads="1"/>
          </p:cNvPicPr>
          <p:nvPr/>
        </p:nvPicPr>
        <p:blipFill>
          <a:blip r:embed="rId2"/>
          <a:srcRect/>
          <a:stretch>
            <a:fillRect/>
          </a:stretch>
        </p:blipFill>
        <p:spPr bwMode="auto">
          <a:xfrm>
            <a:off x="7358063" y="2000250"/>
            <a:ext cx="1714500" cy="4038600"/>
          </a:xfrm>
          <a:prstGeom prst="rect">
            <a:avLst/>
          </a:prstGeom>
          <a:noFill/>
          <a:ln w="9525">
            <a:noFill/>
            <a:miter lim="800000"/>
            <a:headEnd/>
            <a:tailEnd/>
          </a:ln>
        </p:spPr>
      </p:pic>
      <p:grpSp>
        <p:nvGrpSpPr>
          <p:cNvPr id="72708" name="Gruppo 4"/>
          <p:cNvGrpSpPr>
            <a:grpSpLocks/>
          </p:cNvGrpSpPr>
          <p:nvPr/>
        </p:nvGrpSpPr>
        <p:grpSpPr bwMode="auto">
          <a:xfrm>
            <a:off x="3714750" y="0"/>
            <a:ext cx="1928813" cy="1357313"/>
            <a:chOff x="3714744" y="-24"/>
            <a:chExt cx="1928826" cy="1357322"/>
          </a:xfrm>
        </p:grpSpPr>
        <p:sp>
          <p:nvSpPr>
            <p:cNvPr id="72711" name="Rettangolo 5"/>
            <p:cNvSpPr>
              <a:spLocks noChangeArrowheads="1"/>
            </p:cNvSpPr>
            <p:nvPr/>
          </p:nvSpPr>
          <p:spPr bwMode="auto">
            <a:xfrm>
              <a:off x="3714744" y="-24"/>
              <a:ext cx="1928826" cy="1000132"/>
            </a:xfrm>
            <a:prstGeom prst="rect">
              <a:avLst/>
            </a:prstGeom>
            <a:solidFill>
              <a:srgbClr val="0F5494"/>
            </a:solidFill>
            <a:ln w="9525">
              <a:noFill/>
              <a:miter lim="800000"/>
              <a:headEnd/>
              <a:tailEnd/>
            </a:ln>
          </p:spPr>
          <p:txBody>
            <a:bodyPr anchor="ctr"/>
            <a:lstStyle/>
            <a:p>
              <a:pPr marL="3175"/>
              <a:endParaRPr lang="en-US"/>
            </a:p>
          </p:txBody>
        </p:sp>
        <p:sp>
          <p:nvSpPr>
            <p:cNvPr id="72712" name="Rettangolo 6"/>
            <p:cNvSpPr>
              <a:spLocks noChangeArrowheads="1"/>
            </p:cNvSpPr>
            <p:nvPr/>
          </p:nvSpPr>
          <p:spPr bwMode="auto">
            <a:xfrm>
              <a:off x="4143372" y="1000108"/>
              <a:ext cx="1000132" cy="357190"/>
            </a:xfrm>
            <a:prstGeom prst="rect">
              <a:avLst/>
            </a:prstGeom>
            <a:solidFill>
              <a:schemeClr val="bg1"/>
            </a:solidFill>
            <a:ln w="9525">
              <a:noFill/>
              <a:miter lim="800000"/>
              <a:headEnd/>
              <a:tailEnd/>
            </a:ln>
          </p:spPr>
          <p:txBody>
            <a:bodyPr anchor="ctr"/>
            <a:lstStyle/>
            <a:p>
              <a:pPr marL="3175"/>
              <a:endParaRPr lang="en-US"/>
            </a:p>
          </p:txBody>
        </p:sp>
      </p:grpSp>
      <p:sp>
        <p:nvSpPr>
          <p:cNvPr id="2" name="CasellaDiTesto 1"/>
          <p:cNvSpPr txBox="1"/>
          <p:nvPr/>
        </p:nvSpPr>
        <p:spPr>
          <a:xfrm>
            <a:off x="214313" y="201613"/>
            <a:ext cx="8643937" cy="584200"/>
          </a:xfrm>
          <a:prstGeom prst="rect">
            <a:avLst/>
          </a:prstGeom>
          <a:noFill/>
        </p:spPr>
        <p:txBody>
          <a:bodyPr>
            <a:spAutoFit/>
          </a:bodyPr>
          <a:lstStyle/>
          <a:p>
            <a:pPr>
              <a:defRPr/>
            </a:pPr>
            <a:r>
              <a:rPr lang="en-US" sz="3200" b="1" u="sng" dirty="0" err="1">
                <a:solidFill>
                  <a:schemeClr val="bg1"/>
                </a:solidFill>
                <a:effectLst>
                  <a:outerShdw blurRad="38100" dist="38100" dir="2700000" algn="tl">
                    <a:srgbClr val="000000">
                      <a:alpha val="43137"/>
                    </a:srgbClr>
                  </a:outerShdw>
                </a:effectLst>
                <a:latin typeface="Calibri" pitchFamily="34" charset="0"/>
              </a:rPr>
              <a:t>Valutazione</a:t>
            </a:r>
            <a:r>
              <a:rPr lang="en-US" sz="3200" b="1" u="sng" dirty="0">
                <a:solidFill>
                  <a:schemeClr val="bg1"/>
                </a:solidFill>
                <a:effectLst>
                  <a:outerShdw blurRad="38100" dist="38100" dir="2700000" algn="tl">
                    <a:srgbClr val="000000">
                      <a:alpha val="43137"/>
                    </a:srgbClr>
                  </a:outerShdw>
                </a:effectLst>
                <a:latin typeface="Calibri" pitchFamily="34" charset="0"/>
              </a:rPr>
              <a:t>: </a:t>
            </a:r>
            <a:r>
              <a:rPr lang="en-US" sz="3200" b="1" u="sng" dirty="0" err="1">
                <a:solidFill>
                  <a:schemeClr val="bg1"/>
                </a:solidFill>
                <a:effectLst>
                  <a:outerShdw blurRad="38100" dist="38100" dir="2700000" algn="tl">
                    <a:srgbClr val="000000">
                      <a:alpha val="43137"/>
                    </a:srgbClr>
                  </a:outerShdw>
                </a:effectLst>
                <a:latin typeface="Calibri" pitchFamily="34" charset="0"/>
              </a:rPr>
              <a:t>i</a:t>
            </a:r>
            <a:r>
              <a:rPr lang="en-US" sz="3200" b="1" u="sng" dirty="0">
                <a:solidFill>
                  <a:schemeClr val="bg1"/>
                </a:solidFill>
                <a:effectLst>
                  <a:outerShdw blurRad="38100" dist="38100" dir="2700000" algn="tl">
                    <a:srgbClr val="000000">
                      <a:alpha val="43137"/>
                    </a:srgbClr>
                  </a:outerShdw>
                </a:effectLst>
                <a:latin typeface="Calibri" pitchFamily="34" charset="0"/>
              </a:rPr>
              <a:t> </a:t>
            </a:r>
            <a:r>
              <a:rPr lang="en-US" sz="3200" b="1" u="sng" dirty="0" err="1">
                <a:solidFill>
                  <a:schemeClr val="bg1"/>
                </a:solidFill>
                <a:effectLst>
                  <a:outerShdw blurRad="38100" dist="38100" dir="2700000" algn="tl">
                    <a:srgbClr val="000000">
                      <a:alpha val="43137"/>
                    </a:srgbClr>
                  </a:outerShdw>
                </a:effectLst>
                <a:latin typeface="Calibri" pitchFamily="34" charset="0"/>
              </a:rPr>
              <a:t>criteri</a:t>
            </a:r>
            <a:r>
              <a:rPr lang="en-US" sz="3200" b="1" u="sng" dirty="0">
                <a:solidFill>
                  <a:schemeClr val="bg1"/>
                </a:solidFill>
                <a:effectLst>
                  <a:outerShdw blurRad="38100" dist="38100" dir="2700000" algn="tl">
                    <a:srgbClr val="000000">
                      <a:alpha val="43137"/>
                    </a:srgbClr>
                  </a:outerShdw>
                </a:effectLst>
                <a:latin typeface="Calibri" pitchFamily="34" charset="0"/>
              </a:rPr>
              <a:t> </a:t>
            </a:r>
            <a:r>
              <a:rPr lang="en-US" sz="3200" b="1" u="sng" dirty="0" err="1">
                <a:solidFill>
                  <a:schemeClr val="bg1"/>
                </a:solidFill>
                <a:effectLst>
                  <a:outerShdw blurRad="38100" dist="38100" dir="2700000" algn="tl">
                    <a:srgbClr val="000000">
                      <a:alpha val="43137"/>
                    </a:srgbClr>
                  </a:outerShdw>
                </a:effectLst>
                <a:latin typeface="Calibri" pitchFamily="34" charset="0"/>
              </a:rPr>
              <a:t>utilizzati</a:t>
            </a:r>
            <a:endParaRPr lang="en-US" sz="3200" b="1" u="sng" dirty="0">
              <a:solidFill>
                <a:schemeClr val="bg1"/>
              </a:solidFill>
              <a:effectLst>
                <a:outerShdw blurRad="38100" dist="38100" dir="2700000" algn="tl">
                  <a:srgbClr val="000000">
                    <a:alpha val="43137"/>
                  </a:srgbClr>
                </a:outerShdw>
              </a:effectLst>
              <a:latin typeface="Calibri" pitchFamily="34" charset="0"/>
            </a:endParaRPr>
          </a:p>
        </p:txBody>
      </p:sp>
      <p:pic>
        <p:nvPicPr>
          <p:cNvPr id="72710" name="Picture 6"/>
          <p:cNvPicPr>
            <a:picLocks noChangeAspect="1" noChangeArrowheads="1"/>
          </p:cNvPicPr>
          <p:nvPr/>
        </p:nvPicPr>
        <p:blipFill>
          <a:blip r:embed="rId3"/>
          <a:srcRect/>
          <a:stretch>
            <a:fillRect/>
          </a:stretch>
        </p:blipFill>
        <p:spPr bwMode="auto">
          <a:xfrm>
            <a:off x="8072438" y="0"/>
            <a:ext cx="1071562" cy="1071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6"/>
          <p:cNvPicPr>
            <a:picLocks noChangeAspect="1" noChangeArrowheads="1"/>
          </p:cNvPicPr>
          <p:nvPr/>
        </p:nvPicPr>
        <p:blipFill>
          <a:blip r:embed="rId2"/>
          <a:srcRect/>
          <a:stretch>
            <a:fillRect/>
          </a:stretch>
        </p:blipFill>
        <p:spPr bwMode="auto">
          <a:xfrm>
            <a:off x="8072438" y="0"/>
            <a:ext cx="1071562" cy="1071563"/>
          </a:xfrm>
          <a:prstGeom prst="rect">
            <a:avLst/>
          </a:prstGeom>
          <a:noFill/>
          <a:ln w="9525">
            <a:noFill/>
            <a:miter lim="800000"/>
            <a:headEnd/>
            <a:tailEnd/>
          </a:ln>
        </p:spPr>
      </p:pic>
      <p:sp>
        <p:nvSpPr>
          <p:cNvPr id="9219" name="CasellaDiTesto 4"/>
          <p:cNvSpPr txBox="1">
            <a:spLocks noChangeArrowheads="1"/>
          </p:cNvSpPr>
          <p:nvPr/>
        </p:nvSpPr>
        <p:spPr bwMode="auto">
          <a:xfrm>
            <a:off x="285750" y="1211263"/>
            <a:ext cx="8572500" cy="1646237"/>
          </a:xfrm>
          <a:prstGeom prst="rect">
            <a:avLst/>
          </a:prstGeom>
          <a:noFill/>
          <a:ln w="9525">
            <a:noFill/>
            <a:miter lim="800000"/>
            <a:headEnd/>
            <a:tailEnd/>
          </a:ln>
        </p:spPr>
        <p:txBody>
          <a:bodyPr>
            <a:spAutoFit/>
          </a:bodyPr>
          <a:lstStyle/>
          <a:p>
            <a:pPr algn="just">
              <a:lnSpc>
                <a:spcPct val="150000"/>
              </a:lnSpc>
            </a:pPr>
            <a:r>
              <a:rPr lang="en-US" sz="1600">
                <a:solidFill>
                  <a:schemeClr val="tx1"/>
                </a:solidFill>
                <a:latin typeface="Calibri" pitchFamily="34" charset="0"/>
              </a:rPr>
              <a:t>Il Bilancio del’Unione Europea é conosciuto come Quadro Finanziario Pluriennale (QFP): copre un periodo di 7 anni e </a:t>
            </a:r>
            <a:r>
              <a:rPr lang="it-IT" sz="1600">
                <a:solidFill>
                  <a:schemeClr val="tx1"/>
                </a:solidFill>
                <a:latin typeface="Calibri" pitchFamily="34" charset="0"/>
              </a:rPr>
              <a:t>traduce in termini finanziari le priorità politiche dell'Unione Europea.</a:t>
            </a:r>
          </a:p>
          <a:p>
            <a:pPr algn="just">
              <a:lnSpc>
                <a:spcPct val="150000"/>
              </a:lnSpc>
              <a:spcBef>
                <a:spcPts val="600"/>
              </a:spcBef>
            </a:pPr>
            <a:r>
              <a:rPr lang="it-IT" sz="1600">
                <a:solidFill>
                  <a:schemeClr val="tx1"/>
                </a:solidFill>
                <a:latin typeface="Calibri" pitchFamily="34" charset="0"/>
              </a:rPr>
              <a:t>Il nuovo QFP è entrato in vigore nel corso di quest’anno e terminerà nel 2020, per un totale di risorse allocate pari a 960 miliardi di euro distribuite come segue:</a:t>
            </a:r>
            <a:endParaRPr lang="en-US" sz="1600">
              <a:solidFill>
                <a:schemeClr val="tx1"/>
              </a:solidFill>
              <a:latin typeface="Calibri" pitchFamily="34" charset="0"/>
            </a:endParaRPr>
          </a:p>
        </p:txBody>
      </p:sp>
      <p:pic>
        <p:nvPicPr>
          <p:cNvPr id="9220" name="Picture 4"/>
          <p:cNvPicPr>
            <a:picLocks noChangeAspect="1" noChangeArrowheads="1"/>
          </p:cNvPicPr>
          <p:nvPr/>
        </p:nvPicPr>
        <p:blipFill>
          <a:blip r:embed="rId3"/>
          <a:srcRect/>
          <a:stretch>
            <a:fillRect/>
          </a:stretch>
        </p:blipFill>
        <p:spPr bwMode="auto">
          <a:xfrm>
            <a:off x="2143125" y="3000375"/>
            <a:ext cx="4886325" cy="3362325"/>
          </a:xfrm>
          <a:prstGeom prst="rect">
            <a:avLst/>
          </a:prstGeom>
          <a:noFill/>
          <a:ln w="9525">
            <a:noFill/>
            <a:miter lim="800000"/>
            <a:headEnd/>
            <a:tailEnd/>
          </a:ln>
        </p:spPr>
      </p:pic>
      <p:sp>
        <p:nvSpPr>
          <p:cNvPr id="8" name="Segnaposto numero diapositiva 7"/>
          <p:cNvSpPr>
            <a:spLocks noGrp="1"/>
          </p:cNvSpPr>
          <p:nvPr>
            <p:ph type="sldNum" sz="quarter" idx="12"/>
          </p:nvPr>
        </p:nvSpPr>
        <p:spPr/>
        <p:txBody>
          <a:bodyPr/>
          <a:lstStyle/>
          <a:p>
            <a:pPr>
              <a:defRPr/>
            </a:pPr>
            <a:fld id="{B6D93FD7-2A8F-4CFD-9BE0-69C264E20C09}" type="slidenum">
              <a:rPr lang="en-GB" smtClean="0"/>
              <a:pPr>
                <a:defRPr/>
              </a:pPr>
              <a:t>7</a:t>
            </a:fld>
            <a:endParaRPr lang="en-GB"/>
          </a:p>
        </p:txBody>
      </p:sp>
      <p:grpSp>
        <p:nvGrpSpPr>
          <p:cNvPr id="9222" name="Gruppo 3"/>
          <p:cNvGrpSpPr>
            <a:grpSpLocks/>
          </p:cNvGrpSpPr>
          <p:nvPr/>
        </p:nvGrpSpPr>
        <p:grpSpPr bwMode="auto">
          <a:xfrm>
            <a:off x="3714750" y="0"/>
            <a:ext cx="1928813" cy="1357313"/>
            <a:chOff x="3714744" y="-24"/>
            <a:chExt cx="1928826" cy="1357322"/>
          </a:xfrm>
        </p:grpSpPr>
        <p:sp>
          <p:nvSpPr>
            <p:cNvPr id="9224" name="Rettangolo 4"/>
            <p:cNvSpPr>
              <a:spLocks noChangeArrowheads="1"/>
            </p:cNvSpPr>
            <p:nvPr/>
          </p:nvSpPr>
          <p:spPr bwMode="auto">
            <a:xfrm>
              <a:off x="3714744" y="-24"/>
              <a:ext cx="1928826" cy="1000132"/>
            </a:xfrm>
            <a:prstGeom prst="rect">
              <a:avLst/>
            </a:prstGeom>
            <a:solidFill>
              <a:srgbClr val="0F5494"/>
            </a:solidFill>
            <a:ln w="9525">
              <a:noFill/>
              <a:miter lim="800000"/>
              <a:headEnd/>
              <a:tailEnd/>
            </a:ln>
          </p:spPr>
          <p:txBody>
            <a:bodyPr anchor="ctr"/>
            <a:lstStyle/>
            <a:p>
              <a:pPr marL="3175"/>
              <a:endParaRPr lang="en-US"/>
            </a:p>
          </p:txBody>
        </p:sp>
        <p:sp>
          <p:nvSpPr>
            <p:cNvPr id="9225" name="Rettangolo 5"/>
            <p:cNvSpPr>
              <a:spLocks noChangeArrowheads="1"/>
            </p:cNvSpPr>
            <p:nvPr/>
          </p:nvSpPr>
          <p:spPr bwMode="auto">
            <a:xfrm>
              <a:off x="4143372" y="1000108"/>
              <a:ext cx="1000132" cy="357190"/>
            </a:xfrm>
            <a:prstGeom prst="rect">
              <a:avLst/>
            </a:prstGeom>
            <a:solidFill>
              <a:schemeClr val="bg1"/>
            </a:solidFill>
            <a:ln w="9525">
              <a:noFill/>
              <a:miter lim="800000"/>
              <a:headEnd/>
              <a:tailEnd/>
            </a:ln>
          </p:spPr>
          <p:txBody>
            <a:bodyPr anchor="ctr"/>
            <a:lstStyle/>
            <a:p>
              <a:pPr marL="3175"/>
              <a:endParaRPr lang="en-US"/>
            </a:p>
          </p:txBody>
        </p:sp>
      </p:grpSp>
      <p:sp>
        <p:nvSpPr>
          <p:cNvPr id="4" name="CasellaDiTesto 3"/>
          <p:cNvSpPr txBox="1"/>
          <p:nvPr/>
        </p:nvSpPr>
        <p:spPr>
          <a:xfrm>
            <a:off x="214313" y="201613"/>
            <a:ext cx="8643937" cy="584200"/>
          </a:xfrm>
          <a:prstGeom prst="rect">
            <a:avLst/>
          </a:prstGeom>
          <a:noFill/>
        </p:spPr>
        <p:txBody>
          <a:bodyPr>
            <a:spAutoFit/>
          </a:bodyPr>
          <a:lstStyle/>
          <a:p>
            <a:pPr>
              <a:defRPr/>
            </a:pPr>
            <a:r>
              <a:rPr lang="fr-BE" sz="3200" b="1" u="sng">
                <a:solidFill>
                  <a:schemeClr val="bg1"/>
                </a:solidFill>
                <a:effectLst>
                  <a:outerShdw blurRad="38100" dist="38100" dir="2700000" algn="tl">
                    <a:srgbClr val="000000">
                      <a:alpha val="43137"/>
                    </a:srgbClr>
                  </a:outerShdw>
                </a:effectLst>
                <a:latin typeface="Calibri" pitchFamily="34" charset="0"/>
              </a:rPr>
              <a:t>L’origine </a:t>
            </a:r>
            <a:r>
              <a:rPr lang="fr-BE" sz="3200" b="1" u="sng" dirty="0">
                <a:solidFill>
                  <a:schemeClr val="bg1"/>
                </a:solidFill>
                <a:effectLst>
                  <a:outerShdw blurRad="38100" dist="38100" dir="2700000" algn="tl">
                    <a:srgbClr val="000000">
                      <a:alpha val="43137"/>
                    </a:srgbClr>
                  </a:outerShdw>
                </a:effectLst>
                <a:latin typeface="Calibri" pitchFamily="34" charset="0"/>
              </a:rPr>
              <a:t>dei </a:t>
            </a:r>
            <a:r>
              <a:rPr lang="fr-BE" sz="3200" b="1" u="sng" dirty="0" err="1">
                <a:solidFill>
                  <a:schemeClr val="bg1"/>
                </a:solidFill>
                <a:effectLst>
                  <a:outerShdw blurRad="38100" dist="38100" dir="2700000" algn="tl">
                    <a:srgbClr val="000000">
                      <a:alpha val="43137"/>
                    </a:srgbClr>
                  </a:outerShdw>
                </a:effectLst>
                <a:latin typeface="Calibri" pitchFamily="34" charset="0"/>
              </a:rPr>
              <a:t>fondi</a:t>
            </a:r>
            <a:r>
              <a:rPr lang="fr-BE" sz="3200" b="1" u="sng" dirty="0">
                <a:solidFill>
                  <a:schemeClr val="bg1"/>
                </a:solidFill>
                <a:effectLst>
                  <a:outerShdw blurRad="38100" dist="38100" dir="2700000" algn="tl">
                    <a:srgbClr val="000000">
                      <a:alpha val="43137"/>
                    </a:srgbClr>
                  </a:outerShdw>
                </a:effectLst>
                <a:latin typeface="Calibri" pitchFamily="34" charset="0"/>
              </a:rPr>
              <a:t>: il </a:t>
            </a:r>
            <a:r>
              <a:rPr lang="fr-BE" sz="3200" b="1" u="sng" dirty="0" err="1">
                <a:solidFill>
                  <a:schemeClr val="bg1"/>
                </a:solidFill>
                <a:effectLst>
                  <a:outerShdw blurRad="38100" dist="38100" dir="2700000" algn="tl">
                    <a:srgbClr val="000000">
                      <a:alpha val="43137"/>
                    </a:srgbClr>
                  </a:outerShdw>
                </a:effectLst>
                <a:latin typeface="Calibri" pitchFamily="34" charset="0"/>
              </a:rPr>
              <a:t>bilancio</a:t>
            </a:r>
            <a:r>
              <a:rPr lang="fr-BE" sz="3200" b="1" u="sng" dirty="0">
                <a:solidFill>
                  <a:schemeClr val="bg1"/>
                </a:solidFill>
                <a:effectLst>
                  <a:outerShdw blurRad="38100" dist="38100" dir="2700000" algn="tl">
                    <a:srgbClr val="000000">
                      <a:alpha val="43137"/>
                    </a:srgbClr>
                  </a:outerShdw>
                </a:effectLst>
                <a:latin typeface="Calibri" pitchFamily="34" charset="0"/>
              </a:rPr>
              <a:t> </a:t>
            </a:r>
            <a:r>
              <a:rPr lang="fr-BE" sz="3200" b="1" u="sng" dirty="0" err="1">
                <a:solidFill>
                  <a:schemeClr val="bg1"/>
                </a:solidFill>
                <a:effectLst>
                  <a:outerShdw blurRad="38100" dist="38100" dir="2700000" algn="tl">
                    <a:srgbClr val="000000">
                      <a:alpha val="43137"/>
                    </a:srgbClr>
                  </a:outerShdw>
                </a:effectLst>
                <a:latin typeface="Calibri" pitchFamily="34" charset="0"/>
              </a:rPr>
              <a:t>dell’Unione</a:t>
            </a:r>
            <a:r>
              <a:rPr lang="fr-BE" sz="3200" b="1" u="sng" dirty="0">
                <a:solidFill>
                  <a:schemeClr val="bg1"/>
                </a:solidFill>
                <a:effectLst>
                  <a:outerShdw blurRad="38100" dist="38100" dir="2700000" algn="tl">
                    <a:srgbClr val="000000">
                      <a:alpha val="43137"/>
                    </a:srgbClr>
                  </a:outerShdw>
                </a:effectLst>
                <a:latin typeface="Calibri" pitchFamily="34" charset="0"/>
              </a:rPr>
              <a:t> </a:t>
            </a:r>
            <a:r>
              <a:rPr lang="fr-BE" sz="3200" b="1" u="sng" dirty="0" err="1">
                <a:solidFill>
                  <a:schemeClr val="bg1"/>
                </a:solidFill>
                <a:effectLst>
                  <a:outerShdw blurRad="38100" dist="38100" dir="2700000" algn="tl">
                    <a:srgbClr val="000000">
                      <a:alpha val="43137"/>
                    </a:srgbClr>
                  </a:outerShdw>
                </a:effectLst>
                <a:latin typeface="Calibri" pitchFamily="34" charset="0"/>
              </a:rPr>
              <a:t>Europea</a:t>
            </a:r>
            <a:r>
              <a:rPr lang="fr-BE" sz="3200" b="1" u="sng" dirty="0">
                <a:solidFill>
                  <a:schemeClr val="bg1"/>
                </a:solidFill>
                <a:effectLst>
                  <a:outerShdw blurRad="38100" dist="38100" dir="2700000" algn="tl">
                    <a:srgbClr val="000000">
                      <a:alpha val="43137"/>
                    </a:srgbClr>
                  </a:outerShdw>
                </a:effectLst>
                <a:latin typeface="Calibri" pitchFamily="34" charset="0"/>
              </a:rPr>
              <a:t> </a:t>
            </a:r>
            <a:endParaRPr lang="it-IT" sz="3200" b="1" u="sng"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14313" y="201613"/>
            <a:ext cx="3786187" cy="584200"/>
          </a:xfrm>
          <a:prstGeom prst="rect">
            <a:avLst/>
          </a:prstGeom>
          <a:noFill/>
        </p:spPr>
        <p:txBody>
          <a:bodyPr>
            <a:spAutoFit/>
          </a:bodyPr>
          <a:lstStyle/>
          <a:p>
            <a:pPr>
              <a:defRPr/>
            </a:pPr>
            <a:r>
              <a:rPr lang="en-US" sz="3200" b="1" u="sng" dirty="0" err="1">
                <a:solidFill>
                  <a:schemeClr val="bg1"/>
                </a:solidFill>
                <a:effectLst>
                  <a:outerShdw blurRad="38100" dist="38100" dir="2700000" algn="tl">
                    <a:srgbClr val="000000">
                      <a:alpha val="43137"/>
                    </a:srgbClr>
                  </a:outerShdw>
                </a:effectLst>
                <a:latin typeface="Calibri" pitchFamily="34" charset="0"/>
              </a:rPr>
              <a:t>Ciclo</a:t>
            </a:r>
            <a:r>
              <a:rPr lang="en-US" sz="3200" b="1" u="sng" dirty="0">
                <a:solidFill>
                  <a:schemeClr val="bg1"/>
                </a:solidFill>
                <a:effectLst>
                  <a:outerShdw blurRad="38100" dist="38100" dir="2700000" algn="tl">
                    <a:srgbClr val="000000">
                      <a:alpha val="43137"/>
                    </a:srgbClr>
                  </a:outerShdw>
                </a:effectLst>
                <a:latin typeface="Calibri" pitchFamily="34" charset="0"/>
              </a:rPr>
              <a:t> </a:t>
            </a:r>
            <a:r>
              <a:rPr lang="en-US" sz="3200" b="1" u="sng" dirty="0" err="1">
                <a:solidFill>
                  <a:schemeClr val="bg1"/>
                </a:solidFill>
                <a:effectLst>
                  <a:outerShdw blurRad="38100" dist="38100" dir="2700000" algn="tl">
                    <a:srgbClr val="000000">
                      <a:alpha val="43137"/>
                    </a:srgbClr>
                  </a:outerShdw>
                </a:effectLst>
                <a:latin typeface="Calibri" pitchFamily="34" charset="0"/>
              </a:rPr>
              <a:t>delle</a:t>
            </a:r>
            <a:r>
              <a:rPr lang="en-US" sz="3200" b="1" u="sng" dirty="0">
                <a:solidFill>
                  <a:schemeClr val="bg1"/>
                </a:solidFill>
                <a:effectLst>
                  <a:outerShdw blurRad="38100" dist="38100" dir="2700000" algn="tl">
                    <a:srgbClr val="000000">
                      <a:alpha val="43137"/>
                    </a:srgbClr>
                  </a:outerShdw>
                </a:effectLst>
                <a:latin typeface="Calibri" pitchFamily="34" charset="0"/>
              </a:rPr>
              <a:t> </a:t>
            </a:r>
            <a:r>
              <a:rPr lang="en-US" sz="3200" b="1" u="sng" dirty="0" err="1">
                <a:solidFill>
                  <a:schemeClr val="bg1"/>
                </a:solidFill>
                <a:effectLst>
                  <a:outerShdw blurRad="38100" dist="38100" dir="2700000" algn="tl">
                    <a:srgbClr val="000000">
                      <a:alpha val="43137"/>
                    </a:srgbClr>
                  </a:outerShdw>
                </a:effectLst>
                <a:latin typeface="Calibri" pitchFamily="34" charset="0"/>
              </a:rPr>
              <a:t>spese</a:t>
            </a:r>
            <a:endParaRPr lang="en-US" sz="3200" b="1" u="sng" dirty="0">
              <a:solidFill>
                <a:schemeClr val="bg1"/>
              </a:solidFill>
              <a:effectLst>
                <a:outerShdw blurRad="38100" dist="38100" dir="2700000" algn="tl">
                  <a:srgbClr val="000000">
                    <a:alpha val="43137"/>
                  </a:srgbClr>
                </a:outerShdw>
              </a:effectLst>
              <a:latin typeface="Calibri" pitchFamily="34" charset="0"/>
            </a:endParaRPr>
          </a:p>
        </p:txBody>
      </p:sp>
      <p:grpSp>
        <p:nvGrpSpPr>
          <p:cNvPr id="73731" name="Gruppo 7"/>
          <p:cNvGrpSpPr>
            <a:grpSpLocks/>
          </p:cNvGrpSpPr>
          <p:nvPr/>
        </p:nvGrpSpPr>
        <p:grpSpPr bwMode="auto">
          <a:xfrm>
            <a:off x="785813" y="1428750"/>
            <a:ext cx="7572375" cy="4786313"/>
            <a:chOff x="785786" y="1428736"/>
            <a:chExt cx="7572428" cy="4786346"/>
          </a:xfrm>
        </p:grpSpPr>
        <p:grpSp>
          <p:nvGrpSpPr>
            <p:cNvPr id="73737" name="Gruppo 5"/>
            <p:cNvGrpSpPr>
              <a:grpSpLocks/>
            </p:cNvGrpSpPr>
            <p:nvPr/>
          </p:nvGrpSpPr>
          <p:grpSpPr bwMode="auto">
            <a:xfrm>
              <a:off x="785786" y="1428736"/>
              <a:ext cx="7572428" cy="4786346"/>
              <a:chOff x="785786" y="1428736"/>
              <a:chExt cx="7572428" cy="4786346"/>
            </a:xfrm>
          </p:grpSpPr>
          <p:pic>
            <p:nvPicPr>
              <p:cNvPr id="73739" name="Picture 3"/>
              <p:cNvPicPr>
                <a:picLocks noChangeAspect="1" noChangeArrowheads="1"/>
              </p:cNvPicPr>
              <p:nvPr/>
            </p:nvPicPr>
            <p:blipFill>
              <a:blip r:embed="rId2"/>
              <a:srcRect/>
              <a:stretch>
                <a:fillRect/>
              </a:stretch>
            </p:blipFill>
            <p:spPr bwMode="auto">
              <a:xfrm>
                <a:off x="785786" y="1571612"/>
                <a:ext cx="7572428" cy="4643470"/>
              </a:xfrm>
              <a:prstGeom prst="rect">
                <a:avLst/>
              </a:prstGeom>
              <a:noFill/>
              <a:ln w="9525">
                <a:noFill/>
                <a:miter lim="800000"/>
                <a:headEnd/>
                <a:tailEnd/>
              </a:ln>
            </p:spPr>
          </p:pic>
          <p:sp>
            <p:nvSpPr>
              <p:cNvPr id="73740" name="Rettangolo arrotondato 4"/>
              <p:cNvSpPr>
                <a:spLocks noChangeArrowheads="1"/>
              </p:cNvSpPr>
              <p:nvPr/>
            </p:nvSpPr>
            <p:spPr bwMode="auto">
              <a:xfrm>
                <a:off x="2714612" y="1428736"/>
                <a:ext cx="357190" cy="214314"/>
              </a:xfrm>
              <a:prstGeom prst="roundRect">
                <a:avLst>
                  <a:gd name="adj" fmla="val 16667"/>
                </a:avLst>
              </a:prstGeom>
              <a:solidFill>
                <a:schemeClr val="bg1"/>
              </a:solidFill>
              <a:ln w="9525">
                <a:noFill/>
                <a:round/>
                <a:headEnd/>
                <a:tailEnd/>
              </a:ln>
            </p:spPr>
            <p:txBody>
              <a:bodyPr anchor="ctr"/>
              <a:lstStyle/>
              <a:p>
                <a:pPr marL="3175"/>
                <a:endParaRPr lang="it-IT"/>
              </a:p>
            </p:txBody>
          </p:sp>
        </p:grpSp>
        <p:sp>
          <p:nvSpPr>
            <p:cNvPr id="73738" name="Rettangolo arrotondato 6"/>
            <p:cNvSpPr>
              <a:spLocks noChangeArrowheads="1"/>
            </p:cNvSpPr>
            <p:nvPr/>
          </p:nvSpPr>
          <p:spPr bwMode="auto">
            <a:xfrm>
              <a:off x="5786446" y="1500174"/>
              <a:ext cx="428628" cy="142876"/>
            </a:xfrm>
            <a:prstGeom prst="roundRect">
              <a:avLst>
                <a:gd name="adj" fmla="val 16667"/>
              </a:avLst>
            </a:prstGeom>
            <a:solidFill>
              <a:schemeClr val="bg1"/>
            </a:solidFill>
            <a:ln w="9525">
              <a:noFill/>
              <a:round/>
              <a:headEnd/>
              <a:tailEnd/>
            </a:ln>
          </p:spPr>
          <p:txBody>
            <a:bodyPr anchor="ctr"/>
            <a:lstStyle/>
            <a:p>
              <a:pPr marL="3175"/>
              <a:endParaRPr lang="it-IT"/>
            </a:p>
          </p:txBody>
        </p:sp>
      </p:grpSp>
      <p:grpSp>
        <p:nvGrpSpPr>
          <p:cNvPr id="73732" name="Gruppo 7"/>
          <p:cNvGrpSpPr>
            <a:grpSpLocks/>
          </p:cNvGrpSpPr>
          <p:nvPr/>
        </p:nvGrpSpPr>
        <p:grpSpPr bwMode="auto">
          <a:xfrm>
            <a:off x="3714750" y="0"/>
            <a:ext cx="1928813" cy="1357313"/>
            <a:chOff x="3714744" y="-24"/>
            <a:chExt cx="1928826" cy="1357322"/>
          </a:xfrm>
        </p:grpSpPr>
        <p:sp>
          <p:nvSpPr>
            <p:cNvPr id="73735" name="Rettangolo 8"/>
            <p:cNvSpPr>
              <a:spLocks noChangeArrowheads="1"/>
            </p:cNvSpPr>
            <p:nvPr/>
          </p:nvSpPr>
          <p:spPr bwMode="auto">
            <a:xfrm>
              <a:off x="3714744" y="-24"/>
              <a:ext cx="1928826" cy="1000132"/>
            </a:xfrm>
            <a:prstGeom prst="rect">
              <a:avLst/>
            </a:prstGeom>
            <a:solidFill>
              <a:srgbClr val="0F5494"/>
            </a:solidFill>
            <a:ln w="9525">
              <a:noFill/>
              <a:miter lim="800000"/>
              <a:headEnd/>
              <a:tailEnd/>
            </a:ln>
          </p:spPr>
          <p:txBody>
            <a:bodyPr anchor="ctr"/>
            <a:lstStyle/>
            <a:p>
              <a:pPr marL="3175"/>
              <a:endParaRPr lang="en-US"/>
            </a:p>
          </p:txBody>
        </p:sp>
        <p:sp>
          <p:nvSpPr>
            <p:cNvPr id="73736" name="Rettangolo 9"/>
            <p:cNvSpPr>
              <a:spLocks noChangeArrowheads="1"/>
            </p:cNvSpPr>
            <p:nvPr/>
          </p:nvSpPr>
          <p:spPr bwMode="auto">
            <a:xfrm>
              <a:off x="4143372" y="1000108"/>
              <a:ext cx="1000132" cy="357190"/>
            </a:xfrm>
            <a:prstGeom prst="rect">
              <a:avLst/>
            </a:prstGeom>
            <a:solidFill>
              <a:schemeClr val="bg1"/>
            </a:solidFill>
            <a:ln w="9525">
              <a:noFill/>
              <a:miter lim="800000"/>
              <a:headEnd/>
              <a:tailEnd/>
            </a:ln>
          </p:spPr>
          <p:txBody>
            <a:bodyPr anchor="ctr"/>
            <a:lstStyle/>
            <a:p>
              <a:pPr marL="3175"/>
              <a:endParaRPr lang="en-US"/>
            </a:p>
          </p:txBody>
        </p:sp>
      </p:grpSp>
      <p:sp>
        <p:nvSpPr>
          <p:cNvPr id="11" name="Segnaposto numero diapositiva 10"/>
          <p:cNvSpPr>
            <a:spLocks noGrp="1"/>
          </p:cNvSpPr>
          <p:nvPr>
            <p:ph type="sldNum" sz="quarter" idx="12"/>
          </p:nvPr>
        </p:nvSpPr>
        <p:spPr/>
        <p:txBody>
          <a:bodyPr/>
          <a:lstStyle/>
          <a:p>
            <a:pPr>
              <a:defRPr/>
            </a:pPr>
            <a:fld id="{ACA0B9D5-0FD8-46BA-AAA9-69F519B28448}" type="slidenum">
              <a:rPr lang="en-GB" smtClean="0"/>
              <a:pPr>
                <a:defRPr/>
              </a:pPr>
              <a:t>70</a:t>
            </a:fld>
            <a:endParaRPr lang="en-GB"/>
          </a:p>
        </p:txBody>
      </p:sp>
      <p:pic>
        <p:nvPicPr>
          <p:cNvPr id="73734" name="Picture 6"/>
          <p:cNvPicPr>
            <a:picLocks noChangeAspect="1" noChangeArrowheads="1"/>
          </p:cNvPicPr>
          <p:nvPr/>
        </p:nvPicPr>
        <p:blipFill>
          <a:blip r:embed="rId3"/>
          <a:srcRect/>
          <a:stretch>
            <a:fillRect/>
          </a:stretch>
        </p:blipFill>
        <p:spPr bwMode="auto">
          <a:xfrm>
            <a:off x="8072438" y="0"/>
            <a:ext cx="1071562" cy="1071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4"/>
          <p:cNvSpPr>
            <a:spLocks noGrp="1" noChangeArrowheads="1"/>
          </p:cNvSpPr>
          <p:nvPr>
            <p:ph type="title"/>
          </p:nvPr>
        </p:nvSpPr>
        <p:spPr>
          <a:xfrm>
            <a:off x="468313" y="1857375"/>
            <a:ext cx="8229600" cy="1785938"/>
          </a:xfrm>
        </p:spPr>
        <p:txBody>
          <a:bodyPr/>
          <a:lstStyle/>
          <a:p>
            <a:pPr indent="0" algn="ctr" eaLnBrk="1" hangingPunct="1"/>
            <a:r>
              <a:rPr lang="en-GB" altLang="it-IT" sz="4000" smtClean="0"/>
              <a:t>Grazie per la vostra attenzione</a:t>
            </a:r>
          </a:p>
        </p:txBody>
      </p:sp>
      <p:grpSp>
        <p:nvGrpSpPr>
          <p:cNvPr id="74755" name="Gruppo 3"/>
          <p:cNvGrpSpPr>
            <a:grpSpLocks/>
          </p:cNvGrpSpPr>
          <p:nvPr/>
        </p:nvGrpSpPr>
        <p:grpSpPr bwMode="auto">
          <a:xfrm>
            <a:off x="3714750" y="0"/>
            <a:ext cx="1928813" cy="1357313"/>
            <a:chOff x="3714744" y="-24"/>
            <a:chExt cx="1928826" cy="1357322"/>
          </a:xfrm>
        </p:grpSpPr>
        <p:sp>
          <p:nvSpPr>
            <p:cNvPr id="74757" name="Rettangolo 4"/>
            <p:cNvSpPr>
              <a:spLocks noChangeArrowheads="1"/>
            </p:cNvSpPr>
            <p:nvPr/>
          </p:nvSpPr>
          <p:spPr bwMode="auto">
            <a:xfrm>
              <a:off x="3714744" y="-24"/>
              <a:ext cx="1928826" cy="1000132"/>
            </a:xfrm>
            <a:prstGeom prst="rect">
              <a:avLst/>
            </a:prstGeom>
            <a:solidFill>
              <a:srgbClr val="0F5494"/>
            </a:solidFill>
            <a:ln w="9525">
              <a:noFill/>
              <a:miter lim="800000"/>
              <a:headEnd/>
              <a:tailEnd/>
            </a:ln>
          </p:spPr>
          <p:txBody>
            <a:bodyPr anchor="ctr"/>
            <a:lstStyle/>
            <a:p>
              <a:pPr marL="3175"/>
              <a:endParaRPr lang="en-US"/>
            </a:p>
          </p:txBody>
        </p:sp>
        <p:sp>
          <p:nvSpPr>
            <p:cNvPr id="74758" name="Rettangolo 5"/>
            <p:cNvSpPr>
              <a:spLocks noChangeArrowheads="1"/>
            </p:cNvSpPr>
            <p:nvPr/>
          </p:nvSpPr>
          <p:spPr bwMode="auto">
            <a:xfrm>
              <a:off x="4143372" y="1000108"/>
              <a:ext cx="1000132" cy="357190"/>
            </a:xfrm>
            <a:prstGeom prst="rect">
              <a:avLst/>
            </a:prstGeom>
            <a:solidFill>
              <a:schemeClr val="bg1"/>
            </a:solidFill>
            <a:ln w="9525">
              <a:noFill/>
              <a:miter lim="800000"/>
              <a:headEnd/>
              <a:tailEnd/>
            </a:ln>
          </p:spPr>
          <p:txBody>
            <a:bodyPr anchor="ctr"/>
            <a:lstStyle/>
            <a:p>
              <a:pPr marL="3175"/>
              <a:endParaRPr lang="en-US"/>
            </a:p>
          </p:txBody>
        </p:sp>
      </p:grpSp>
      <p:sp>
        <p:nvSpPr>
          <p:cNvPr id="7" name="Rectangle 4"/>
          <p:cNvSpPr txBox="1">
            <a:spLocks noChangeArrowheads="1"/>
          </p:cNvSpPr>
          <p:nvPr/>
        </p:nvSpPr>
        <p:spPr>
          <a:xfrm>
            <a:off x="285720" y="2714620"/>
            <a:ext cx="8858280" cy="3571900"/>
          </a:xfrm>
          <a:prstGeom prst="rect">
            <a:avLst/>
          </a:prstGeom>
        </p:spPr>
        <p:txBody>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Arial" pitchFamily="34" charset="0"/>
              </a:defRPr>
            </a:lvl1pPr>
            <a:lvl2pPr marL="457200" algn="l" rtl="0" fontAlgn="base">
              <a:spcBef>
                <a:spcPct val="0"/>
              </a:spcBef>
              <a:spcAft>
                <a:spcPct val="0"/>
              </a:spcAft>
              <a:defRPr sz="1200" kern="1200">
                <a:solidFill>
                  <a:srgbClr val="0F5494"/>
                </a:solidFill>
                <a:latin typeface="Verdana" pitchFamily="34" charset="0"/>
                <a:ea typeface="+mn-ea"/>
                <a:cs typeface="Arial" pitchFamily="34" charset="0"/>
              </a:defRPr>
            </a:lvl2pPr>
            <a:lvl3pPr marL="914400" algn="l" rtl="0" fontAlgn="base">
              <a:spcBef>
                <a:spcPct val="0"/>
              </a:spcBef>
              <a:spcAft>
                <a:spcPct val="0"/>
              </a:spcAft>
              <a:defRPr sz="1200" kern="1200">
                <a:solidFill>
                  <a:srgbClr val="0F5494"/>
                </a:solidFill>
                <a:latin typeface="Verdana" pitchFamily="34" charset="0"/>
                <a:ea typeface="+mn-ea"/>
                <a:cs typeface="Arial" pitchFamily="34" charset="0"/>
              </a:defRPr>
            </a:lvl3pPr>
            <a:lvl4pPr marL="1371600" algn="l" rtl="0" fontAlgn="base">
              <a:spcBef>
                <a:spcPct val="0"/>
              </a:spcBef>
              <a:spcAft>
                <a:spcPct val="0"/>
              </a:spcAft>
              <a:defRPr sz="1200" kern="1200">
                <a:solidFill>
                  <a:srgbClr val="0F5494"/>
                </a:solidFill>
                <a:latin typeface="Verdana" pitchFamily="34" charset="0"/>
                <a:ea typeface="+mn-ea"/>
                <a:cs typeface="Arial" pitchFamily="34" charset="0"/>
              </a:defRPr>
            </a:lvl4pPr>
            <a:lvl5pPr marL="1828800" algn="l" rtl="0" fontAlgn="base">
              <a:spcBef>
                <a:spcPct val="0"/>
              </a:spcBef>
              <a:spcAft>
                <a:spcPct val="0"/>
              </a:spcAft>
              <a:defRPr sz="1200" kern="1200">
                <a:solidFill>
                  <a:srgbClr val="0F5494"/>
                </a:solidFill>
                <a:latin typeface="Verdana" pitchFamily="34" charset="0"/>
                <a:ea typeface="+mn-ea"/>
                <a:cs typeface="Arial" pitchFamily="34" charset="0"/>
              </a:defRPr>
            </a:lvl5pPr>
            <a:lvl6pPr marL="2286000" algn="l" defTabSz="914400" rtl="0" eaLnBrk="1" latinLnBrk="0" hangingPunct="1">
              <a:defRPr sz="1200" kern="1200">
                <a:solidFill>
                  <a:srgbClr val="0F5494"/>
                </a:solidFill>
                <a:latin typeface="Verdana" pitchFamily="34" charset="0"/>
                <a:ea typeface="+mn-ea"/>
                <a:cs typeface="Arial" pitchFamily="34" charset="0"/>
              </a:defRPr>
            </a:lvl6pPr>
            <a:lvl7pPr marL="2743200" algn="l" defTabSz="914400" rtl="0" eaLnBrk="1" latinLnBrk="0" hangingPunct="1">
              <a:defRPr sz="1200" kern="1200">
                <a:solidFill>
                  <a:srgbClr val="0F5494"/>
                </a:solidFill>
                <a:latin typeface="Verdana" pitchFamily="34" charset="0"/>
                <a:ea typeface="+mn-ea"/>
                <a:cs typeface="Arial" pitchFamily="34" charset="0"/>
              </a:defRPr>
            </a:lvl7pPr>
            <a:lvl8pPr marL="3200400" algn="l" defTabSz="914400" rtl="0" eaLnBrk="1" latinLnBrk="0" hangingPunct="1">
              <a:defRPr sz="1200" kern="1200">
                <a:solidFill>
                  <a:srgbClr val="0F5494"/>
                </a:solidFill>
                <a:latin typeface="Verdana" pitchFamily="34" charset="0"/>
                <a:ea typeface="+mn-ea"/>
                <a:cs typeface="Arial" pitchFamily="34" charset="0"/>
              </a:defRPr>
            </a:lvl8pPr>
            <a:lvl9pPr marL="3657600" algn="l" defTabSz="914400" rtl="0" eaLnBrk="1" latinLnBrk="0" hangingPunct="1">
              <a:defRPr sz="1200" kern="1200">
                <a:solidFill>
                  <a:srgbClr val="0F5494"/>
                </a:solidFill>
                <a:latin typeface="Verdana" pitchFamily="34" charset="0"/>
                <a:ea typeface="+mn-ea"/>
                <a:cs typeface="Arial" pitchFamily="34" charset="0"/>
              </a:defRPr>
            </a:lvl9pPr>
          </a:lstStyle>
          <a:p>
            <a:pPr marL="358775">
              <a:defRPr/>
            </a:pPr>
            <a:endParaRPr lang="en-GB" altLang="it-IT" sz="2000" b="1" kern="0" dirty="0">
              <a:latin typeface="Calibri" pitchFamily="34" charset="0"/>
              <a:ea typeface="+mj-ea"/>
              <a:cs typeface="+mj-cs"/>
            </a:endParaRPr>
          </a:p>
          <a:p>
            <a:pPr marL="358775">
              <a:defRPr/>
            </a:pPr>
            <a:endParaRPr lang="en-GB" altLang="it-IT" sz="2000" b="1" kern="0" dirty="0">
              <a:latin typeface="Calibri" pitchFamily="34" charset="0"/>
              <a:ea typeface="+mj-ea"/>
              <a:cs typeface="+mj-cs"/>
            </a:endParaRPr>
          </a:p>
          <a:p>
            <a:pPr marL="358775">
              <a:defRPr/>
            </a:pPr>
            <a:r>
              <a:rPr lang="en-GB" altLang="it-IT" sz="2000" b="1" kern="0" dirty="0" smtClean="0">
                <a:latin typeface="Calibri" pitchFamily="34" charset="0"/>
                <a:ea typeface="+mj-ea"/>
                <a:cs typeface="+mj-cs"/>
              </a:rPr>
              <a:t>Andrea </a:t>
            </a:r>
            <a:r>
              <a:rPr lang="en-GB" altLang="it-IT" sz="2000" b="1" kern="0" dirty="0" err="1">
                <a:latin typeface="Calibri" pitchFamily="34" charset="0"/>
                <a:ea typeface="+mj-ea"/>
                <a:cs typeface="+mj-cs"/>
              </a:rPr>
              <a:t>Boffi</a:t>
            </a:r>
            <a:endParaRPr lang="en-GB" altLang="it-IT" sz="2000" b="1" kern="0" dirty="0">
              <a:latin typeface="Calibri" pitchFamily="34" charset="0"/>
              <a:ea typeface="+mj-ea"/>
              <a:cs typeface="+mj-cs"/>
            </a:endParaRPr>
          </a:p>
          <a:p>
            <a:pPr marL="358775">
              <a:defRPr/>
            </a:pPr>
            <a:r>
              <a:rPr lang="en-GB" altLang="it-IT" sz="6000" b="1" kern="0" dirty="0" smtClean="0">
                <a:latin typeface="Calibri" pitchFamily="34" charset="0"/>
                <a:ea typeface="+mj-ea"/>
                <a:cs typeface="+mj-cs"/>
              </a:rPr>
              <a:t>efddgroup@gmail.com</a:t>
            </a:r>
            <a:endParaRPr lang="en-GB" altLang="it-IT" sz="6000" b="1" kern="0" dirty="0">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14313" y="201613"/>
            <a:ext cx="8643937" cy="584200"/>
          </a:xfrm>
          <a:prstGeom prst="rect">
            <a:avLst/>
          </a:prstGeom>
          <a:noFill/>
        </p:spPr>
        <p:txBody>
          <a:bodyPr>
            <a:spAutoFit/>
          </a:bodyPr>
          <a:lstStyle/>
          <a:p>
            <a:pPr>
              <a:defRPr/>
            </a:pPr>
            <a:r>
              <a:rPr lang="it-IT" sz="3200" b="1" u="sng" dirty="0">
                <a:solidFill>
                  <a:schemeClr val="bg1"/>
                </a:solidFill>
                <a:effectLst>
                  <a:outerShdw blurRad="38100" dist="38100" dir="2700000" algn="tl">
                    <a:srgbClr val="000000">
                      <a:alpha val="43137"/>
                    </a:srgbClr>
                  </a:outerShdw>
                </a:effectLst>
                <a:latin typeface="Calibri" pitchFamily="34" charset="0"/>
              </a:rPr>
              <a:t>Composizione</a:t>
            </a:r>
          </a:p>
        </p:txBody>
      </p:sp>
      <p:sp>
        <p:nvSpPr>
          <p:cNvPr id="10243" name="CasellaDiTesto 4"/>
          <p:cNvSpPr txBox="1">
            <a:spLocks noChangeArrowheads="1"/>
          </p:cNvSpPr>
          <p:nvPr/>
        </p:nvSpPr>
        <p:spPr bwMode="auto">
          <a:xfrm>
            <a:off x="285750" y="1500188"/>
            <a:ext cx="8572500" cy="3786187"/>
          </a:xfrm>
          <a:prstGeom prst="rect">
            <a:avLst/>
          </a:prstGeom>
          <a:noFill/>
          <a:ln w="9525">
            <a:noFill/>
            <a:miter lim="800000"/>
            <a:headEnd/>
            <a:tailEnd/>
          </a:ln>
        </p:spPr>
        <p:txBody>
          <a:bodyPr>
            <a:spAutoFit/>
          </a:bodyPr>
          <a:lstStyle/>
          <a:p>
            <a:pPr marL="457200" indent="-457200" algn="just">
              <a:lnSpc>
                <a:spcPct val="150000"/>
              </a:lnSpc>
              <a:buFont typeface="Verdana" pitchFamily="34" charset="0"/>
              <a:buAutoNum type="arabicPeriod"/>
            </a:pPr>
            <a:r>
              <a:rPr lang="it-IT" sz="2000" b="1">
                <a:solidFill>
                  <a:srgbClr val="3E6FD2"/>
                </a:solidFill>
                <a:latin typeface="Calibri" pitchFamily="34" charset="0"/>
              </a:rPr>
              <a:t>Crescita intelligente ed inclusiva (451 miliardi di Euro)</a:t>
            </a:r>
          </a:p>
          <a:p>
            <a:pPr marL="457200" indent="-457200" algn="just">
              <a:lnSpc>
                <a:spcPct val="150000"/>
              </a:lnSpc>
              <a:buFont typeface="Verdana" pitchFamily="34" charset="0"/>
              <a:buAutoNum type="arabicPeriod"/>
            </a:pPr>
            <a:endParaRPr lang="it-IT" sz="2000" b="1">
              <a:solidFill>
                <a:srgbClr val="3E6FD2"/>
              </a:solidFill>
              <a:latin typeface="Calibri" pitchFamily="34" charset="0"/>
            </a:endParaRPr>
          </a:p>
          <a:p>
            <a:pPr marL="457200" indent="-457200" algn="just">
              <a:lnSpc>
                <a:spcPct val="150000"/>
              </a:lnSpc>
              <a:buFont typeface="Verdana" pitchFamily="34" charset="0"/>
              <a:buAutoNum type="arabicPeriod"/>
            </a:pPr>
            <a:endParaRPr lang="it-IT" sz="2000" b="1">
              <a:solidFill>
                <a:srgbClr val="3E6FD2"/>
              </a:solidFill>
              <a:latin typeface="Calibri" pitchFamily="34" charset="0"/>
            </a:endParaRPr>
          </a:p>
          <a:p>
            <a:pPr marL="457200" indent="-457200" algn="just">
              <a:lnSpc>
                <a:spcPct val="150000"/>
              </a:lnSpc>
              <a:buFont typeface="Verdana" pitchFamily="34" charset="0"/>
              <a:buAutoNum type="arabicPeriod"/>
            </a:pPr>
            <a:endParaRPr lang="it-IT" sz="2000" b="1">
              <a:solidFill>
                <a:srgbClr val="3E6FD2"/>
              </a:solidFill>
              <a:latin typeface="Calibri" pitchFamily="34" charset="0"/>
            </a:endParaRPr>
          </a:p>
          <a:p>
            <a:pPr marL="457200" indent="-457200" algn="just">
              <a:lnSpc>
                <a:spcPct val="150000"/>
              </a:lnSpc>
              <a:buFont typeface="Verdana" pitchFamily="34" charset="0"/>
              <a:buAutoNum type="arabicPeriod"/>
            </a:pPr>
            <a:r>
              <a:rPr lang="it-IT" sz="2000" b="1">
                <a:solidFill>
                  <a:srgbClr val="3E6FD2"/>
                </a:solidFill>
                <a:latin typeface="Calibri" pitchFamily="34" charset="0"/>
              </a:rPr>
              <a:t>Crescita sostenibile, risorse naturali (373 miliardi di Euro)</a:t>
            </a:r>
          </a:p>
          <a:p>
            <a:pPr marL="457200" indent="-457200" algn="just">
              <a:lnSpc>
                <a:spcPct val="150000"/>
              </a:lnSpc>
              <a:buFont typeface="Verdana" pitchFamily="34" charset="0"/>
              <a:buAutoNum type="arabicPeriod"/>
            </a:pPr>
            <a:r>
              <a:rPr lang="it-IT" sz="2000" b="1">
                <a:solidFill>
                  <a:srgbClr val="3E6FD2"/>
                </a:solidFill>
                <a:latin typeface="Calibri" pitchFamily="34" charset="0"/>
              </a:rPr>
              <a:t>Sicurezza e cittadinanza (16 miliardi di Euro)</a:t>
            </a:r>
          </a:p>
          <a:p>
            <a:pPr marL="457200" indent="-457200" algn="just">
              <a:lnSpc>
                <a:spcPct val="150000"/>
              </a:lnSpc>
              <a:buFont typeface="Verdana" pitchFamily="34" charset="0"/>
              <a:buAutoNum type="arabicPeriod"/>
            </a:pPr>
            <a:r>
              <a:rPr lang="it-IT" sz="2000" b="1">
                <a:solidFill>
                  <a:srgbClr val="3E6FD2"/>
                </a:solidFill>
                <a:latin typeface="Calibri" pitchFamily="34" charset="0"/>
              </a:rPr>
              <a:t>Europa globale </a:t>
            </a:r>
            <a:r>
              <a:rPr lang="en-GB" sz="2000" b="1">
                <a:solidFill>
                  <a:srgbClr val="3E6FD2"/>
                </a:solidFill>
                <a:latin typeface="Calibri" pitchFamily="34" charset="0"/>
              </a:rPr>
              <a:t>(58 miliardi di Euro)</a:t>
            </a:r>
            <a:endParaRPr lang="it-IT" sz="2000" b="1">
              <a:solidFill>
                <a:srgbClr val="3E6FD2"/>
              </a:solidFill>
              <a:latin typeface="Calibri" pitchFamily="34" charset="0"/>
            </a:endParaRPr>
          </a:p>
          <a:p>
            <a:pPr marL="457200" indent="-457200" algn="just">
              <a:lnSpc>
                <a:spcPct val="150000"/>
              </a:lnSpc>
              <a:buFont typeface="Verdana" pitchFamily="34" charset="0"/>
              <a:buAutoNum type="arabicPeriod"/>
            </a:pPr>
            <a:r>
              <a:rPr lang="it-IT" sz="2000" b="1">
                <a:solidFill>
                  <a:srgbClr val="3E6FD2"/>
                </a:solidFill>
                <a:latin typeface="Calibri" pitchFamily="34" charset="0"/>
              </a:rPr>
              <a:t>Pubblica Amministrazione </a:t>
            </a:r>
            <a:r>
              <a:rPr lang="en-GB" sz="2000" b="1">
                <a:solidFill>
                  <a:srgbClr val="3E6FD2"/>
                </a:solidFill>
                <a:latin typeface="Calibri" pitchFamily="34" charset="0"/>
              </a:rPr>
              <a:t>(61,6 miliardi di Euro)</a:t>
            </a:r>
            <a:endParaRPr lang="it-IT" sz="2000" b="1">
              <a:solidFill>
                <a:srgbClr val="3E6FD2"/>
              </a:solidFill>
              <a:latin typeface="Calibri" pitchFamily="34" charset="0"/>
            </a:endParaRPr>
          </a:p>
        </p:txBody>
      </p:sp>
      <p:grpSp>
        <p:nvGrpSpPr>
          <p:cNvPr id="10244" name="Gruppo 14"/>
          <p:cNvGrpSpPr>
            <a:grpSpLocks/>
          </p:cNvGrpSpPr>
          <p:nvPr/>
        </p:nvGrpSpPr>
        <p:grpSpPr bwMode="auto">
          <a:xfrm>
            <a:off x="214313" y="2357438"/>
            <a:ext cx="8715375" cy="785812"/>
            <a:chOff x="214282" y="2214554"/>
            <a:chExt cx="8715436" cy="785818"/>
          </a:xfrm>
        </p:grpSpPr>
        <p:sp>
          <p:nvSpPr>
            <p:cNvPr id="6" name="Rettangolo arrotondato 5"/>
            <p:cNvSpPr/>
            <p:nvPr/>
          </p:nvSpPr>
          <p:spPr bwMode="auto">
            <a:xfrm>
              <a:off x="214282" y="2214554"/>
              <a:ext cx="1785949" cy="785818"/>
            </a:xfrm>
            <a:prstGeom prst="roundRect">
              <a:avLst/>
            </a:prstGeom>
            <a:ln>
              <a:solidFill>
                <a:srgbClr val="BDDEFF"/>
              </a:solidFill>
            </a:ln>
            <a:extLst>
              <a:ext uri="{909E8E84-426E-40DD-AFC4-6F175D3DCCD1}"/>
              <a:ext uri="{91240B29-F687-4F45-9708-019B960494DF}"/>
              <a:ext uri="{AF507438-7753-43E0-B8FC-AC1667EBCBE1}"/>
            </a:extLst>
          </p:spPr>
          <p:style>
            <a:lnRef idx="2">
              <a:schemeClr val="dk1"/>
            </a:lnRef>
            <a:fillRef idx="1">
              <a:schemeClr val="lt1"/>
            </a:fillRef>
            <a:effectRef idx="0">
              <a:schemeClr val="dk1"/>
            </a:effectRef>
            <a:fontRef idx="minor">
              <a:schemeClr val="dk1"/>
            </a:fontRef>
          </p:style>
          <p:txBody>
            <a:bodyPr anchor="ctr"/>
            <a:lstStyle/>
            <a:p>
              <a:pPr marL="3175" algn="ctr">
                <a:lnSpc>
                  <a:spcPct val="120000"/>
                </a:lnSpc>
                <a:defRPr/>
              </a:pPr>
              <a:r>
                <a:rPr lang="en-GB" sz="1600" dirty="0" err="1">
                  <a:solidFill>
                    <a:srgbClr val="0F5494"/>
                  </a:solidFill>
                  <a:latin typeface="Calibri" pitchFamily="34" charset="0"/>
                </a:rPr>
                <a:t>Educazione</a:t>
              </a:r>
              <a:r>
                <a:rPr lang="en-GB" sz="1600" dirty="0">
                  <a:solidFill>
                    <a:srgbClr val="0F5494"/>
                  </a:solidFill>
                  <a:latin typeface="Calibri" pitchFamily="34" charset="0"/>
                </a:rPr>
                <a:t>, </a:t>
              </a:r>
              <a:r>
                <a:rPr lang="en-GB" sz="1600" dirty="0" err="1">
                  <a:solidFill>
                    <a:srgbClr val="0F5494"/>
                  </a:solidFill>
                  <a:latin typeface="Calibri" pitchFamily="34" charset="0"/>
                </a:rPr>
                <a:t>giovani</a:t>
              </a:r>
              <a:r>
                <a:rPr lang="en-GB" sz="1600" dirty="0">
                  <a:solidFill>
                    <a:srgbClr val="0F5494"/>
                  </a:solidFill>
                  <a:latin typeface="Calibri" pitchFamily="34" charset="0"/>
                </a:rPr>
                <a:t> e sport</a:t>
              </a:r>
            </a:p>
          </p:txBody>
        </p:sp>
        <p:sp>
          <p:nvSpPr>
            <p:cNvPr id="7" name="Rettangolo arrotondato 6"/>
            <p:cNvSpPr/>
            <p:nvPr/>
          </p:nvSpPr>
          <p:spPr bwMode="auto">
            <a:xfrm>
              <a:off x="2143107" y="2214554"/>
              <a:ext cx="1785951" cy="785818"/>
            </a:xfrm>
            <a:prstGeom prst="roundRect">
              <a:avLst/>
            </a:prstGeom>
            <a:ln>
              <a:solidFill>
                <a:srgbClr val="BDDEFF"/>
              </a:solidFill>
            </a:ln>
            <a:extLst>
              <a:ext uri="{909E8E84-426E-40DD-AFC4-6F175D3DCCD1}"/>
              <a:ext uri="{91240B29-F687-4F45-9708-019B960494DF}"/>
              <a:ext uri="{AF507438-7753-43E0-B8FC-AC1667EBCBE1}"/>
            </a:extLst>
          </p:spPr>
          <p:style>
            <a:lnRef idx="2">
              <a:schemeClr val="dk1"/>
            </a:lnRef>
            <a:fillRef idx="1">
              <a:schemeClr val="lt1"/>
            </a:fillRef>
            <a:effectRef idx="0">
              <a:schemeClr val="dk1"/>
            </a:effectRef>
            <a:fontRef idx="minor">
              <a:schemeClr val="dk1"/>
            </a:fontRef>
          </p:style>
          <p:txBody>
            <a:bodyPr anchor="ctr"/>
            <a:lstStyle/>
            <a:p>
              <a:pPr marL="3175" algn="ctr">
                <a:lnSpc>
                  <a:spcPct val="120000"/>
                </a:lnSpc>
                <a:defRPr/>
              </a:pPr>
              <a:r>
                <a:rPr lang="en-GB" sz="1600" dirty="0" err="1">
                  <a:solidFill>
                    <a:srgbClr val="0F5494"/>
                  </a:solidFill>
                  <a:latin typeface="Calibri" pitchFamily="34" charset="0"/>
                </a:rPr>
                <a:t>Europa</a:t>
              </a:r>
              <a:r>
                <a:rPr lang="en-GB" sz="1600" dirty="0">
                  <a:solidFill>
                    <a:srgbClr val="0F5494"/>
                  </a:solidFill>
                  <a:latin typeface="Calibri" pitchFamily="34" charset="0"/>
                </a:rPr>
                <a:t> </a:t>
              </a:r>
              <a:r>
                <a:rPr lang="en-GB" sz="1600" dirty="0" err="1">
                  <a:solidFill>
                    <a:srgbClr val="0F5494"/>
                  </a:solidFill>
                  <a:latin typeface="Calibri" pitchFamily="34" charset="0"/>
                </a:rPr>
                <a:t>connessa</a:t>
              </a:r>
              <a:endParaRPr lang="en-GB" sz="1600" dirty="0">
                <a:solidFill>
                  <a:srgbClr val="0F5494"/>
                </a:solidFill>
                <a:latin typeface="Calibri" pitchFamily="34" charset="0"/>
              </a:endParaRPr>
            </a:p>
          </p:txBody>
        </p:sp>
        <p:sp>
          <p:nvSpPr>
            <p:cNvPr id="9" name="Rettangolo arrotondato 8"/>
            <p:cNvSpPr/>
            <p:nvPr/>
          </p:nvSpPr>
          <p:spPr bwMode="auto">
            <a:xfrm>
              <a:off x="4071934" y="2214554"/>
              <a:ext cx="1785949" cy="785818"/>
            </a:xfrm>
            <a:prstGeom prst="roundRect">
              <a:avLst/>
            </a:prstGeom>
            <a:ln>
              <a:solidFill>
                <a:srgbClr val="BDDEFF"/>
              </a:solidFill>
            </a:ln>
            <a:extLst>
              <a:ext uri="{909E8E84-426E-40DD-AFC4-6F175D3DCCD1}"/>
              <a:ext uri="{91240B29-F687-4F45-9708-019B960494DF}"/>
              <a:ext uri="{AF507438-7753-43E0-B8FC-AC1667EBCBE1}"/>
            </a:extLst>
          </p:spPr>
          <p:style>
            <a:lnRef idx="2">
              <a:schemeClr val="dk1"/>
            </a:lnRef>
            <a:fillRef idx="1">
              <a:schemeClr val="lt1"/>
            </a:fillRef>
            <a:effectRef idx="0">
              <a:schemeClr val="dk1"/>
            </a:effectRef>
            <a:fontRef idx="minor">
              <a:schemeClr val="dk1"/>
            </a:fontRef>
          </p:style>
          <p:txBody>
            <a:bodyPr anchor="ctr"/>
            <a:lstStyle/>
            <a:p>
              <a:pPr marL="3175" algn="ctr">
                <a:lnSpc>
                  <a:spcPct val="120000"/>
                </a:lnSpc>
                <a:defRPr/>
              </a:pPr>
              <a:r>
                <a:rPr lang="en-GB" sz="1600" dirty="0" err="1">
                  <a:solidFill>
                    <a:srgbClr val="0F5494"/>
                  </a:solidFill>
                  <a:latin typeface="Calibri" pitchFamily="34" charset="0"/>
                </a:rPr>
                <a:t>Coesione</a:t>
              </a:r>
              <a:endParaRPr lang="en-GB" sz="1600" dirty="0">
                <a:solidFill>
                  <a:srgbClr val="0F5494"/>
                </a:solidFill>
                <a:latin typeface="Calibri" pitchFamily="34" charset="0"/>
              </a:endParaRPr>
            </a:p>
          </p:txBody>
        </p:sp>
        <p:sp>
          <p:nvSpPr>
            <p:cNvPr id="10" name="Rettangolo arrotondato 9"/>
            <p:cNvSpPr/>
            <p:nvPr/>
          </p:nvSpPr>
          <p:spPr bwMode="auto">
            <a:xfrm>
              <a:off x="6000759" y="2214554"/>
              <a:ext cx="1785951" cy="785818"/>
            </a:xfrm>
            <a:prstGeom prst="roundRect">
              <a:avLst/>
            </a:prstGeom>
            <a:ln>
              <a:solidFill>
                <a:srgbClr val="BDDEFF"/>
              </a:solidFill>
            </a:ln>
            <a:extLst>
              <a:ext uri="{909E8E84-426E-40DD-AFC4-6F175D3DCCD1}"/>
              <a:ext uri="{91240B29-F687-4F45-9708-019B960494DF}"/>
              <a:ext uri="{AF507438-7753-43E0-B8FC-AC1667EBCBE1}"/>
            </a:extLst>
          </p:spPr>
          <p:style>
            <a:lnRef idx="2">
              <a:schemeClr val="dk1"/>
            </a:lnRef>
            <a:fillRef idx="1">
              <a:schemeClr val="lt1"/>
            </a:fillRef>
            <a:effectRef idx="0">
              <a:schemeClr val="dk1"/>
            </a:effectRef>
            <a:fontRef idx="minor">
              <a:schemeClr val="dk1"/>
            </a:fontRef>
          </p:style>
          <p:txBody>
            <a:bodyPr anchor="ctr"/>
            <a:lstStyle/>
            <a:p>
              <a:pPr marL="3175" algn="ctr">
                <a:lnSpc>
                  <a:spcPct val="120000"/>
                </a:lnSpc>
                <a:defRPr/>
              </a:pPr>
              <a:r>
                <a:rPr lang="en-GB" sz="1600" dirty="0">
                  <a:solidFill>
                    <a:srgbClr val="0F5494"/>
                  </a:solidFill>
                  <a:latin typeface="Calibri" pitchFamily="34" charset="0"/>
                </a:rPr>
                <a:t>Business e </a:t>
              </a:r>
              <a:r>
                <a:rPr lang="en-GB" sz="1600" dirty="0" err="1">
                  <a:solidFill>
                    <a:srgbClr val="0F5494"/>
                  </a:solidFill>
                  <a:latin typeface="Calibri" pitchFamily="34" charset="0"/>
                </a:rPr>
                <a:t>Piccole</a:t>
              </a:r>
              <a:r>
                <a:rPr lang="en-GB" sz="1600" dirty="0">
                  <a:solidFill>
                    <a:srgbClr val="0F5494"/>
                  </a:solidFill>
                  <a:latin typeface="Calibri" pitchFamily="34" charset="0"/>
                </a:rPr>
                <a:t> e </a:t>
              </a:r>
              <a:r>
                <a:rPr lang="en-GB" sz="1600" dirty="0" err="1">
                  <a:solidFill>
                    <a:srgbClr val="0F5494"/>
                  </a:solidFill>
                  <a:latin typeface="Calibri" pitchFamily="34" charset="0"/>
                </a:rPr>
                <a:t>Medie</a:t>
              </a:r>
              <a:r>
                <a:rPr lang="en-GB" sz="1600" dirty="0">
                  <a:solidFill>
                    <a:srgbClr val="0F5494"/>
                  </a:solidFill>
                  <a:latin typeface="Calibri" pitchFamily="34" charset="0"/>
                </a:rPr>
                <a:t> </a:t>
              </a:r>
              <a:r>
                <a:rPr lang="en-GB" sz="1600" dirty="0" err="1">
                  <a:solidFill>
                    <a:srgbClr val="0F5494"/>
                  </a:solidFill>
                  <a:latin typeface="Calibri" pitchFamily="34" charset="0"/>
                </a:rPr>
                <a:t>Imprese</a:t>
              </a:r>
              <a:r>
                <a:rPr lang="en-GB" sz="1600" dirty="0">
                  <a:solidFill>
                    <a:srgbClr val="0F5494"/>
                  </a:solidFill>
                  <a:latin typeface="Calibri" pitchFamily="34" charset="0"/>
                </a:rPr>
                <a:t> </a:t>
              </a:r>
            </a:p>
          </p:txBody>
        </p:sp>
        <p:sp>
          <p:nvSpPr>
            <p:cNvPr id="12" name="Rettangolo arrotondato 11"/>
            <p:cNvSpPr/>
            <p:nvPr/>
          </p:nvSpPr>
          <p:spPr bwMode="auto">
            <a:xfrm>
              <a:off x="8001023" y="2214554"/>
              <a:ext cx="928695" cy="785818"/>
            </a:xfrm>
            <a:prstGeom prst="roundRect">
              <a:avLst/>
            </a:prstGeom>
            <a:ln>
              <a:solidFill>
                <a:srgbClr val="BDDEFF"/>
              </a:solidFill>
            </a:ln>
            <a:extLst>
              <a:ext uri="{909E8E84-426E-40DD-AFC4-6F175D3DCCD1}"/>
              <a:ext uri="{91240B29-F687-4F45-9708-019B960494DF}"/>
              <a:ext uri="{AF507438-7753-43E0-B8FC-AC1667EBCBE1}"/>
            </a:extLst>
          </p:spPr>
          <p:style>
            <a:lnRef idx="2">
              <a:schemeClr val="dk1"/>
            </a:lnRef>
            <a:fillRef idx="1">
              <a:schemeClr val="lt1"/>
            </a:fillRef>
            <a:effectRef idx="0">
              <a:schemeClr val="dk1"/>
            </a:effectRef>
            <a:fontRef idx="minor">
              <a:schemeClr val="dk1"/>
            </a:fontRef>
          </p:style>
          <p:txBody>
            <a:bodyPr anchor="ctr"/>
            <a:lstStyle/>
            <a:p>
              <a:pPr marL="3175" algn="ctr">
                <a:lnSpc>
                  <a:spcPct val="120000"/>
                </a:lnSpc>
                <a:defRPr/>
              </a:pPr>
              <a:r>
                <a:rPr lang="en-GB" sz="1800" dirty="0">
                  <a:solidFill>
                    <a:srgbClr val="0F5494"/>
                  </a:solidFill>
                  <a:latin typeface="Calibri" pitchFamily="34" charset="0"/>
                </a:rPr>
                <a:t>H2020</a:t>
              </a:r>
            </a:p>
          </p:txBody>
        </p:sp>
      </p:grpSp>
      <p:sp>
        <p:nvSpPr>
          <p:cNvPr id="14" name="Rettangolo arrotondato 13"/>
          <p:cNvSpPr/>
          <p:nvPr/>
        </p:nvSpPr>
        <p:spPr bwMode="auto">
          <a:xfrm>
            <a:off x="6072188" y="4214813"/>
            <a:ext cx="2428875" cy="1571625"/>
          </a:xfrm>
          <a:prstGeom prst="roundRect">
            <a:avLst/>
          </a:prstGeom>
          <a:ln>
            <a:solidFill>
              <a:srgbClr val="99CCFF"/>
            </a:solidFill>
          </a:ln>
          <a:extLst>
            <a:ext uri="{909E8E84-426E-40DD-AFC4-6F175D3DCCD1}"/>
            <a:ext uri="{91240B29-F687-4F45-9708-019B960494DF}"/>
            <a:ext uri="{AF507438-7753-43E0-B8FC-AC1667EBCBE1}"/>
          </a:extLst>
        </p:spPr>
        <p:style>
          <a:lnRef idx="2">
            <a:schemeClr val="dk1"/>
          </a:lnRef>
          <a:fillRef idx="1">
            <a:schemeClr val="lt1"/>
          </a:fillRef>
          <a:effectRef idx="0">
            <a:schemeClr val="dk1"/>
          </a:effectRef>
          <a:fontRef idx="minor">
            <a:schemeClr val="dk1"/>
          </a:fontRef>
        </p:style>
        <p:txBody>
          <a:bodyPr anchor="ctr"/>
          <a:lstStyle/>
          <a:p>
            <a:pPr marL="3175" algn="ctr">
              <a:lnSpc>
                <a:spcPct val="120000"/>
              </a:lnSpc>
              <a:defRPr/>
            </a:pPr>
            <a:r>
              <a:rPr lang="en-GB" sz="2000" b="1" dirty="0">
                <a:solidFill>
                  <a:srgbClr val="0F5494"/>
                </a:solidFill>
                <a:latin typeface="Calibri" pitchFamily="34" charset="0"/>
              </a:rPr>
              <a:t>TOTALE</a:t>
            </a:r>
          </a:p>
          <a:p>
            <a:pPr marL="3175" algn="ctr">
              <a:lnSpc>
                <a:spcPct val="120000"/>
              </a:lnSpc>
              <a:defRPr/>
            </a:pPr>
            <a:endParaRPr lang="en-GB" sz="1600" b="1" dirty="0">
              <a:solidFill>
                <a:srgbClr val="0F5494"/>
              </a:solidFill>
              <a:latin typeface="Calibri" pitchFamily="34" charset="0"/>
            </a:endParaRPr>
          </a:p>
          <a:p>
            <a:pPr marL="3175" algn="ctr">
              <a:lnSpc>
                <a:spcPct val="120000"/>
              </a:lnSpc>
              <a:defRPr/>
            </a:pPr>
            <a:r>
              <a:rPr lang="en-GB" sz="2000" b="1" dirty="0">
                <a:solidFill>
                  <a:srgbClr val="0F5494"/>
                </a:solidFill>
                <a:latin typeface="Calibri" pitchFamily="34" charset="0"/>
              </a:rPr>
              <a:t>960 </a:t>
            </a:r>
            <a:r>
              <a:rPr lang="en-GB" sz="2000" b="1" dirty="0" err="1">
                <a:solidFill>
                  <a:srgbClr val="0F5494"/>
                </a:solidFill>
                <a:latin typeface="Calibri" pitchFamily="34" charset="0"/>
              </a:rPr>
              <a:t>miliardi</a:t>
            </a:r>
            <a:r>
              <a:rPr lang="en-GB" sz="2000" b="1" dirty="0">
                <a:solidFill>
                  <a:srgbClr val="0F5494"/>
                </a:solidFill>
                <a:latin typeface="Calibri" pitchFamily="34" charset="0"/>
              </a:rPr>
              <a:t> </a:t>
            </a:r>
            <a:r>
              <a:rPr lang="en-GB" sz="2000" b="1" dirty="0" err="1">
                <a:solidFill>
                  <a:srgbClr val="0F5494"/>
                </a:solidFill>
                <a:latin typeface="Calibri" pitchFamily="34" charset="0"/>
              </a:rPr>
              <a:t>di</a:t>
            </a:r>
            <a:r>
              <a:rPr lang="en-GB" sz="2000" b="1" dirty="0">
                <a:solidFill>
                  <a:srgbClr val="0F5494"/>
                </a:solidFill>
                <a:latin typeface="Calibri" pitchFamily="34" charset="0"/>
              </a:rPr>
              <a:t> Euro</a:t>
            </a:r>
          </a:p>
        </p:txBody>
      </p:sp>
      <p:sp>
        <p:nvSpPr>
          <p:cNvPr id="16" name="Segnaposto numero diapositiva 15"/>
          <p:cNvSpPr>
            <a:spLocks noGrp="1"/>
          </p:cNvSpPr>
          <p:nvPr>
            <p:ph type="sldNum" sz="quarter" idx="12"/>
          </p:nvPr>
        </p:nvSpPr>
        <p:spPr/>
        <p:txBody>
          <a:bodyPr/>
          <a:lstStyle/>
          <a:p>
            <a:pPr>
              <a:defRPr/>
            </a:pPr>
            <a:fld id="{BFEC5AD5-6E91-4E32-B70A-DA2255819BBD}" type="slidenum">
              <a:rPr lang="en-GB" smtClean="0"/>
              <a:pPr>
                <a:defRPr/>
              </a:pPr>
              <a:t>8</a:t>
            </a:fld>
            <a:endParaRPr lang="en-GB"/>
          </a:p>
        </p:txBody>
      </p:sp>
      <p:pic>
        <p:nvPicPr>
          <p:cNvPr id="10247" name="Picture 6"/>
          <p:cNvPicPr>
            <a:picLocks noChangeAspect="1" noChangeArrowheads="1"/>
          </p:cNvPicPr>
          <p:nvPr/>
        </p:nvPicPr>
        <p:blipFill>
          <a:blip r:embed="rId3"/>
          <a:srcRect/>
          <a:stretch>
            <a:fillRect/>
          </a:stretch>
        </p:blipFill>
        <p:spPr bwMode="auto">
          <a:xfrm>
            <a:off x="8072438" y="0"/>
            <a:ext cx="1071562" cy="1071563"/>
          </a:xfrm>
          <a:prstGeom prst="rect">
            <a:avLst/>
          </a:prstGeom>
          <a:noFill/>
          <a:ln w="9525">
            <a:noFill/>
            <a:miter lim="800000"/>
            <a:headEnd/>
            <a:tailEnd/>
          </a:ln>
        </p:spPr>
      </p:pic>
      <p:grpSp>
        <p:nvGrpSpPr>
          <p:cNvPr id="10248" name="Gruppo 3"/>
          <p:cNvGrpSpPr>
            <a:grpSpLocks/>
          </p:cNvGrpSpPr>
          <p:nvPr/>
        </p:nvGrpSpPr>
        <p:grpSpPr bwMode="auto">
          <a:xfrm>
            <a:off x="3714750" y="0"/>
            <a:ext cx="1928813" cy="1357313"/>
            <a:chOff x="3714744" y="-24"/>
            <a:chExt cx="1928826" cy="1357322"/>
          </a:xfrm>
        </p:grpSpPr>
        <p:sp>
          <p:nvSpPr>
            <p:cNvPr id="10249" name="Rettangolo 4"/>
            <p:cNvSpPr>
              <a:spLocks noChangeArrowheads="1"/>
            </p:cNvSpPr>
            <p:nvPr/>
          </p:nvSpPr>
          <p:spPr bwMode="auto">
            <a:xfrm>
              <a:off x="3714744" y="-24"/>
              <a:ext cx="1928826" cy="1000132"/>
            </a:xfrm>
            <a:prstGeom prst="rect">
              <a:avLst/>
            </a:prstGeom>
            <a:solidFill>
              <a:srgbClr val="0F5494"/>
            </a:solidFill>
            <a:ln w="9525">
              <a:noFill/>
              <a:miter lim="800000"/>
              <a:headEnd/>
              <a:tailEnd/>
            </a:ln>
          </p:spPr>
          <p:txBody>
            <a:bodyPr anchor="ctr"/>
            <a:lstStyle/>
            <a:p>
              <a:pPr marL="3175"/>
              <a:endParaRPr lang="en-US"/>
            </a:p>
          </p:txBody>
        </p:sp>
        <p:sp>
          <p:nvSpPr>
            <p:cNvPr id="10250" name="Rettangolo 5"/>
            <p:cNvSpPr>
              <a:spLocks noChangeArrowheads="1"/>
            </p:cNvSpPr>
            <p:nvPr/>
          </p:nvSpPr>
          <p:spPr bwMode="auto">
            <a:xfrm>
              <a:off x="4143372" y="1000108"/>
              <a:ext cx="1000132" cy="357190"/>
            </a:xfrm>
            <a:prstGeom prst="rect">
              <a:avLst/>
            </a:prstGeom>
            <a:solidFill>
              <a:schemeClr val="bg1"/>
            </a:solidFill>
            <a:ln w="9525">
              <a:noFill/>
              <a:miter lim="800000"/>
              <a:headEnd/>
              <a:tailEnd/>
            </a:ln>
          </p:spPr>
          <p:txBody>
            <a:bodyPr anchor="ctr"/>
            <a:lstStyle/>
            <a:p>
              <a:pPr marL="3175"/>
              <a:endParaRPr lang="en-US"/>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14313" y="201613"/>
            <a:ext cx="5143500" cy="584200"/>
          </a:xfrm>
          <a:prstGeom prst="rect">
            <a:avLst/>
          </a:prstGeom>
          <a:noFill/>
        </p:spPr>
        <p:txBody>
          <a:bodyPr>
            <a:spAutoFit/>
          </a:bodyPr>
          <a:lstStyle/>
          <a:p>
            <a:pPr>
              <a:defRPr/>
            </a:pPr>
            <a:r>
              <a:rPr lang="fr-BE" sz="3200" b="1" u="sng" dirty="0">
                <a:solidFill>
                  <a:schemeClr val="bg1"/>
                </a:solidFill>
                <a:effectLst>
                  <a:outerShdw blurRad="38100" dist="38100" dir="2700000" algn="tl">
                    <a:srgbClr val="000000">
                      <a:alpha val="43137"/>
                    </a:srgbClr>
                  </a:outerShdw>
                </a:effectLst>
                <a:latin typeface="Calibri" pitchFamily="34" charset="0"/>
              </a:rPr>
              <a:t>Origine delle </a:t>
            </a:r>
            <a:r>
              <a:rPr lang="fr-BE" sz="3200" b="1" u="sng" dirty="0" err="1">
                <a:solidFill>
                  <a:schemeClr val="bg1"/>
                </a:solidFill>
                <a:effectLst>
                  <a:outerShdw blurRad="38100" dist="38100" dir="2700000" algn="tl">
                    <a:srgbClr val="000000">
                      <a:alpha val="43137"/>
                    </a:srgbClr>
                  </a:outerShdw>
                </a:effectLst>
                <a:latin typeface="Calibri" pitchFamily="34" charset="0"/>
              </a:rPr>
              <a:t>risorse</a:t>
            </a:r>
            <a:endParaRPr lang="it-IT" sz="3200" b="1" u="sng" dirty="0">
              <a:solidFill>
                <a:schemeClr val="bg1"/>
              </a:solidFill>
              <a:effectLst>
                <a:outerShdw blurRad="38100" dist="38100" dir="2700000" algn="tl">
                  <a:srgbClr val="000000">
                    <a:alpha val="43137"/>
                  </a:srgbClr>
                </a:outerShdw>
              </a:effectLst>
              <a:latin typeface="Calibri" pitchFamily="34" charset="0"/>
            </a:endParaRPr>
          </a:p>
        </p:txBody>
      </p:sp>
      <p:sp>
        <p:nvSpPr>
          <p:cNvPr id="11267" name="CasellaDiTesto 4"/>
          <p:cNvSpPr txBox="1">
            <a:spLocks noChangeArrowheads="1"/>
          </p:cNvSpPr>
          <p:nvPr/>
        </p:nvSpPr>
        <p:spPr bwMode="auto">
          <a:xfrm>
            <a:off x="285750" y="1289050"/>
            <a:ext cx="8572500" cy="4619625"/>
          </a:xfrm>
          <a:prstGeom prst="rect">
            <a:avLst/>
          </a:prstGeom>
          <a:noFill/>
          <a:ln w="9525">
            <a:noFill/>
            <a:miter lim="800000"/>
            <a:headEnd/>
            <a:tailEnd/>
          </a:ln>
        </p:spPr>
        <p:txBody>
          <a:bodyPr>
            <a:spAutoFit/>
          </a:bodyPr>
          <a:lstStyle/>
          <a:p>
            <a:pPr algn="just">
              <a:lnSpc>
                <a:spcPct val="150000"/>
              </a:lnSpc>
            </a:pPr>
            <a:r>
              <a:rPr lang="en-GB" sz="1800">
                <a:solidFill>
                  <a:schemeClr val="tx1"/>
                </a:solidFill>
                <a:latin typeface="Calibri" pitchFamily="34" charset="0"/>
              </a:rPr>
              <a:t>Le risorse proprie dell’Unione Europea sono di 3 tipi:</a:t>
            </a:r>
          </a:p>
          <a:p>
            <a:pPr algn="just">
              <a:lnSpc>
                <a:spcPct val="150000"/>
              </a:lnSpc>
            </a:pPr>
            <a:endParaRPr lang="en-GB" sz="1800">
              <a:solidFill>
                <a:schemeClr val="tx1"/>
              </a:solidFill>
              <a:latin typeface="Calibri" pitchFamily="34" charset="0"/>
            </a:endParaRPr>
          </a:p>
          <a:p>
            <a:pPr algn="just">
              <a:lnSpc>
                <a:spcPct val="150000"/>
              </a:lnSpc>
              <a:buFontTx/>
              <a:buChar char="-"/>
            </a:pPr>
            <a:r>
              <a:rPr lang="en-GB" sz="1800" u="sng">
                <a:solidFill>
                  <a:schemeClr val="tx1"/>
                </a:solidFill>
                <a:latin typeface="Calibri" pitchFamily="34" charset="0"/>
              </a:rPr>
              <a:t>Risorse Proprie Tradizionali (RPT)</a:t>
            </a:r>
            <a:r>
              <a:rPr lang="en-GB" sz="1800">
                <a:solidFill>
                  <a:schemeClr val="tx1"/>
                </a:solidFill>
                <a:latin typeface="Calibri" pitchFamily="34" charset="0"/>
              </a:rPr>
              <a:t> </a:t>
            </a:r>
            <a:r>
              <a:rPr lang="it-IT" sz="1800">
                <a:solidFill>
                  <a:schemeClr val="tx1"/>
                </a:solidFill>
                <a:latin typeface="Calibri" pitchFamily="34" charset="0"/>
              </a:rPr>
              <a:t>consistenti principalmente in dazi doganali percepiti sulle importazioni di prodotti provenienti dai paesi terzi</a:t>
            </a:r>
            <a:endParaRPr lang="en-GB" sz="1800"/>
          </a:p>
          <a:p>
            <a:pPr algn="just">
              <a:lnSpc>
                <a:spcPct val="150000"/>
              </a:lnSpc>
              <a:buFontTx/>
              <a:buChar char="-"/>
            </a:pPr>
            <a:r>
              <a:rPr lang="it-IT" sz="1800" u="sng">
                <a:solidFill>
                  <a:schemeClr val="tx1"/>
                </a:solidFill>
                <a:latin typeface="Calibri" pitchFamily="34" charset="0"/>
              </a:rPr>
              <a:t> IVA</a:t>
            </a:r>
            <a:r>
              <a:rPr lang="it-IT" sz="1800">
                <a:solidFill>
                  <a:schemeClr val="tx1"/>
                </a:solidFill>
                <a:latin typeface="Calibri" pitchFamily="34" charset="0"/>
              </a:rPr>
              <a:t>, che è un tasso percentuale uniforme applicato alla base imponibile IVA armonizzata in ciascuno Stato membro </a:t>
            </a:r>
          </a:p>
          <a:p>
            <a:pPr algn="just">
              <a:lnSpc>
                <a:spcPct val="150000"/>
              </a:lnSpc>
              <a:buFontTx/>
              <a:buChar char="-"/>
            </a:pPr>
            <a:r>
              <a:rPr lang="it-IT" sz="1800">
                <a:solidFill>
                  <a:schemeClr val="tx1"/>
                </a:solidFill>
                <a:latin typeface="Calibri" pitchFamily="34" charset="0"/>
              </a:rPr>
              <a:t> </a:t>
            </a:r>
            <a:r>
              <a:rPr lang="it-IT" sz="1800" u="sng">
                <a:solidFill>
                  <a:schemeClr val="tx1"/>
                </a:solidFill>
                <a:latin typeface="Calibri" pitchFamily="34" charset="0"/>
              </a:rPr>
              <a:t>Reddito Nazionale Lordo (RNL)</a:t>
            </a:r>
            <a:r>
              <a:rPr lang="it-IT" sz="1800">
                <a:solidFill>
                  <a:schemeClr val="tx1"/>
                </a:solidFill>
                <a:latin typeface="Calibri" pitchFamily="34" charset="0"/>
              </a:rPr>
              <a:t>, che è un tasso percentuale uniforme applicato al RNL di ciascuno Stato membro </a:t>
            </a:r>
          </a:p>
          <a:p>
            <a:pPr algn="just">
              <a:lnSpc>
                <a:spcPct val="150000"/>
              </a:lnSpc>
              <a:buFontTx/>
              <a:buChar char="-"/>
            </a:pPr>
            <a:endParaRPr lang="it-IT" sz="1800">
              <a:solidFill>
                <a:schemeClr val="tx1"/>
              </a:solidFill>
              <a:latin typeface="Calibri" pitchFamily="34" charset="0"/>
            </a:endParaRPr>
          </a:p>
          <a:p>
            <a:pPr algn="just">
              <a:lnSpc>
                <a:spcPct val="150000"/>
              </a:lnSpc>
            </a:pPr>
            <a:r>
              <a:rPr lang="it-IT" sz="1800">
                <a:solidFill>
                  <a:schemeClr val="tx1"/>
                </a:solidFill>
                <a:latin typeface="Calibri" pitchFamily="34" charset="0"/>
              </a:rPr>
              <a:t>Tutte le spese dell’Unione, organizzate per politiche, ricadono all’interno del territorio dei diversi Stati membri, che così sono “beneficiari” delle politiche comunitarie. </a:t>
            </a:r>
            <a:endParaRPr lang="en-US" sz="1800">
              <a:solidFill>
                <a:schemeClr val="tx1"/>
              </a:solidFill>
              <a:latin typeface="Calibri" pitchFamily="34" charset="0"/>
            </a:endParaRPr>
          </a:p>
        </p:txBody>
      </p:sp>
      <p:sp>
        <p:nvSpPr>
          <p:cNvPr id="7" name="Segnaposto numero diapositiva 6"/>
          <p:cNvSpPr>
            <a:spLocks noGrp="1"/>
          </p:cNvSpPr>
          <p:nvPr>
            <p:ph type="sldNum" sz="quarter" idx="12"/>
          </p:nvPr>
        </p:nvSpPr>
        <p:spPr/>
        <p:txBody>
          <a:bodyPr/>
          <a:lstStyle/>
          <a:p>
            <a:pPr>
              <a:defRPr/>
            </a:pPr>
            <a:fld id="{5C19AF75-7417-41F8-91A6-F6B5F754E28E}" type="slidenum">
              <a:rPr lang="en-GB" smtClean="0"/>
              <a:pPr>
                <a:defRPr/>
              </a:pPr>
              <a:t>9</a:t>
            </a:fld>
            <a:endParaRPr lang="en-GB"/>
          </a:p>
        </p:txBody>
      </p:sp>
      <p:pic>
        <p:nvPicPr>
          <p:cNvPr id="11269" name="Picture 6"/>
          <p:cNvPicPr>
            <a:picLocks noChangeAspect="1" noChangeArrowheads="1"/>
          </p:cNvPicPr>
          <p:nvPr/>
        </p:nvPicPr>
        <p:blipFill>
          <a:blip r:embed="rId2"/>
          <a:srcRect/>
          <a:stretch>
            <a:fillRect/>
          </a:stretch>
        </p:blipFill>
        <p:spPr bwMode="auto">
          <a:xfrm>
            <a:off x="8072438" y="0"/>
            <a:ext cx="1071562" cy="1071563"/>
          </a:xfrm>
          <a:prstGeom prst="rect">
            <a:avLst/>
          </a:prstGeom>
          <a:noFill/>
          <a:ln w="9525">
            <a:noFill/>
            <a:miter lim="800000"/>
            <a:headEnd/>
            <a:tailEnd/>
          </a:ln>
        </p:spPr>
      </p:pic>
      <p:grpSp>
        <p:nvGrpSpPr>
          <p:cNvPr id="11270" name="Gruppo 3"/>
          <p:cNvGrpSpPr>
            <a:grpSpLocks/>
          </p:cNvGrpSpPr>
          <p:nvPr/>
        </p:nvGrpSpPr>
        <p:grpSpPr bwMode="auto">
          <a:xfrm>
            <a:off x="3714750" y="0"/>
            <a:ext cx="1928813" cy="1357313"/>
            <a:chOff x="3714744" y="-24"/>
            <a:chExt cx="1928826" cy="1357322"/>
          </a:xfrm>
        </p:grpSpPr>
        <p:sp>
          <p:nvSpPr>
            <p:cNvPr id="11271" name="Rettangolo 4"/>
            <p:cNvSpPr>
              <a:spLocks noChangeArrowheads="1"/>
            </p:cNvSpPr>
            <p:nvPr/>
          </p:nvSpPr>
          <p:spPr bwMode="auto">
            <a:xfrm>
              <a:off x="3714744" y="-24"/>
              <a:ext cx="1928826" cy="1000132"/>
            </a:xfrm>
            <a:prstGeom prst="rect">
              <a:avLst/>
            </a:prstGeom>
            <a:solidFill>
              <a:srgbClr val="0F5494"/>
            </a:solidFill>
            <a:ln w="9525">
              <a:noFill/>
              <a:miter lim="800000"/>
              <a:headEnd/>
              <a:tailEnd/>
            </a:ln>
          </p:spPr>
          <p:txBody>
            <a:bodyPr anchor="ctr"/>
            <a:lstStyle/>
            <a:p>
              <a:pPr marL="3175"/>
              <a:endParaRPr lang="en-US"/>
            </a:p>
          </p:txBody>
        </p:sp>
        <p:sp>
          <p:nvSpPr>
            <p:cNvPr id="11272" name="Rettangolo 5"/>
            <p:cNvSpPr>
              <a:spLocks noChangeArrowheads="1"/>
            </p:cNvSpPr>
            <p:nvPr/>
          </p:nvSpPr>
          <p:spPr bwMode="auto">
            <a:xfrm>
              <a:off x="4143372" y="1000108"/>
              <a:ext cx="1000132" cy="357190"/>
            </a:xfrm>
            <a:prstGeom prst="rect">
              <a:avLst/>
            </a:prstGeom>
            <a:solidFill>
              <a:schemeClr val="bg1"/>
            </a:solidFill>
            <a:ln w="9525">
              <a:noFill/>
              <a:miter lim="800000"/>
              <a:headEnd/>
              <a:tailEnd/>
            </a:ln>
          </p:spPr>
          <p:txBody>
            <a:bodyPr anchor="ctr"/>
            <a:lstStyle/>
            <a:p>
              <a:pPr marL="3175"/>
              <a:endParaRPr lang="en-US"/>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8100</TotalTime>
  <Words>6335</Words>
  <Application>Microsoft Office PowerPoint</Application>
  <PresentationFormat>Presentazione su schermo (4:3)</PresentationFormat>
  <Paragraphs>742</Paragraphs>
  <Slides>71</Slides>
  <Notes>1</Notes>
  <HiddenSlides>0</HiddenSlides>
  <MMClips>0</MMClips>
  <ScaleCrop>false</ScaleCrop>
  <HeadingPairs>
    <vt:vector size="4" baseType="variant">
      <vt:variant>
        <vt:lpstr>Tema</vt:lpstr>
      </vt:variant>
      <vt:variant>
        <vt:i4>1</vt:i4>
      </vt:variant>
      <vt:variant>
        <vt:lpstr>Titoli diapositive</vt:lpstr>
      </vt:variant>
      <vt:variant>
        <vt:i4>71</vt:i4>
      </vt:variant>
    </vt:vector>
  </HeadingPairs>
  <TitlesOfParts>
    <vt:vector size="72" baseType="lpstr">
      <vt:lpstr>Blank</vt:lpstr>
      <vt:lpstr>Diapositiva 1</vt:lpstr>
      <vt:lpstr>Diapositiva 2</vt:lpstr>
      <vt:lpstr>Diapositiva 3</vt:lpstr>
      <vt:lpstr>Diapositiva 4</vt:lpstr>
      <vt:lpstr>Diapositiva 5</vt:lpstr>
      <vt:lpstr>Introduzione</vt:lpstr>
      <vt:lpstr>Diapositiva 7</vt:lpstr>
      <vt:lpstr>Diapositiva 8</vt:lpstr>
      <vt:lpstr>Diapositiva 9</vt:lpstr>
      <vt:lpstr>Diapositiva 10</vt:lpstr>
      <vt:lpstr>I Fondi Diretti</vt:lpstr>
      <vt:lpstr>Diapositiva 12</vt:lpstr>
      <vt:lpstr>Diapositiva 13</vt:lpstr>
      <vt:lpstr>Gli inviti a presentare proposte</vt:lpstr>
      <vt:lpstr>Diapositiva 15</vt:lpstr>
      <vt:lpstr>Diapositiva 16</vt:lpstr>
      <vt:lpstr>Diapositiva 17</vt:lpstr>
      <vt:lpstr>Diapositiva 18</vt:lpstr>
      <vt:lpstr>I programmi europei per le PMI</vt:lpstr>
      <vt:lpstr>Diapositiva 20</vt:lpstr>
      <vt:lpstr>Il Programma Horizon2020</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Il Programma COSME</vt:lpstr>
      <vt:lpstr>Diapositiva 35</vt:lpstr>
      <vt:lpstr>Diapositiva 36</vt:lpstr>
      <vt:lpstr>Diapositiva 37</vt:lpstr>
      <vt:lpstr>Diapositiva 38</vt:lpstr>
      <vt:lpstr>Diapositiva 39</vt:lpstr>
      <vt:lpstr>Diapositiva 40</vt:lpstr>
      <vt:lpstr>Diapositiva 41</vt:lpstr>
      <vt:lpstr>Diapositiva 42</vt:lpstr>
      <vt:lpstr>Diapositiva 43</vt:lpstr>
      <vt:lpstr>Lo Strumento per le PMI</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Il progamma Life Plus (cenni)</vt:lpstr>
      <vt:lpstr>Diapositiva 57</vt:lpstr>
      <vt:lpstr>Diapositiva 58</vt:lpstr>
      <vt:lpstr>Diapositiva 59</vt:lpstr>
      <vt:lpstr>Diapositiva 60</vt:lpstr>
      <vt:lpstr>Diapositiva 61</vt:lpstr>
      <vt:lpstr>Diapositiva 62</vt:lpstr>
      <vt:lpstr>Cenni di europrogettazione</vt:lpstr>
      <vt:lpstr>Diapositiva 64</vt:lpstr>
      <vt:lpstr>Diapositiva 65</vt:lpstr>
      <vt:lpstr>Diapositiva 66</vt:lpstr>
      <vt:lpstr>Diapositiva 67</vt:lpstr>
      <vt:lpstr>Diapositiva 68</vt:lpstr>
      <vt:lpstr>Diapositiva 69</vt:lpstr>
      <vt:lpstr>Diapositiva 70</vt:lpstr>
      <vt:lpstr>Grazie per la vostra attenzione</vt:lpstr>
    </vt:vector>
  </TitlesOfParts>
  <Company>European Commission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SME support: integrated approach</dc:title>
  <dc:creator>KALFF-LENA Stefanie (RTD)</dc:creator>
  <cp:lastModifiedBy>Andrea Boffi</cp:lastModifiedBy>
  <cp:revision>404</cp:revision>
  <cp:lastPrinted>2013-11-11T13:10:12Z</cp:lastPrinted>
  <dcterms:created xsi:type="dcterms:W3CDTF">2013-08-29T15:41:38Z</dcterms:created>
  <dcterms:modified xsi:type="dcterms:W3CDTF">2015-07-04T18:47:08Z</dcterms:modified>
</cp:coreProperties>
</file>